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1"/>
    <p:sldMasterId id="2147483691" r:id="rId2"/>
    <p:sldMasterId id="2147483684" r:id="rId3"/>
    <p:sldMasterId id="2147483686" r:id="rId4"/>
    <p:sldMasterId id="2147483701" r:id="rId5"/>
  </p:sldMasterIdLst>
  <p:notesMasterIdLst>
    <p:notesMasterId r:id="rId36"/>
  </p:notesMasterIdLst>
  <p:sldIdLst>
    <p:sldId id="470" r:id="rId6"/>
    <p:sldId id="266" r:id="rId7"/>
    <p:sldId id="411" r:id="rId8"/>
    <p:sldId id="474" r:id="rId9"/>
    <p:sldId id="473" r:id="rId10"/>
    <p:sldId id="412" r:id="rId11"/>
    <p:sldId id="413" r:id="rId12"/>
    <p:sldId id="414" r:id="rId13"/>
    <p:sldId id="415" r:id="rId14"/>
    <p:sldId id="447" r:id="rId15"/>
    <p:sldId id="417" r:id="rId16"/>
    <p:sldId id="418" r:id="rId17"/>
    <p:sldId id="419" r:id="rId18"/>
    <p:sldId id="420" r:id="rId19"/>
    <p:sldId id="422" r:id="rId20"/>
    <p:sldId id="423" r:id="rId21"/>
    <p:sldId id="425" r:id="rId22"/>
    <p:sldId id="426" r:id="rId23"/>
    <p:sldId id="430" r:id="rId24"/>
    <p:sldId id="431" r:id="rId25"/>
    <p:sldId id="432" r:id="rId26"/>
    <p:sldId id="433" r:id="rId27"/>
    <p:sldId id="434" r:id="rId28"/>
    <p:sldId id="435" r:id="rId29"/>
    <p:sldId id="436" r:id="rId30"/>
    <p:sldId id="438" r:id="rId31"/>
    <p:sldId id="448" r:id="rId32"/>
    <p:sldId id="449" r:id="rId33"/>
    <p:sldId id="451" r:id="rId34"/>
    <p:sldId id="45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5973D931-3BAC-4F30-9C16-B7461F574E40}">
          <p14:sldIdLst>
            <p14:sldId id="470"/>
            <p14:sldId id="266"/>
            <p14:sldId id="411"/>
            <p14:sldId id="474"/>
            <p14:sldId id="473"/>
            <p14:sldId id="412"/>
            <p14:sldId id="413"/>
            <p14:sldId id="414"/>
            <p14:sldId id="415"/>
            <p14:sldId id="447"/>
            <p14:sldId id="417"/>
            <p14:sldId id="418"/>
            <p14:sldId id="419"/>
            <p14:sldId id="420"/>
            <p14:sldId id="422"/>
            <p14:sldId id="423"/>
            <p14:sldId id="425"/>
            <p14:sldId id="426"/>
            <p14:sldId id="430"/>
            <p14:sldId id="431"/>
            <p14:sldId id="432"/>
            <p14:sldId id="433"/>
            <p14:sldId id="434"/>
            <p14:sldId id="435"/>
            <p14:sldId id="436"/>
            <p14:sldId id="438"/>
            <p14:sldId id="448"/>
            <p14:sldId id="449"/>
            <p14:sldId id="451"/>
            <p14:sldId id="454"/>
          </p14:sldIdLst>
        </p14:section>
        <p14:section name="Appendix: Image Descriptions for Unsighted Students" id="{BAE89D3D-5659-4BD7-9762-DDBB5ABE4B19}">
          <p14:sldIdLst/>
        </p14:section>
      </p14:sectionLst>
    </p:ext>
    <p:ext uri="{EFAFB233-063F-42B5-8137-9DF3F51BA10A}">
      <p15:sldGuideLst xmlns:p15="http://schemas.microsoft.com/office/powerpoint/2012/main">
        <p15:guide id="2" pos="3264" userDrawn="1">
          <p15:clr>
            <a:srgbClr val="A4A3A4"/>
          </p15:clr>
        </p15:guide>
        <p15:guide id="3" orient="horz" pos="2256" userDrawn="1">
          <p15:clr>
            <a:srgbClr val="A4A3A4"/>
          </p15:clr>
        </p15:guide>
        <p15:guide id="4" pos="56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1A23"/>
    <a:srgbClr val="602826"/>
    <a:srgbClr val="325279"/>
    <a:srgbClr val="C0504D"/>
    <a:srgbClr val="E7E7E7"/>
    <a:srgbClr val="3B618E"/>
    <a:srgbClr val="436EA1"/>
    <a:srgbClr val="E21A23"/>
    <a:srgbClr val="8B3A37"/>
    <a:srgbClr val="3050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58125" autoAdjust="0"/>
  </p:normalViewPr>
  <p:slideViewPr>
    <p:cSldViewPr snapToGrid="0" showGuides="1">
      <p:cViewPr varScale="1">
        <p:scale>
          <a:sx n="35" d="100"/>
          <a:sy n="35" d="100"/>
        </p:scale>
        <p:origin x="2088" y="32"/>
      </p:cViewPr>
      <p:guideLst>
        <p:guide pos="3264"/>
        <p:guide orient="horz" pos="2256"/>
        <p:guide pos="56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8751B6-816D-453D-9AB0-FB5BDE553EAC}" type="datetimeFigureOut">
              <a:rPr lang="en-US" smtClean="0"/>
              <a:t>09-Oct-24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DB8B88-7B19-4444-8C00-276D3F703348}" type="slidenum">
              <a:rPr lang="en-US" smtClean="0"/>
              <a:t>‹#›</a:t>
            </a:fld>
            <a:endParaRPr lang="en-US"/>
          </a:p>
        </p:txBody>
      </p:sp>
    </p:spTree>
    <p:extLst>
      <p:ext uri="{BB962C8B-B14F-4D97-AF65-F5344CB8AC3E}">
        <p14:creationId xmlns:p14="http://schemas.microsoft.com/office/powerpoint/2010/main" val="3816873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9DB8B88-7B19-4444-8C00-276D3F703348}" type="slidenum">
              <a:rPr lang="en-US" smtClean="0"/>
              <a:t>1</a:t>
            </a:fld>
            <a:endParaRPr lang="en-US"/>
          </a:p>
        </p:txBody>
      </p:sp>
    </p:spTree>
    <p:extLst>
      <p:ext uri="{BB962C8B-B14F-4D97-AF65-F5344CB8AC3E}">
        <p14:creationId xmlns:p14="http://schemas.microsoft.com/office/powerpoint/2010/main" val="2460498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This slide set includes most of the material in Chapter 4.</a:t>
            </a:r>
          </a:p>
        </p:txBody>
      </p:sp>
      <p:sp>
        <p:nvSpPr>
          <p:cNvPr id="4" name="Slide Number Placeholder 3"/>
          <p:cNvSpPr>
            <a:spLocks noGrp="1"/>
          </p:cNvSpPr>
          <p:nvPr>
            <p:ph type="sldNum" sz="quarter" idx="10"/>
          </p:nvPr>
        </p:nvSpPr>
        <p:spPr/>
        <p:txBody>
          <a:bodyPr/>
          <a:lstStyle/>
          <a:p>
            <a:fld id="{29DB8B88-7B19-4444-8C00-276D3F703348}" type="slidenum">
              <a:rPr lang="en-US" smtClean="0"/>
              <a:t>2</a:t>
            </a:fld>
            <a:endParaRPr lang="en-US"/>
          </a:p>
        </p:txBody>
      </p:sp>
    </p:spTree>
    <p:extLst>
      <p:ext uri="{BB962C8B-B14F-4D97-AF65-F5344CB8AC3E}">
        <p14:creationId xmlns:p14="http://schemas.microsoft.com/office/powerpoint/2010/main" val="3856918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3</a:t>
            </a:fld>
            <a:endParaRPr lang="en-US"/>
          </a:p>
        </p:txBody>
      </p:sp>
    </p:spTree>
    <p:extLst>
      <p:ext uri="{BB962C8B-B14F-4D97-AF65-F5344CB8AC3E}">
        <p14:creationId xmlns:p14="http://schemas.microsoft.com/office/powerpoint/2010/main" val="753606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Now think about how (in which direction) these factors above affect you demand.</a:t>
            </a:r>
          </a:p>
          <a:p>
            <a:pPr fontAlgn="auto">
              <a:spcBef>
                <a:spcPts val="0"/>
              </a:spcBef>
              <a:spcAft>
                <a:spcPts val="0"/>
              </a:spcAft>
              <a:defRPr/>
            </a:pPr>
            <a:r>
              <a:rPr lang="en-US" dirty="0"/>
              <a:t>i.e. Would you buy more or less e-books if you have more income?</a:t>
            </a:r>
          </a:p>
          <a:p>
            <a:pPr fontAlgn="auto">
              <a:spcBef>
                <a:spcPts val="0"/>
              </a:spcBef>
              <a:spcAft>
                <a:spcPts val="0"/>
              </a:spcAft>
              <a:defRPr/>
            </a:pPr>
            <a:r>
              <a:rPr lang="en-US" dirty="0"/>
              <a:t>Would you buy more or less e-books if the price of print books go up?</a:t>
            </a:r>
          </a:p>
          <a:p>
            <a:pPr fontAlgn="auto">
              <a:spcBef>
                <a:spcPts val="0"/>
              </a:spcBef>
              <a:spcAft>
                <a:spcPts val="0"/>
              </a:spcAft>
              <a:defRPr/>
            </a:pPr>
            <a:endParaRPr lang="en-US" dirty="0"/>
          </a:p>
          <a:p>
            <a:pPr fontAlgn="auto">
              <a:spcBef>
                <a:spcPts val="0"/>
              </a:spcBef>
              <a:spcAft>
                <a:spcPts val="0"/>
              </a:spcAft>
              <a:defRPr/>
            </a:pPr>
            <a:r>
              <a:rPr lang="en-US" b="1" dirty="0"/>
              <a:t>Important</a:t>
            </a:r>
            <a:r>
              <a:rPr lang="en-US" dirty="0"/>
              <a:t>:</a:t>
            </a:r>
          </a:p>
          <a:p>
            <a:pPr fontAlgn="auto">
              <a:spcBef>
                <a:spcPts val="0"/>
              </a:spcBef>
              <a:spcAft>
                <a:spcPts val="0"/>
              </a:spcAft>
              <a:defRPr/>
            </a:pPr>
            <a:r>
              <a:rPr lang="en-US" dirty="0"/>
              <a:t>The difference between </a:t>
            </a:r>
            <a:r>
              <a:rPr lang="en-US" b="1" dirty="0"/>
              <a:t>income (flow variable) </a:t>
            </a:r>
            <a:r>
              <a:rPr lang="en-US" dirty="0"/>
              <a:t>and </a:t>
            </a:r>
            <a:r>
              <a:rPr lang="en-US" b="1" dirty="0"/>
              <a:t>wealth (stock variable)</a:t>
            </a:r>
          </a:p>
          <a:p>
            <a:pPr fontAlgn="auto">
              <a:spcBef>
                <a:spcPts val="0"/>
              </a:spcBef>
              <a:spcAft>
                <a:spcPts val="0"/>
              </a:spcAft>
              <a:defRPr/>
            </a:pPr>
            <a:r>
              <a:rPr lang="en-US" dirty="0"/>
              <a:t>The definition of a </a:t>
            </a:r>
            <a:r>
              <a:rPr lang="en-US" b="1" dirty="0"/>
              <a:t>substitute good </a:t>
            </a:r>
            <a:r>
              <a:rPr lang="en-US" dirty="0"/>
              <a:t>and a </a:t>
            </a:r>
            <a:r>
              <a:rPr lang="en-US" b="1" dirty="0"/>
              <a:t>complementary good</a:t>
            </a:r>
          </a:p>
        </p:txBody>
      </p:sp>
      <p:sp>
        <p:nvSpPr>
          <p:cNvPr id="4" name="Slide Number Placeholder 3"/>
          <p:cNvSpPr>
            <a:spLocks noGrp="1"/>
          </p:cNvSpPr>
          <p:nvPr>
            <p:ph type="sldNum" sz="quarter" idx="10"/>
          </p:nvPr>
        </p:nvSpPr>
        <p:spPr/>
        <p:txBody>
          <a:bodyPr/>
          <a:lstStyle/>
          <a:p>
            <a:fld id="{29DB8B88-7B19-4444-8C00-276D3F703348}" type="slidenum">
              <a:rPr lang="en-US" smtClean="0"/>
              <a:t>4</a:t>
            </a:fld>
            <a:endParaRPr lang="en-US"/>
          </a:p>
        </p:txBody>
      </p:sp>
    </p:spTree>
    <p:extLst>
      <p:ext uri="{BB962C8B-B14F-4D97-AF65-F5344CB8AC3E}">
        <p14:creationId xmlns:p14="http://schemas.microsoft.com/office/powerpoint/2010/main" val="347385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000000"/>
                </a:solidFill>
                <a:latin typeface="+mn-lt"/>
                <a:ea typeface="+mn-ea"/>
                <a:cs typeface="Calibri (body)"/>
              </a:rPr>
              <a:t>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rgbClr val="000000"/>
              </a:solidFill>
              <a:latin typeface="+mn-lt"/>
              <a:ea typeface="+mn-ea"/>
              <a:cs typeface="Calibri (body)"/>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000000"/>
                </a:solidFill>
                <a:latin typeface="+mn-lt"/>
                <a:ea typeface="+mn-ea"/>
                <a:cs typeface="Calibri (body)"/>
              </a:rPr>
              <a:t>1) Substitution effect</a:t>
            </a:r>
            <a:r>
              <a:rPr lang="en-US" sz="1200" kern="1200" dirty="0">
                <a:solidFill>
                  <a:srgbClr val="000000"/>
                </a:solidFill>
                <a:latin typeface="+mn-lt"/>
                <a:ea typeface="+mn-ea"/>
                <a:cs typeface="Calibri (body)"/>
              </a:rPr>
              <a:t>: when price of a good rises, people substitute away from that good to other goods.</a:t>
            </a:r>
          </a:p>
          <a:p>
            <a:pPr fontAlgn="auto">
              <a:spcBef>
                <a:spcPts val="0"/>
              </a:spcBef>
              <a:spcAft>
                <a:spcPts val="0"/>
              </a:spcAft>
              <a:defRPr/>
            </a:pPr>
            <a:r>
              <a:rPr lang="en-US" b="1" dirty="0"/>
              <a:t>2) Income effect</a:t>
            </a:r>
            <a:r>
              <a:rPr lang="en-US" dirty="0"/>
              <a:t>: when price of a good rises, our </a:t>
            </a:r>
            <a:r>
              <a:rPr lang="en-US" b="1" dirty="0"/>
              <a:t>real income </a:t>
            </a:r>
            <a:r>
              <a:rPr lang="en-US" dirty="0"/>
              <a:t>(purchasing power) goes down. So we would purchase less. </a:t>
            </a:r>
          </a:p>
          <a:p>
            <a:pPr fontAlgn="auto">
              <a:spcBef>
                <a:spcPts val="0"/>
              </a:spcBef>
              <a:spcAft>
                <a:spcPts val="0"/>
              </a:spcAft>
              <a:defRPr/>
            </a:pPr>
            <a:r>
              <a:rPr lang="en-US" b="1" dirty="0"/>
              <a:t>3) The law of </a:t>
            </a:r>
            <a:r>
              <a:rPr lang="en-US" b="1" noProof="0" dirty="0"/>
              <a:t>diminishing marginal utility: </a:t>
            </a:r>
            <a:r>
              <a:rPr lang="en-US" b="0" noProof="0" dirty="0"/>
              <a:t>When </a:t>
            </a:r>
            <a:r>
              <a:rPr lang="en-US" sz="1200" b="0" i="0" u="none" strike="noStrike" kern="1200" noProof="0" dirty="0">
                <a:solidFill>
                  <a:schemeClr val="tx1"/>
                </a:solidFill>
                <a:effectLst/>
                <a:latin typeface="+mn-lt"/>
                <a:ea typeface="+mn-ea"/>
                <a:cs typeface="+mn-cs"/>
              </a:rPr>
              <a:t>a person consumes a good, the satisfaction or utility that they derive from the product decreases as they consume more and more of that product. For example, an individual might buy a certain type of chocolate for a while. Soon, they may buy less and choose another type of chocolate or buy cookies instead because the satisfaction they were initially getting from the chocolate is diminishing. The first piece of chocolate would taste better and the person would be willing to pay a higher price for it. (Note: Demand is about consumers! What do consumers want? Why do they purchase things? In economics, we assume that they want to be satisfied—maximize their </a:t>
            </a:r>
            <a:r>
              <a:rPr lang="en-US" sz="1200" b="1" i="0" u="none" strike="noStrike" kern="1200" noProof="0" dirty="0">
                <a:solidFill>
                  <a:schemeClr val="tx1"/>
                </a:solidFill>
                <a:effectLst/>
                <a:latin typeface="+mn-lt"/>
                <a:ea typeface="+mn-ea"/>
                <a:cs typeface="+mn-cs"/>
              </a:rPr>
              <a:t>utility</a:t>
            </a:r>
            <a:r>
              <a:rPr lang="en-US" sz="1200" b="0" i="0" u="none" strike="noStrike" kern="1200" noProof="0" dirty="0">
                <a:solidFill>
                  <a:schemeClr val="tx1"/>
                </a:solidFill>
                <a:effectLst/>
                <a:latin typeface="+mn-lt"/>
                <a:ea typeface="+mn-ea"/>
                <a:cs typeface="+mn-cs"/>
              </a:rPr>
              <a:t>!)</a:t>
            </a:r>
          </a:p>
          <a:p>
            <a:pPr fontAlgn="auto">
              <a:spcBef>
                <a:spcPts val="0"/>
              </a:spcBef>
              <a:spcAft>
                <a:spcPts val="0"/>
              </a:spcAft>
              <a:defRPr/>
            </a:pPr>
            <a:endParaRPr lang="en-US" sz="1200" b="0" i="0" u="none" strike="noStrike" kern="1200" noProof="0" dirty="0">
              <a:solidFill>
                <a:schemeClr val="tx1"/>
              </a:solidFill>
              <a:effectLst/>
              <a:latin typeface="+mn-lt"/>
              <a:ea typeface="+mn-ea"/>
              <a:cs typeface="+mn-cs"/>
            </a:endParaRPr>
          </a:p>
          <a:p>
            <a:pPr fontAlgn="auto">
              <a:spcBef>
                <a:spcPts val="0"/>
              </a:spcBef>
              <a:spcAft>
                <a:spcPts val="0"/>
              </a:spcAft>
              <a:defRPr/>
            </a:pPr>
            <a:r>
              <a:rPr lang="en-US" sz="1200" b="1" i="0" u="none" strike="noStrike" kern="1200" noProof="0" dirty="0">
                <a:solidFill>
                  <a:schemeClr val="tx1"/>
                </a:solidFill>
                <a:effectLst/>
                <a:latin typeface="+mn-lt"/>
                <a:ea typeface="+mn-ea"/>
                <a:cs typeface="+mn-cs"/>
              </a:rPr>
              <a:t>Must-watch video 1: </a:t>
            </a:r>
            <a:r>
              <a:rPr lang="en-US" sz="1200" b="0" i="0" u="none" strike="noStrike" kern="1200" noProof="0" dirty="0">
                <a:solidFill>
                  <a:schemeClr val="tx1"/>
                </a:solidFill>
                <a:effectLst/>
                <a:latin typeface="+mn-lt"/>
                <a:ea typeface="+mn-ea"/>
                <a:cs typeface="+mn-cs"/>
              </a:rPr>
              <a:t>https://</a:t>
            </a:r>
            <a:r>
              <a:rPr lang="en-US" sz="1200" b="0" i="0" u="none" strike="noStrike" kern="1200" noProof="0" dirty="0" err="1">
                <a:solidFill>
                  <a:schemeClr val="tx1"/>
                </a:solidFill>
                <a:effectLst/>
                <a:latin typeface="+mn-lt"/>
                <a:ea typeface="+mn-ea"/>
                <a:cs typeface="+mn-cs"/>
              </a:rPr>
              <a:t>www.youtube.com</a:t>
            </a:r>
            <a:r>
              <a:rPr lang="en-US" sz="1200" b="0" i="0" u="none" strike="noStrike" kern="1200" noProof="0" dirty="0">
                <a:solidFill>
                  <a:schemeClr val="tx1"/>
                </a:solidFill>
                <a:effectLst/>
                <a:latin typeface="+mn-lt"/>
                <a:ea typeface="+mn-ea"/>
                <a:cs typeface="+mn-cs"/>
              </a:rPr>
              <a:t>/</a:t>
            </a:r>
            <a:r>
              <a:rPr lang="en-US" sz="1200" b="0" i="0" u="none" strike="noStrike" kern="1200" noProof="0" dirty="0" err="1">
                <a:solidFill>
                  <a:schemeClr val="tx1"/>
                </a:solidFill>
                <a:effectLst/>
                <a:latin typeface="+mn-lt"/>
                <a:ea typeface="+mn-ea"/>
                <a:cs typeface="+mn-cs"/>
              </a:rPr>
              <a:t>watch?v</a:t>
            </a:r>
            <a:r>
              <a:rPr lang="en-US" sz="1200" b="0" i="0" u="none" strike="noStrike" kern="1200" noProof="0" dirty="0">
                <a:solidFill>
                  <a:schemeClr val="tx1"/>
                </a:solidFill>
                <a:effectLst/>
                <a:latin typeface="+mn-lt"/>
                <a:ea typeface="+mn-ea"/>
                <a:cs typeface="+mn-cs"/>
              </a:rPr>
              <a:t>=LwLh6ax0zTE</a:t>
            </a:r>
          </a:p>
          <a:p>
            <a:pPr fontAlgn="auto">
              <a:spcBef>
                <a:spcPts val="0"/>
              </a:spcBef>
              <a:spcAft>
                <a:spcPts val="0"/>
              </a:spcAft>
              <a:defRPr/>
            </a:pPr>
            <a:r>
              <a:rPr lang="en-US" sz="1200" b="0" i="0" u="none" strike="noStrike" kern="1200" noProof="0" dirty="0">
                <a:solidFill>
                  <a:schemeClr val="tx1"/>
                </a:solidFill>
                <a:effectLst/>
                <a:latin typeface="+mn-lt"/>
                <a:ea typeface="+mn-ea"/>
                <a:cs typeface="+mn-cs"/>
              </a:rPr>
              <a:t>Note: The first 3 minutes is about the slope of the demand curve, the rest is about the shifts of the demand. It might be a better idea to watch this video after you finish reading the first 12 slides or watch in pieces. It is a short but very clear video. But he talks fast, so turn on the caption and/or reduce the playback speed if needed.</a:t>
            </a:r>
            <a:endParaRPr lang="en-US" b="0" noProof="0" dirty="0"/>
          </a:p>
        </p:txBody>
      </p:sp>
      <p:sp>
        <p:nvSpPr>
          <p:cNvPr id="4" name="Slide Number Placeholder 3"/>
          <p:cNvSpPr>
            <a:spLocks noGrp="1"/>
          </p:cNvSpPr>
          <p:nvPr>
            <p:ph type="sldNum" sz="quarter" idx="10"/>
          </p:nvPr>
        </p:nvSpPr>
        <p:spPr/>
        <p:txBody>
          <a:bodyPr/>
          <a:lstStyle/>
          <a:p>
            <a:fld id="{29DB8B88-7B19-4444-8C00-276D3F703348}" type="slidenum">
              <a:rPr lang="en-US" smtClean="0"/>
              <a:t>5</a:t>
            </a:fld>
            <a:endParaRPr lang="en-US"/>
          </a:p>
        </p:txBody>
      </p:sp>
    </p:spTree>
    <p:extLst>
      <p:ext uri="{BB962C8B-B14F-4D97-AF65-F5344CB8AC3E}">
        <p14:creationId xmlns:p14="http://schemas.microsoft.com/office/powerpoint/2010/main" val="460409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6</a:t>
            </a:fld>
            <a:endParaRPr lang="en-US"/>
          </a:p>
        </p:txBody>
      </p:sp>
    </p:spTree>
    <p:extLst>
      <p:ext uri="{BB962C8B-B14F-4D97-AF65-F5344CB8AC3E}">
        <p14:creationId xmlns:p14="http://schemas.microsoft.com/office/powerpoint/2010/main" val="3706909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7</a:t>
            </a:fld>
            <a:endParaRPr lang="en-US"/>
          </a:p>
        </p:txBody>
      </p:sp>
    </p:spTree>
    <p:extLst>
      <p:ext uri="{BB962C8B-B14F-4D97-AF65-F5344CB8AC3E}">
        <p14:creationId xmlns:p14="http://schemas.microsoft.com/office/powerpoint/2010/main" val="4281748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Go back to the 1</a:t>
            </a:r>
            <a:r>
              <a:rPr lang="en-US" baseline="30000" dirty="0"/>
              <a:t>st</a:t>
            </a:r>
            <a:r>
              <a:rPr lang="en-US" dirty="0"/>
              <a:t> must-watch video and watch the rest!</a:t>
            </a:r>
          </a:p>
        </p:txBody>
      </p:sp>
      <p:sp>
        <p:nvSpPr>
          <p:cNvPr id="4" name="Slide Number Placeholder 3"/>
          <p:cNvSpPr>
            <a:spLocks noGrp="1"/>
          </p:cNvSpPr>
          <p:nvPr>
            <p:ph type="sldNum" sz="quarter" idx="10"/>
          </p:nvPr>
        </p:nvSpPr>
        <p:spPr/>
        <p:txBody>
          <a:bodyPr/>
          <a:lstStyle/>
          <a:p>
            <a:fld id="{29DB8B88-7B19-4444-8C00-276D3F703348}" type="slidenum">
              <a:rPr lang="en-US" smtClean="0"/>
              <a:t>8</a:t>
            </a:fld>
            <a:endParaRPr lang="en-US"/>
          </a:p>
        </p:txBody>
      </p:sp>
    </p:spTree>
    <p:extLst>
      <p:ext uri="{BB962C8B-B14F-4D97-AF65-F5344CB8AC3E}">
        <p14:creationId xmlns:p14="http://schemas.microsoft.com/office/powerpoint/2010/main" val="3574019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9</a:t>
            </a:fld>
            <a:endParaRPr lang="en-US"/>
          </a:p>
        </p:txBody>
      </p:sp>
    </p:spTree>
    <p:extLst>
      <p:ext uri="{BB962C8B-B14F-4D97-AF65-F5344CB8AC3E}">
        <p14:creationId xmlns:p14="http://schemas.microsoft.com/office/powerpoint/2010/main" val="3553264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10</a:t>
            </a:fld>
            <a:endParaRPr lang="en-US"/>
          </a:p>
        </p:txBody>
      </p:sp>
    </p:spTree>
    <p:extLst>
      <p:ext uri="{BB962C8B-B14F-4D97-AF65-F5344CB8AC3E}">
        <p14:creationId xmlns:p14="http://schemas.microsoft.com/office/powerpoint/2010/main" val="4294108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11</a:t>
            </a:fld>
            <a:endParaRPr lang="en-US"/>
          </a:p>
        </p:txBody>
      </p:sp>
    </p:spTree>
    <p:extLst>
      <p:ext uri="{BB962C8B-B14F-4D97-AF65-F5344CB8AC3E}">
        <p14:creationId xmlns:p14="http://schemas.microsoft.com/office/powerpoint/2010/main" val="1889034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s-ES_tradnl" dirty="0" err="1"/>
              <a:t>What</a:t>
            </a:r>
            <a:r>
              <a:rPr lang="es-ES_tradnl" dirty="0"/>
              <a:t> </a:t>
            </a:r>
            <a:r>
              <a:rPr lang="es-ES_tradnl" dirty="0" err="1"/>
              <a:t>happens</a:t>
            </a:r>
            <a:r>
              <a:rPr lang="es-ES_tradnl" dirty="0"/>
              <a:t> to </a:t>
            </a:r>
            <a:r>
              <a:rPr lang="es-ES_tradnl" dirty="0" err="1"/>
              <a:t>your</a:t>
            </a:r>
            <a:r>
              <a:rPr lang="es-ES_tradnl" dirty="0"/>
              <a:t> </a:t>
            </a:r>
            <a:r>
              <a:rPr lang="es-ES_tradnl" dirty="0" err="1"/>
              <a:t>demand</a:t>
            </a:r>
            <a:r>
              <a:rPr lang="es-ES_tradnl" dirty="0"/>
              <a:t> </a:t>
            </a:r>
            <a:r>
              <a:rPr lang="es-ES_tradnl" dirty="0" err="1"/>
              <a:t>for</a:t>
            </a:r>
            <a:r>
              <a:rPr lang="es-ES_tradnl" dirty="0"/>
              <a:t> </a:t>
            </a:r>
            <a:r>
              <a:rPr lang="es-ES_tradnl" dirty="0" err="1"/>
              <a:t>public</a:t>
            </a:r>
            <a:r>
              <a:rPr lang="es-ES_tradnl" dirty="0"/>
              <a:t> </a:t>
            </a:r>
            <a:r>
              <a:rPr lang="es-ES_tradnl" dirty="0" err="1"/>
              <a:t>transportation</a:t>
            </a:r>
            <a:r>
              <a:rPr lang="es-ES_tradnl" dirty="0"/>
              <a:t> </a:t>
            </a:r>
            <a:r>
              <a:rPr lang="en-US" sz="1200" dirty="0"/>
              <a:t>if you won $1 million in the lottery?</a:t>
            </a:r>
          </a:p>
          <a:p>
            <a:pPr marL="228600" indent="-228600">
              <a:buAutoNum type="arabicPeriod"/>
            </a:pPr>
            <a:r>
              <a:rPr lang="en-US" sz="1200" dirty="0"/>
              <a:t>What happens to your demand for red meat if price of chicken increases?</a:t>
            </a:r>
          </a:p>
          <a:p>
            <a:pPr marL="228600" indent="-228600">
              <a:buAutoNum type="arabicPeriod"/>
            </a:pPr>
            <a:r>
              <a:rPr lang="en-US" sz="1200" dirty="0"/>
              <a:t>What happens to your demand for wine if price of beer goes down?</a:t>
            </a:r>
          </a:p>
          <a:p>
            <a:pPr marL="228600" indent="-228600">
              <a:buAutoNum type="arabicPeriod"/>
            </a:pPr>
            <a:r>
              <a:rPr lang="en-US" sz="1200" dirty="0"/>
              <a:t>What happens to your demand for French fries if price of beer goes down?</a:t>
            </a:r>
          </a:p>
          <a:p>
            <a:pPr marL="228600" indent="-228600">
              <a:buAutoNum type="arabicPeriod"/>
            </a:pPr>
            <a:r>
              <a:rPr lang="en-US" sz="1200" dirty="0"/>
              <a:t>What happens to the demand for coffee if there are more news about coffee’s beneficial effects on health?</a:t>
            </a:r>
            <a:endParaRPr lang="es-ES_tradnl" dirty="0"/>
          </a:p>
        </p:txBody>
      </p:sp>
      <p:sp>
        <p:nvSpPr>
          <p:cNvPr id="4" name="Slide Number Placeholder 3"/>
          <p:cNvSpPr>
            <a:spLocks noGrp="1"/>
          </p:cNvSpPr>
          <p:nvPr>
            <p:ph type="sldNum" sz="quarter" idx="5"/>
          </p:nvPr>
        </p:nvSpPr>
        <p:spPr/>
        <p:txBody>
          <a:bodyPr/>
          <a:lstStyle/>
          <a:p>
            <a:fld id="{29DB8B88-7B19-4444-8C00-276D3F703348}" type="slidenum">
              <a:rPr lang="en-US" smtClean="0"/>
              <a:t>12</a:t>
            </a:fld>
            <a:endParaRPr lang="en-US"/>
          </a:p>
        </p:txBody>
      </p:sp>
    </p:spTree>
    <p:extLst>
      <p:ext uri="{BB962C8B-B14F-4D97-AF65-F5344CB8AC3E}">
        <p14:creationId xmlns:p14="http://schemas.microsoft.com/office/powerpoint/2010/main" val="413031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_tradnl" dirty="0" err="1"/>
              <a:t>This</a:t>
            </a:r>
            <a:r>
              <a:rPr lang="es-ES_tradnl" dirty="0"/>
              <a:t> </a:t>
            </a:r>
            <a:r>
              <a:rPr lang="es-ES_tradnl" dirty="0" err="1"/>
              <a:t>demand</a:t>
            </a:r>
            <a:r>
              <a:rPr lang="es-ES_tradnl" dirty="0"/>
              <a:t> curve shows </a:t>
            </a:r>
            <a:r>
              <a:rPr lang="es-ES_tradnl" dirty="0" err="1"/>
              <a:t>how</a:t>
            </a:r>
            <a:r>
              <a:rPr lang="es-ES_tradnl" dirty="0"/>
              <a:t> </a:t>
            </a:r>
            <a:r>
              <a:rPr lang="es-ES_tradnl" dirty="0" err="1"/>
              <a:t>many</a:t>
            </a:r>
            <a:r>
              <a:rPr lang="es-ES_tradnl" dirty="0"/>
              <a:t> </a:t>
            </a:r>
            <a:r>
              <a:rPr lang="es-ES_tradnl" dirty="0" err="1"/>
              <a:t>movies</a:t>
            </a:r>
            <a:r>
              <a:rPr lang="es-ES_tradnl" dirty="0"/>
              <a:t> per </a:t>
            </a:r>
            <a:r>
              <a:rPr lang="es-ES_tradnl" dirty="0" err="1"/>
              <a:t>week</a:t>
            </a:r>
            <a:r>
              <a:rPr lang="es-ES_tradnl" dirty="0"/>
              <a:t> Alice </a:t>
            </a:r>
            <a:r>
              <a:rPr lang="es-ES_tradnl" dirty="0" err="1"/>
              <a:t>rents</a:t>
            </a:r>
            <a:r>
              <a:rPr lang="es-ES_tradnl" dirty="0"/>
              <a:t> at </a:t>
            </a:r>
            <a:r>
              <a:rPr lang="es-ES_tradnl" dirty="0" err="1"/>
              <a:t>each</a:t>
            </a:r>
            <a:r>
              <a:rPr lang="es-ES_tradnl" dirty="0"/>
              <a:t> </a:t>
            </a:r>
            <a:r>
              <a:rPr lang="es-ES_tradnl" dirty="0" err="1"/>
              <a:t>movie</a:t>
            </a:r>
            <a:r>
              <a:rPr lang="es-ES_tradnl" dirty="0"/>
              <a:t> </a:t>
            </a:r>
            <a:r>
              <a:rPr lang="es-ES_tradnl" dirty="0" err="1"/>
              <a:t>rental</a:t>
            </a:r>
            <a:r>
              <a:rPr lang="es-ES_tradnl" dirty="0"/>
              <a:t> </a:t>
            </a:r>
            <a:r>
              <a:rPr lang="es-ES_tradnl" dirty="0" err="1"/>
              <a:t>price</a:t>
            </a:r>
            <a:r>
              <a:rPr lang="es-ES_tradnl" dirty="0"/>
              <a:t>. </a:t>
            </a:r>
            <a:r>
              <a:rPr lang="es-ES_tradnl" dirty="0" err="1"/>
              <a:t>It</a:t>
            </a:r>
            <a:r>
              <a:rPr lang="es-ES_tradnl" dirty="0"/>
              <a:t> </a:t>
            </a:r>
            <a:r>
              <a:rPr lang="es-ES_tradnl" dirty="0" err="1"/>
              <a:t>is</a:t>
            </a:r>
            <a:r>
              <a:rPr lang="es-ES_tradnl" dirty="0"/>
              <a:t> </a:t>
            </a:r>
            <a:r>
              <a:rPr lang="es-ES_tradnl" dirty="0" err="1"/>
              <a:t>an</a:t>
            </a:r>
            <a:r>
              <a:rPr lang="es-ES_tradnl" dirty="0"/>
              <a:t> “</a:t>
            </a:r>
            <a:r>
              <a:rPr lang="es-ES_tradnl" b="1" dirty="0"/>
              <a:t>individual </a:t>
            </a:r>
            <a:r>
              <a:rPr lang="es-ES_tradnl" b="1" dirty="0" err="1"/>
              <a:t>demand</a:t>
            </a:r>
            <a:r>
              <a:rPr lang="es-ES_tradnl" dirty="0"/>
              <a:t>” curve.</a:t>
            </a:r>
          </a:p>
        </p:txBody>
      </p:sp>
      <p:sp>
        <p:nvSpPr>
          <p:cNvPr id="4" name="Slide Number Placeholder 3"/>
          <p:cNvSpPr>
            <a:spLocks noGrp="1"/>
          </p:cNvSpPr>
          <p:nvPr>
            <p:ph type="sldNum" sz="quarter" idx="5"/>
          </p:nvPr>
        </p:nvSpPr>
        <p:spPr/>
        <p:txBody>
          <a:bodyPr/>
          <a:lstStyle/>
          <a:p>
            <a:fld id="{29DB8B88-7B19-4444-8C00-276D3F703348}" type="slidenum">
              <a:rPr lang="en-US" smtClean="0"/>
              <a:t>13</a:t>
            </a:fld>
            <a:endParaRPr lang="en-US"/>
          </a:p>
        </p:txBody>
      </p:sp>
    </p:spTree>
    <p:extLst>
      <p:ext uri="{BB962C8B-B14F-4D97-AF65-F5344CB8AC3E}">
        <p14:creationId xmlns:p14="http://schemas.microsoft.com/office/powerpoint/2010/main" val="104575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Let’s say there are only 3 people in our town who watch rental movies. So here we see each of their </a:t>
            </a:r>
            <a:r>
              <a:rPr lang="en-US" b="1" dirty="0"/>
              <a:t>individua</a:t>
            </a:r>
            <a:r>
              <a:rPr lang="en-US" dirty="0"/>
              <a:t>l demand for movie rentals. How would we find the </a:t>
            </a:r>
            <a:r>
              <a:rPr lang="en-US" b="1" dirty="0"/>
              <a:t>market demand </a:t>
            </a:r>
            <a:r>
              <a:rPr lang="en-US" dirty="0"/>
              <a:t>for rentals? Remember market demand here means the whole town’s demand.</a:t>
            </a:r>
          </a:p>
        </p:txBody>
      </p:sp>
      <p:sp>
        <p:nvSpPr>
          <p:cNvPr id="4" name="Slide Number Placeholder 3"/>
          <p:cNvSpPr>
            <a:spLocks noGrp="1"/>
          </p:cNvSpPr>
          <p:nvPr>
            <p:ph type="sldNum" sz="quarter" idx="10"/>
          </p:nvPr>
        </p:nvSpPr>
        <p:spPr/>
        <p:txBody>
          <a:bodyPr/>
          <a:lstStyle/>
          <a:p>
            <a:fld id="{29DB8B88-7B19-4444-8C00-276D3F703348}" type="slidenum">
              <a:rPr lang="en-US" smtClean="0"/>
              <a:t>14</a:t>
            </a:fld>
            <a:endParaRPr lang="en-US"/>
          </a:p>
        </p:txBody>
      </p:sp>
    </p:spTree>
    <p:extLst>
      <p:ext uri="{BB962C8B-B14F-4D97-AF65-F5344CB8AC3E}">
        <p14:creationId xmlns:p14="http://schemas.microsoft.com/office/powerpoint/2010/main" val="4198228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15</a:t>
            </a:fld>
            <a:endParaRPr lang="en-US"/>
          </a:p>
        </p:txBody>
      </p:sp>
    </p:spTree>
    <p:extLst>
      <p:ext uri="{BB962C8B-B14F-4D97-AF65-F5344CB8AC3E}">
        <p14:creationId xmlns:p14="http://schemas.microsoft.com/office/powerpoint/2010/main" val="2997896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16</a:t>
            </a:fld>
            <a:endParaRPr lang="en-US"/>
          </a:p>
        </p:txBody>
      </p:sp>
    </p:spTree>
    <p:extLst>
      <p:ext uri="{BB962C8B-B14F-4D97-AF65-F5344CB8AC3E}">
        <p14:creationId xmlns:p14="http://schemas.microsoft.com/office/powerpoint/2010/main" val="2752337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800"/>
              </a:spcBef>
            </a:pPr>
            <a:r>
              <a:rPr lang="en-US" sz="2400" b="1" kern="1200" dirty="0">
                <a:solidFill>
                  <a:srgbClr val="000000"/>
                </a:solidFill>
                <a:latin typeface="+mn-lt"/>
                <a:ea typeface="+mn-ea"/>
                <a:cs typeface="Calibri (body)"/>
              </a:rPr>
              <a:t>Note</a:t>
            </a:r>
            <a:r>
              <a:rPr lang="en-US" sz="2400" kern="1200" dirty="0">
                <a:solidFill>
                  <a:srgbClr val="000000"/>
                </a:solidFill>
                <a:latin typeface="+mn-lt"/>
                <a:ea typeface="+mn-ea"/>
                <a:cs typeface="Calibri (body)"/>
              </a:rPr>
              <a:t>: Supply is about producer behavior. Producers use resources to produce goods and services. Why? To make </a:t>
            </a:r>
            <a:r>
              <a:rPr lang="en-US" sz="2400" b="1" kern="1200" dirty="0">
                <a:solidFill>
                  <a:srgbClr val="000000"/>
                </a:solidFill>
                <a:latin typeface="+mn-lt"/>
                <a:ea typeface="+mn-ea"/>
                <a:cs typeface="Calibri (body)"/>
              </a:rPr>
              <a:t>profit</a:t>
            </a:r>
            <a:r>
              <a:rPr lang="en-US" sz="2400" kern="1200" dirty="0">
                <a:solidFill>
                  <a:srgbClr val="000000"/>
                </a:solidFill>
                <a:latin typeface="+mn-lt"/>
                <a:ea typeface="+mn-ea"/>
                <a:cs typeface="Calibri (body)"/>
              </a:rPr>
              <a:t>. What is profit? Profit is the total revenue minus total (economic) cost. (</a:t>
            </a:r>
            <a:r>
              <a:rPr lang="en-US" sz="2400" b="1" kern="1200" dirty="0">
                <a:solidFill>
                  <a:srgbClr val="000000"/>
                </a:solidFill>
                <a:latin typeface="+mn-lt"/>
                <a:ea typeface="+mn-ea"/>
                <a:cs typeface="Calibri (body)"/>
              </a:rPr>
              <a:t>Total revenue</a:t>
            </a:r>
            <a:r>
              <a:rPr lang="en-US" sz="2400" kern="1200" dirty="0">
                <a:solidFill>
                  <a:srgbClr val="000000"/>
                </a:solidFill>
                <a:latin typeface="+mn-lt"/>
                <a:ea typeface="+mn-ea"/>
                <a:cs typeface="Calibri (body)"/>
              </a:rPr>
              <a:t>: Quantity of good sold x Price)</a:t>
            </a:r>
          </a:p>
          <a:p>
            <a:pPr>
              <a:spcBef>
                <a:spcPts val="800"/>
              </a:spcBef>
            </a:pPr>
            <a:endParaRPr lang="en-US" sz="2400" kern="1200" dirty="0">
              <a:solidFill>
                <a:srgbClr val="000000"/>
              </a:solidFill>
              <a:latin typeface="+mn-lt"/>
              <a:ea typeface="+mn-ea"/>
              <a:cs typeface="Calibri (body)"/>
            </a:endParaRPr>
          </a:p>
          <a:p>
            <a:pPr>
              <a:spcBef>
                <a:spcPts val="800"/>
              </a:spcBef>
            </a:pPr>
            <a:r>
              <a:rPr lang="en-US" sz="2400" kern="1200" dirty="0">
                <a:solidFill>
                  <a:srgbClr val="000000"/>
                </a:solidFill>
                <a:latin typeface="+mn-lt"/>
                <a:ea typeface="+mn-ea"/>
                <a:cs typeface="Calibri (body)"/>
              </a:rPr>
              <a:t>The law of supply occurs because:</a:t>
            </a:r>
          </a:p>
          <a:p>
            <a:pPr>
              <a:spcBef>
                <a:spcPts val="800"/>
              </a:spcBef>
            </a:pPr>
            <a:r>
              <a:rPr lang="en-US" sz="2400" kern="1200" dirty="0">
                <a:solidFill>
                  <a:srgbClr val="000000"/>
                </a:solidFill>
                <a:latin typeface="+mn-lt"/>
                <a:ea typeface="+mn-ea"/>
                <a:cs typeface="Calibri (body)"/>
              </a:rPr>
              <a:t>Assuming a firm’s costs are constant, </a:t>
            </a:r>
            <a:r>
              <a:rPr lang="en-US" sz="2400" b="1" kern="1200" dirty="0">
                <a:solidFill>
                  <a:srgbClr val="000000"/>
                </a:solidFill>
                <a:latin typeface="+mn-lt"/>
                <a:ea typeface="+mn-ea"/>
                <a:cs typeface="Calibri (body)"/>
              </a:rPr>
              <a:t>a higher price means higher profit</a:t>
            </a:r>
            <a:r>
              <a:rPr lang="en-US" sz="2400" kern="1200" dirty="0">
                <a:solidFill>
                  <a:srgbClr val="000000"/>
                </a:solidFill>
                <a:latin typeface="+mn-lt"/>
                <a:ea typeface="+mn-ea"/>
                <a:cs typeface="Calibri (body)"/>
              </a:rPr>
              <a:t>. Also, when prices rise, firms substitute production of one good for another: Firms can produce different goods with the same resources (these goods are known as substitutes in production). If price of one good increases (ceteris paribus), the firm would be making a higher profit by producing that good. </a:t>
            </a:r>
          </a:p>
          <a:p>
            <a:pPr fontAlgn="auto">
              <a:spcBef>
                <a:spcPts val="0"/>
              </a:spcBef>
              <a:spcAft>
                <a:spcPts val="0"/>
              </a:spcAft>
              <a:defRPr/>
            </a:pPr>
            <a:endParaRPr lang="en-US" dirty="0"/>
          </a:p>
          <a:p>
            <a:pPr fontAlgn="auto">
              <a:spcBef>
                <a:spcPts val="0"/>
              </a:spcBef>
              <a:spcAft>
                <a:spcPts val="0"/>
              </a:spcAft>
              <a:defRPr/>
            </a:pPr>
            <a:r>
              <a:rPr lang="en-US" b="1" dirty="0"/>
              <a:t>Must-watch video 2</a:t>
            </a:r>
            <a:r>
              <a:rPr lang="en-US" dirty="0"/>
              <a:t>: https://</a:t>
            </a:r>
            <a:r>
              <a:rPr lang="en-US" dirty="0" err="1"/>
              <a:t>www.youtube.com</a:t>
            </a:r>
            <a:r>
              <a:rPr lang="en-US" dirty="0"/>
              <a:t>/</a:t>
            </a:r>
            <a:r>
              <a:rPr lang="en-US" dirty="0" err="1"/>
              <a:t>watch?v</a:t>
            </a:r>
            <a:r>
              <a:rPr lang="en-US" dirty="0"/>
              <a:t>=</a:t>
            </a:r>
            <a:r>
              <a:rPr lang="en-US" dirty="0" err="1"/>
              <a:t>ewPNugIqCUM</a:t>
            </a:r>
            <a:endParaRPr lang="en-US" dirty="0"/>
          </a:p>
          <a:p>
            <a:pPr fontAlgn="auto">
              <a:spcBef>
                <a:spcPts val="0"/>
              </a:spcBef>
              <a:spcAft>
                <a:spcPts val="0"/>
              </a:spcAft>
              <a:defRPr/>
            </a:pPr>
            <a:r>
              <a:rPr lang="en-US" dirty="0"/>
              <a:t>(Note: Only 1</a:t>
            </a:r>
            <a:r>
              <a:rPr lang="en-US" baseline="30000" dirty="0"/>
              <a:t>st</a:t>
            </a:r>
            <a:r>
              <a:rPr lang="en-US" dirty="0"/>
              <a:t> minute is about the law of supply-the rest is about the shifters of supply—watch it all).</a:t>
            </a:r>
          </a:p>
          <a:p>
            <a:pPr fontAlgn="auto">
              <a:spcBef>
                <a:spcPts val="0"/>
              </a:spcBef>
              <a:spcAft>
                <a:spcPts val="0"/>
              </a:spcAft>
              <a:defRPr/>
            </a:pPr>
            <a:r>
              <a:rPr lang="en-US" dirty="0"/>
              <a:t>(Note 2: The video has some disgusting jokes, </a:t>
            </a:r>
            <a:r>
              <a:rPr lang="en-US" b="1" dirty="0"/>
              <a:t>sorry</a:t>
            </a:r>
            <a:r>
              <a:rPr lang="en-US" dirty="0"/>
              <a:t>! but the material is presented well.)</a:t>
            </a:r>
          </a:p>
        </p:txBody>
      </p:sp>
      <p:sp>
        <p:nvSpPr>
          <p:cNvPr id="4" name="Slide Number Placeholder 3"/>
          <p:cNvSpPr>
            <a:spLocks noGrp="1"/>
          </p:cNvSpPr>
          <p:nvPr>
            <p:ph type="sldNum" sz="quarter" idx="10"/>
          </p:nvPr>
        </p:nvSpPr>
        <p:spPr/>
        <p:txBody>
          <a:bodyPr/>
          <a:lstStyle/>
          <a:p>
            <a:fld id="{29DB8B88-7B19-4444-8C00-276D3F703348}" type="slidenum">
              <a:rPr lang="en-US" smtClean="0"/>
              <a:t>17</a:t>
            </a:fld>
            <a:endParaRPr lang="en-US"/>
          </a:p>
        </p:txBody>
      </p:sp>
    </p:spTree>
    <p:extLst>
      <p:ext uri="{BB962C8B-B14F-4D97-AF65-F5344CB8AC3E}">
        <p14:creationId xmlns:p14="http://schemas.microsoft.com/office/powerpoint/2010/main" val="4127147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19</a:t>
            </a:fld>
            <a:endParaRPr lang="en-US"/>
          </a:p>
        </p:txBody>
      </p:sp>
    </p:spTree>
    <p:extLst>
      <p:ext uri="{BB962C8B-B14F-4D97-AF65-F5344CB8AC3E}">
        <p14:creationId xmlns:p14="http://schemas.microsoft.com/office/powerpoint/2010/main" val="978109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20</a:t>
            </a:fld>
            <a:endParaRPr lang="en-US"/>
          </a:p>
        </p:txBody>
      </p:sp>
    </p:spTree>
    <p:extLst>
      <p:ext uri="{BB962C8B-B14F-4D97-AF65-F5344CB8AC3E}">
        <p14:creationId xmlns:p14="http://schemas.microsoft.com/office/powerpoint/2010/main" val="2939412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21</a:t>
            </a:fld>
            <a:endParaRPr lang="en-US"/>
          </a:p>
        </p:txBody>
      </p:sp>
    </p:spTree>
    <p:extLst>
      <p:ext uri="{BB962C8B-B14F-4D97-AF65-F5344CB8AC3E}">
        <p14:creationId xmlns:p14="http://schemas.microsoft.com/office/powerpoint/2010/main" val="3564586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22</a:t>
            </a:fld>
            <a:endParaRPr lang="en-US"/>
          </a:p>
        </p:txBody>
      </p:sp>
    </p:spTree>
    <p:extLst>
      <p:ext uri="{BB962C8B-B14F-4D97-AF65-F5344CB8AC3E}">
        <p14:creationId xmlns:p14="http://schemas.microsoft.com/office/powerpoint/2010/main" val="1315451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There are 3 types of resources (inputs or </a:t>
            </a:r>
            <a:r>
              <a:rPr lang="en-US" b="1" dirty="0"/>
              <a:t>factors of production</a:t>
            </a:r>
            <a:r>
              <a:rPr lang="en-US" dirty="0"/>
              <a:t>) for which the firm should pay costs: Labor (wage is the cost), Land (rent is the cost), Capital (interest rate is the cost).</a:t>
            </a:r>
          </a:p>
          <a:p>
            <a:pPr fontAlgn="auto">
              <a:spcBef>
                <a:spcPts val="0"/>
              </a:spcBef>
              <a:spcAft>
                <a:spcPts val="0"/>
              </a:spcAft>
              <a:defRPr/>
            </a:pPr>
            <a:endParaRPr lang="en-US" dirty="0"/>
          </a:p>
          <a:p>
            <a:pPr fontAlgn="auto">
              <a:spcBef>
                <a:spcPts val="0"/>
              </a:spcBef>
              <a:spcAft>
                <a:spcPts val="0"/>
              </a:spcAft>
              <a:defRPr/>
            </a:pPr>
            <a:r>
              <a:rPr lang="en-US" dirty="0"/>
              <a:t>Go back to 2</a:t>
            </a:r>
            <a:r>
              <a:rPr lang="en-US" baseline="30000" dirty="0"/>
              <a:t>nd</a:t>
            </a:r>
            <a:r>
              <a:rPr lang="en-US" dirty="0"/>
              <a:t> must-watch video and watch the rest.</a:t>
            </a:r>
          </a:p>
        </p:txBody>
      </p:sp>
      <p:sp>
        <p:nvSpPr>
          <p:cNvPr id="4" name="Slide Number Placeholder 3"/>
          <p:cNvSpPr>
            <a:spLocks noGrp="1"/>
          </p:cNvSpPr>
          <p:nvPr>
            <p:ph type="sldNum" sz="quarter" idx="10"/>
          </p:nvPr>
        </p:nvSpPr>
        <p:spPr/>
        <p:txBody>
          <a:bodyPr/>
          <a:lstStyle/>
          <a:p>
            <a:fld id="{29DB8B88-7B19-4444-8C00-276D3F703348}" type="slidenum">
              <a:rPr lang="en-US" smtClean="0"/>
              <a:t>23</a:t>
            </a:fld>
            <a:endParaRPr lang="en-US"/>
          </a:p>
        </p:txBody>
      </p:sp>
    </p:spTree>
    <p:extLst>
      <p:ext uri="{BB962C8B-B14F-4D97-AF65-F5344CB8AC3E}">
        <p14:creationId xmlns:p14="http://schemas.microsoft.com/office/powerpoint/2010/main" val="611221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This table show how we arrive at the market supply from individual supply schedules.</a:t>
            </a:r>
          </a:p>
        </p:txBody>
      </p:sp>
      <p:sp>
        <p:nvSpPr>
          <p:cNvPr id="4" name="Slide Number Placeholder 3"/>
          <p:cNvSpPr>
            <a:spLocks noGrp="1"/>
          </p:cNvSpPr>
          <p:nvPr>
            <p:ph type="sldNum" sz="quarter" idx="10"/>
          </p:nvPr>
        </p:nvSpPr>
        <p:spPr/>
        <p:txBody>
          <a:bodyPr/>
          <a:lstStyle/>
          <a:p>
            <a:fld id="{29DB8B88-7B19-4444-8C00-276D3F703348}" type="slidenum">
              <a:rPr lang="en-US" smtClean="0"/>
              <a:t>24</a:t>
            </a:fld>
            <a:endParaRPr lang="en-US"/>
          </a:p>
        </p:txBody>
      </p:sp>
    </p:spTree>
    <p:extLst>
      <p:ext uri="{BB962C8B-B14F-4D97-AF65-F5344CB8AC3E}">
        <p14:creationId xmlns:p14="http://schemas.microsoft.com/office/powerpoint/2010/main" val="25527021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25</a:t>
            </a:fld>
            <a:endParaRPr lang="en-US"/>
          </a:p>
        </p:txBody>
      </p:sp>
    </p:spTree>
    <p:extLst>
      <p:ext uri="{BB962C8B-B14F-4D97-AF65-F5344CB8AC3E}">
        <p14:creationId xmlns:p14="http://schemas.microsoft.com/office/powerpoint/2010/main" val="2909770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At equilibrium, there is </a:t>
            </a:r>
            <a:r>
              <a:rPr lang="en-US" b="1" dirty="0"/>
              <a:t>no tendency </a:t>
            </a:r>
            <a:r>
              <a:rPr lang="en-US" dirty="0"/>
              <a:t>for price to change!</a:t>
            </a:r>
          </a:p>
        </p:txBody>
      </p:sp>
      <p:sp>
        <p:nvSpPr>
          <p:cNvPr id="4" name="Slide Number Placeholder 3"/>
          <p:cNvSpPr>
            <a:spLocks noGrp="1"/>
          </p:cNvSpPr>
          <p:nvPr>
            <p:ph type="sldNum" sz="quarter" idx="10"/>
          </p:nvPr>
        </p:nvSpPr>
        <p:spPr/>
        <p:txBody>
          <a:bodyPr/>
          <a:lstStyle/>
          <a:p>
            <a:fld id="{29DB8B88-7B19-4444-8C00-276D3F703348}" type="slidenum">
              <a:rPr lang="en-US" smtClean="0"/>
              <a:t>26</a:t>
            </a:fld>
            <a:endParaRPr lang="en-US"/>
          </a:p>
        </p:txBody>
      </p:sp>
    </p:spTree>
    <p:extLst>
      <p:ext uri="{BB962C8B-B14F-4D97-AF65-F5344CB8AC3E}">
        <p14:creationId xmlns:p14="http://schemas.microsoft.com/office/powerpoint/2010/main" val="2114750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27</a:t>
            </a:fld>
            <a:endParaRPr lang="en-US"/>
          </a:p>
        </p:txBody>
      </p:sp>
    </p:spTree>
    <p:extLst>
      <p:ext uri="{BB962C8B-B14F-4D97-AF65-F5344CB8AC3E}">
        <p14:creationId xmlns:p14="http://schemas.microsoft.com/office/powerpoint/2010/main" val="21142739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fld id="{29DB8B88-7B19-4444-8C00-276D3F703348}" type="slidenum">
              <a:rPr lang="en-US" smtClean="0"/>
              <a:t>28</a:t>
            </a:fld>
            <a:endParaRPr lang="en-US"/>
          </a:p>
        </p:txBody>
      </p:sp>
    </p:spTree>
    <p:extLst>
      <p:ext uri="{BB962C8B-B14F-4D97-AF65-F5344CB8AC3E}">
        <p14:creationId xmlns:p14="http://schemas.microsoft.com/office/powerpoint/2010/main" val="2727990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b="1" dirty="0"/>
              <a:t>Must-watch video 3: </a:t>
            </a:r>
            <a:r>
              <a:rPr lang="en-US" dirty="0"/>
              <a:t>https://</a:t>
            </a:r>
            <a:r>
              <a:rPr lang="en-US" dirty="0" err="1"/>
              <a:t>www.youtube.com</a:t>
            </a:r>
            <a:r>
              <a:rPr lang="en-US" dirty="0"/>
              <a:t>/</a:t>
            </a:r>
            <a:r>
              <a:rPr lang="en-US" dirty="0" err="1"/>
              <a:t>watch?v</a:t>
            </a:r>
            <a:r>
              <a:rPr lang="en-US" dirty="0"/>
              <a:t>=V0tIOqU7m-c</a:t>
            </a:r>
          </a:p>
        </p:txBody>
      </p:sp>
      <p:sp>
        <p:nvSpPr>
          <p:cNvPr id="4" name="Slide Number Placeholder 3"/>
          <p:cNvSpPr>
            <a:spLocks noGrp="1"/>
          </p:cNvSpPr>
          <p:nvPr>
            <p:ph type="sldNum" sz="quarter" idx="10"/>
          </p:nvPr>
        </p:nvSpPr>
        <p:spPr/>
        <p:txBody>
          <a:bodyPr/>
          <a:lstStyle/>
          <a:p>
            <a:fld id="{29DB8B88-7B19-4444-8C00-276D3F703348}" type="slidenum">
              <a:rPr lang="en-US" smtClean="0"/>
              <a:t>29</a:t>
            </a:fld>
            <a:endParaRPr lang="en-US"/>
          </a:p>
        </p:txBody>
      </p:sp>
    </p:spTree>
    <p:extLst>
      <p:ext uri="{BB962C8B-B14F-4D97-AF65-F5344CB8AC3E}">
        <p14:creationId xmlns:p14="http://schemas.microsoft.com/office/powerpoint/2010/main" val="1491363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defRPr/>
            </a:pPr>
            <a:r>
              <a:rPr lang="en-US" dirty="0"/>
              <a:t>A famous example of fallacy of composition: </a:t>
            </a:r>
            <a:r>
              <a:rPr lang="en-US" b="0" dirty="0"/>
              <a:t>s</a:t>
            </a:r>
            <a:r>
              <a:rPr lang="tr-TR" sz="1200" b="0" i="0" u="none" strike="noStrike" kern="1200" dirty="0" err="1">
                <a:solidFill>
                  <a:schemeClr val="tx1"/>
                </a:solidFill>
                <a:effectLst/>
                <a:latin typeface="+mn-lt"/>
                <a:ea typeface="+mn-ea"/>
                <a:cs typeface="+mn-cs"/>
              </a:rPr>
              <a:t>tanding</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up</a:t>
            </a:r>
            <a:r>
              <a:rPr lang="tr-TR" sz="1200" b="0" i="0" u="none" strike="noStrike" kern="1200" dirty="0">
                <a:solidFill>
                  <a:schemeClr val="tx1"/>
                </a:solidFill>
                <a:effectLst/>
                <a:latin typeface="+mn-lt"/>
                <a:ea typeface="+mn-ea"/>
                <a:cs typeface="+mn-cs"/>
              </a:rPr>
              <a:t> at a </a:t>
            </a:r>
            <a:r>
              <a:rPr lang="tr-TR" sz="1200" b="0" i="0" u="none" strike="noStrike" kern="1200" dirty="0" err="1">
                <a:solidFill>
                  <a:schemeClr val="tx1"/>
                </a:solidFill>
                <a:effectLst/>
                <a:latin typeface="+mn-lt"/>
                <a:ea typeface="+mn-ea"/>
                <a:cs typeface="+mn-cs"/>
              </a:rPr>
              <a:t>football</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game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If</a:t>
            </a:r>
            <a:r>
              <a:rPr lang="tr-TR" sz="1200" b="0" i="0" u="none" strike="noStrike" kern="1200" dirty="0">
                <a:solidFill>
                  <a:schemeClr val="tx1"/>
                </a:solidFill>
                <a:effectLst/>
                <a:latin typeface="+mn-lt"/>
                <a:ea typeface="+mn-ea"/>
                <a:cs typeface="+mn-cs"/>
              </a:rPr>
              <a:t> an </a:t>
            </a:r>
            <a:r>
              <a:rPr lang="tr-TR" sz="1200" b="0" i="0" u="none" strike="noStrike" kern="1200" dirty="0" err="1">
                <a:solidFill>
                  <a:schemeClr val="tx1"/>
                </a:solidFill>
                <a:effectLst/>
                <a:latin typeface="+mn-lt"/>
                <a:ea typeface="+mn-ea"/>
                <a:cs typeface="+mn-cs"/>
              </a:rPr>
              <a:t>individual</a:t>
            </a:r>
            <a:r>
              <a:rPr lang="tr-TR" sz="1200" b="0" i="0" u="none" strike="noStrike" kern="1200" dirty="0">
                <a:solidFill>
                  <a:schemeClr val="tx1"/>
                </a:solidFill>
                <a:effectLst/>
                <a:latin typeface="+mn-lt"/>
                <a:ea typeface="+mn-ea"/>
                <a:cs typeface="+mn-cs"/>
              </a:rPr>
              <a:t> fan </a:t>
            </a:r>
            <a:r>
              <a:rPr lang="tr-TR" sz="1200" b="0" i="0" u="none" strike="noStrike" kern="1200" dirty="0" err="1">
                <a:solidFill>
                  <a:schemeClr val="tx1"/>
                </a:solidFill>
                <a:effectLst/>
                <a:latin typeface="+mn-lt"/>
                <a:ea typeface="+mn-ea"/>
                <a:cs typeface="+mn-cs"/>
              </a:rPr>
              <a:t>stands</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up</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other</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things</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equal</a:t>
            </a:r>
            <a:r>
              <a:rPr lang="tr-TR" sz="1200" b="0" i="0" u="none" strike="noStrike" kern="1200" dirty="0">
                <a:solidFill>
                  <a:schemeClr val="tx1"/>
                </a:solidFill>
                <a:effectLst/>
                <a:latin typeface="+mn-lt"/>
                <a:ea typeface="+mn-ea"/>
                <a:cs typeface="+mn-cs"/>
              </a:rPr>
              <a:t>, he </a:t>
            </a:r>
            <a:r>
              <a:rPr lang="tr-TR" sz="1200" b="0" i="0" u="none" strike="noStrike" kern="1200" dirty="0" err="1">
                <a:solidFill>
                  <a:schemeClr val="tx1"/>
                </a:solidFill>
                <a:effectLst/>
                <a:latin typeface="+mn-lt"/>
                <a:ea typeface="+mn-ea"/>
                <a:cs typeface="+mn-cs"/>
              </a:rPr>
              <a:t>or</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she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will</a:t>
            </a:r>
            <a:r>
              <a:rPr lang="tr-TR" sz="1200" b="0" i="0" u="none" strike="noStrike" kern="1200" dirty="0">
                <a:solidFill>
                  <a:schemeClr val="tx1"/>
                </a:solidFill>
                <a:effectLst/>
                <a:latin typeface="+mn-lt"/>
                <a:ea typeface="+mn-ea"/>
                <a:cs typeface="+mn-cs"/>
              </a:rPr>
              <a:t> be </a:t>
            </a:r>
            <a:r>
              <a:rPr lang="tr-TR" sz="1200" b="0" i="0" u="none" strike="noStrike" kern="1200" dirty="0" err="1">
                <a:solidFill>
                  <a:schemeClr val="tx1"/>
                </a:solidFill>
                <a:effectLst/>
                <a:latin typeface="+mn-lt"/>
                <a:ea typeface="+mn-ea"/>
                <a:cs typeface="+mn-cs"/>
              </a:rPr>
              <a:t>better</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able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to</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see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the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action</a:t>
            </a:r>
            <a:r>
              <a:rPr lang="tr-TR" sz="1200" b="0" i="0" u="none" strike="noStrike" kern="1200" dirty="0">
                <a:solidFill>
                  <a:schemeClr val="tx1"/>
                </a:solidFill>
                <a:effectLst/>
                <a:latin typeface="+mn-lt"/>
                <a:ea typeface="+mn-ea"/>
                <a:cs typeface="+mn-cs"/>
              </a:rPr>
              <a:t> on </a:t>
            </a:r>
            <a:r>
              <a:rPr lang="tr-TR" sz="1200" b="0" i="0" u="none" strike="noStrike" kern="1200" dirty="0" err="1">
                <a:solidFill>
                  <a:schemeClr val="tx1"/>
                </a:solidFill>
                <a:effectLst/>
                <a:latin typeface="+mn-lt"/>
                <a:ea typeface="+mn-ea"/>
                <a:cs typeface="+mn-cs"/>
              </a:rPr>
              <a:t>the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field</a:t>
            </a:r>
            <a:r>
              <a:rPr lang="tr-TR" sz="1200" b="0" i="0" u="none" strike="noStrike" kern="1200" dirty="0">
                <a:solidFill>
                  <a:schemeClr val="tx1"/>
                </a:solidFill>
                <a:effectLst/>
                <a:latin typeface="+mn-lt"/>
                <a:ea typeface="+mn-ea"/>
                <a:cs typeface="+mn-cs"/>
              </a:rPr>
              <a:t>. But </a:t>
            </a:r>
            <a:r>
              <a:rPr lang="tr-TR" sz="1200" b="0" i="0" u="none" strike="noStrike" kern="1200" dirty="0" err="1">
                <a:solidFill>
                  <a:schemeClr val="tx1"/>
                </a:solidFill>
                <a:effectLst/>
                <a:latin typeface="+mn-lt"/>
                <a:ea typeface="+mn-ea"/>
                <a:cs typeface="+mn-cs"/>
              </a:rPr>
              <a:t>if</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everyone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stands</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up</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that</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will</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no</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longer</a:t>
            </a:r>
            <a:r>
              <a:rPr lang="tr-TR" sz="1200" b="0" i="0" u="none" strike="noStrike" kern="1200" dirty="0">
                <a:solidFill>
                  <a:schemeClr val="tx1"/>
                </a:solidFill>
                <a:effectLst/>
                <a:latin typeface="+mn-lt"/>
                <a:ea typeface="+mn-ea"/>
                <a:cs typeface="+mn-cs"/>
              </a:rPr>
              <a:t> be </a:t>
            </a:r>
            <a:r>
              <a:rPr lang="tr-TR" sz="1200" b="0" i="0" u="none" strike="noStrike" kern="1200" dirty="0" err="1">
                <a:solidFill>
                  <a:schemeClr val="tx1"/>
                </a:solidFill>
                <a:effectLst/>
                <a:latin typeface="+mn-lt"/>
                <a:ea typeface="+mn-ea"/>
                <a:cs typeface="+mn-cs"/>
              </a:rPr>
              <a:t>true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The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view</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may</a:t>
            </a:r>
            <a:r>
              <a:rPr lang="tr-TR" sz="1200" b="0" i="0" u="none" strike="noStrike" kern="1200" dirty="0">
                <a:solidFill>
                  <a:schemeClr val="tx1"/>
                </a:solidFill>
                <a:effectLst/>
                <a:latin typeface="+mn-lt"/>
                <a:ea typeface="+mn-ea"/>
                <a:cs typeface="+mn-cs"/>
              </a:rPr>
              <a:t> be </a:t>
            </a:r>
            <a:r>
              <a:rPr lang="tr-TR" sz="1200" b="0" i="0" u="none" strike="noStrike" kern="1200" dirty="0" err="1">
                <a:solidFill>
                  <a:schemeClr val="tx1"/>
                </a:solidFill>
                <a:effectLst/>
                <a:latin typeface="+mn-lt"/>
                <a:ea typeface="+mn-ea"/>
                <a:cs typeface="+mn-cs"/>
              </a:rPr>
              <a:t>just</a:t>
            </a:r>
            <a:r>
              <a:rPr lang="tr-TR" sz="1200" b="0" i="0" u="none" strike="noStrike" kern="1200" dirty="0">
                <a:solidFill>
                  <a:schemeClr val="tx1"/>
                </a:solidFill>
                <a:effectLst/>
                <a:latin typeface="+mn-lt"/>
                <a:ea typeface="+mn-ea"/>
                <a:cs typeface="+mn-cs"/>
              </a:rPr>
              <a:t> as </a:t>
            </a:r>
            <a:r>
              <a:rPr lang="tr-TR" sz="1200" b="0" i="0" u="none" strike="noStrike" kern="1200" dirty="0" err="1">
                <a:solidFill>
                  <a:schemeClr val="tx1"/>
                </a:solidFill>
                <a:effectLst/>
                <a:latin typeface="+mn-lt"/>
                <a:ea typeface="+mn-ea"/>
                <a:cs typeface="+mn-cs"/>
              </a:rPr>
              <a:t>obstructed</a:t>
            </a:r>
            <a:r>
              <a:rPr lang="tr-TR" sz="1200" b="0" i="0" u="none" strike="noStrike" kern="1200" dirty="0">
                <a:solidFill>
                  <a:schemeClr val="tx1"/>
                </a:solidFill>
                <a:effectLst/>
                <a:latin typeface="+mn-lt"/>
                <a:ea typeface="+mn-ea"/>
                <a:cs typeface="+mn-cs"/>
              </a:rPr>
              <a:t> as </a:t>
            </a:r>
            <a:r>
              <a:rPr lang="tr-TR" sz="1200" b="0" i="0" u="none" strike="noStrike" kern="1200" dirty="0" err="1">
                <a:solidFill>
                  <a:schemeClr val="tx1"/>
                </a:solidFill>
                <a:effectLst/>
                <a:latin typeface="+mn-lt"/>
                <a:ea typeface="+mn-ea"/>
                <a:cs typeface="+mn-cs"/>
              </a:rPr>
              <a:t>before</a:t>
            </a:r>
            <a:r>
              <a:rPr lang="tr-TR" sz="1200" b="0" i="0" u="none" strike="noStrike" kern="1200" dirty="0">
                <a:solidFill>
                  <a:schemeClr val="tx1"/>
                </a:solidFill>
                <a:effectLst/>
                <a:latin typeface="+mn-lt"/>
                <a:ea typeface="+mn-ea"/>
                <a:cs typeface="+mn-cs"/>
              </a:rPr>
              <a:t>.</a:t>
            </a:r>
          </a:p>
          <a:p>
            <a:pPr fontAlgn="auto">
              <a:spcBef>
                <a:spcPts val="0"/>
              </a:spcBef>
              <a:spcAft>
                <a:spcPts val="0"/>
              </a:spcAft>
              <a:defRPr/>
            </a:pPr>
            <a:endParaRPr lang="tr-TR" sz="1200" b="0" i="0" u="none" strike="noStrike" kern="1200" dirty="0">
              <a:solidFill>
                <a:schemeClr val="tx1"/>
              </a:solidFill>
              <a:effectLst/>
              <a:latin typeface="+mn-lt"/>
              <a:ea typeface="+mn-ea"/>
              <a:cs typeface="+mn-cs"/>
            </a:endParaRPr>
          </a:p>
          <a:p>
            <a:pPr fontAlgn="auto">
              <a:spcBef>
                <a:spcPts val="0"/>
              </a:spcBef>
              <a:spcAft>
                <a:spcPts val="0"/>
              </a:spcAft>
              <a:defRPr/>
            </a:pPr>
            <a:r>
              <a:rPr lang="tr-TR" sz="1200" b="0" i="0" u="none" strike="noStrike" kern="1200" dirty="0" err="1">
                <a:solidFill>
                  <a:schemeClr val="tx1"/>
                </a:solidFill>
                <a:effectLst/>
                <a:latin typeface="+mn-lt"/>
                <a:ea typeface="+mn-ea"/>
                <a:cs typeface="+mn-cs"/>
              </a:rPr>
              <a:t>There</a:t>
            </a:r>
            <a:r>
              <a:rPr lang="tr-TR" sz="1200" b="0" i="0" u="none" strike="noStrike" kern="1200" dirty="0">
                <a:solidFill>
                  <a:schemeClr val="tx1"/>
                </a:solidFill>
                <a:effectLst/>
                <a:latin typeface="+mn-lt"/>
                <a:ea typeface="+mn-ea"/>
                <a:cs typeface="+mn-cs"/>
              </a:rPr>
              <a:t> is a </a:t>
            </a:r>
            <a:r>
              <a:rPr lang="tr-TR" sz="1200" b="0" i="0" u="none" strike="noStrike" kern="1200" dirty="0" err="1">
                <a:solidFill>
                  <a:schemeClr val="tx1"/>
                </a:solidFill>
                <a:effectLst/>
                <a:latin typeface="+mn-lt"/>
                <a:ea typeface="+mn-ea"/>
                <a:cs typeface="+mn-cs"/>
              </a:rPr>
              <a:t>one-page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text</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about</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these</a:t>
            </a:r>
            <a:r>
              <a:rPr lang="tr-TR" sz="1200" b="0" i="0" u="none" strike="noStrike" kern="1200" dirty="0">
                <a:solidFill>
                  <a:schemeClr val="tx1"/>
                </a:solidFill>
                <a:effectLst/>
                <a:latin typeface="+mn-lt"/>
                <a:ea typeface="+mn-ea"/>
                <a:cs typeface="+mn-cs"/>
              </a:rPr>
              <a:t> </a:t>
            </a:r>
            <a:r>
              <a:rPr lang="tr-TR" sz="1200" b="0" i="0" u="none" strike="noStrike" kern="1200" dirty="0" err="1">
                <a:solidFill>
                  <a:schemeClr val="tx1"/>
                </a:solidFill>
                <a:effectLst/>
                <a:latin typeface="+mn-lt"/>
                <a:ea typeface="+mn-ea"/>
                <a:cs typeface="+mn-cs"/>
              </a:rPr>
              <a:t>concepts</a:t>
            </a:r>
            <a:r>
              <a:rPr lang="tr-TR" sz="1200" b="0" i="0" u="none" strike="noStrike" kern="1200" dirty="0">
                <a:solidFill>
                  <a:schemeClr val="tx1"/>
                </a:solidFill>
                <a:effectLst/>
                <a:latin typeface="+mn-lt"/>
                <a:ea typeface="+mn-ea"/>
                <a:cs typeface="+mn-cs"/>
              </a:rPr>
              <a:t> I </a:t>
            </a:r>
            <a:r>
              <a:rPr lang="tr-TR" sz="1200" b="0" i="0" u="none" strike="noStrike" kern="1200">
                <a:solidFill>
                  <a:schemeClr val="tx1"/>
                </a:solidFill>
                <a:effectLst/>
                <a:latin typeface="+mn-lt"/>
                <a:ea typeface="+mn-ea"/>
                <a:cs typeface="+mn-cs"/>
              </a:rPr>
              <a:t>posted </a:t>
            </a:r>
            <a:r>
              <a:rPr lang="tr-TR" sz="1200" b="0" i="0" u="none" strike="noStrike" kern="1200" dirty="0">
                <a:solidFill>
                  <a:schemeClr val="tx1"/>
                </a:solidFill>
                <a:effectLst/>
                <a:latin typeface="+mn-lt"/>
                <a:ea typeface="+mn-ea"/>
                <a:cs typeface="+mn-cs"/>
              </a:rPr>
              <a:t>on </a:t>
            </a:r>
            <a:r>
              <a:rPr lang="tr-TR" sz="1200" b="0" i="0" u="none" strike="noStrike" kern="1200" dirty="0" err="1">
                <a:solidFill>
                  <a:schemeClr val="tx1"/>
                </a:solidFill>
                <a:effectLst/>
                <a:latin typeface="+mn-lt"/>
                <a:ea typeface="+mn-ea"/>
                <a:cs typeface="+mn-cs"/>
              </a:rPr>
              <a:t>odtuclass</a:t>
            </a:r>
            <a:r>
              <a:rPr lang="tr-TR" sz="1200" b="0" i="0" u="none" strike="noStrike" kern="1200" dirty="0">
                <a:solidFill>
                  <a:schemeClr val="tx1"/>
                </a:solidFill>
                <a:effectLst/>
                <a:latin typeface="+mn-lt"/>
                <a:ea typeface="+mn-ea"/>
                <a:cs typeface="+mn-cs"/>
              </a:rPr>
              <a:t>. </a:t>
            </a:r>
            <a:r>
              <a:rPr lang="tr-TR" sz="1200" b="1" i="0" u="none" strike="noStrike" kern="1200" dirty="0" err="1">
                <a:solidFill>
                  <a:schemeClr val="tx1"/>
                </a:solidFill>
                <a:effectLst/>
                <a:latin typeface="+mn-lt"/>
                <a:ea typeface="+mn-ea"/>
                <a:cs typeface="+mn-cs"/>
              </a:rPr>
              <a:t>Please</a:t>
            </a:r>
            <a:r>
              <a:rPr lang="tr-TR" sz="1200" b="1" i="0" u="none" strike="noStrike" kern="1200" dirty="0">
                <a:solidFill>
                  <a:schemeClr val="tx1"/>
                </a:solidFill>
                <a:effectLst/>
                <a:latin typeface="+mn-lt"/>
                <a:ea typeface="+mn-ea"/>
                <a:cs typeface="+mn-cs"/>
              </a:rPr>
              <a:t> </a:t>
            </a:r>
            <a:r>
              <a:rPr lang="tr-TR" sz="1200" b="1" i="0" u="none" strike="noStrike" kern="1200" dirty="0" err="1">
                <a:solidFill>
                  <a:schemeClr val="tx1"/>
                </a:solidFill>
                <a:effectLst/>
                <a:latin typeface="+mn-lt"/>
                <a:ea typeface="+mn-ea"/>
                <a:cs typeface="+mn-cs"/>
              </a:rPr>
              <a:t>read</a:t>
            </a:r>
            <a:r>
              <a:rPr lang="tr-TR" sz="1200" b="1" i="0" u="none" strike="noStrike" kern="1200" dirty="0">
                <a:solidFill>
                  <a:schemeClr val="tx1"/>
                </a:solidFill>
                <a:effectLst/>
                <a:latin typeface="+mn-lt"/>
                <a:ea typeface="+mn-ea"/>
                <a:cs typeface="+mn-cs"/>
              </a:rPr>
              <a:t> </a:t>
            </a:r>
            <a:r>
              <a:rPr lang="tr-TR" sz="1200" b="1" i="0" u="none" strike="noStrike" kern="1200" dirty="0" err="1">
                <a:solidFill>
                  <a:schemeClr val="tx1"/>
                </a:solidFill>
                <a:effectLst/>
                <a:latin typeface="+mn-lt"/>
                <a:ea typeface="+mn-ea"/>
                <a:cs typeface="+mn-cs"/>
              </a:rPr>
              <a:t>that</a:t>
            </a:r>
            <a:r>
              <a:rPr lang="tr-TR" sz="1200" b="1" i="0" u="none" strike="noStrike" kern="1200" dirty="0">
                <a:solidFill>
                  <a:schemeClr val="tx1"/>
                </a:solidFill>
                <a:effectLst/>
                <a:latin typeface="+mn-lt"/>
                <a:ea typeface="+mn-ea"/>
                <a:cs typeface="+mn-cs"/>
              </a:rPr>
              <a:t>!</a:t>
            </a:r>
          </a:p>
          <a:p>
            <a:pPr fontAlgn="auto">
              <a:spcBef>
                <a:spcPts val="0"/>
              </a:spcBef>
              <a:spcAft>
                <a:spcPts val="0"/>
              </a:spcAft>
              <a:defRPr/>
            </a:pPr>
            <a:endParaRPr lang="tr-TR"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9DB8B88-7B19-4444-8C00-276D3F703348}" type="slidenum">
              <a:rPr lang="en-US" smtClean="0"/>
              <a:t>30</a:t>
            </a:fld>
            <a:endParaRPr lang="en-US"/>
          </a:p>
        </p:txBody>
      </p:sp>
    </p:spTree>
    <p:extLst>
      <p:ext uri="{BB962C8B-B14F-4D97-AF65-F5344CB8AC3E}">
        <p14:creationId xmlns:p14="http://schemas.microsoft.com/office/powerpoint/2010/main" val="3044279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lumMod val="50000"/>
                    <a:lumOff val="50000"/>
                  </a:schemeClr>
                </a:solidFill>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p:ph type="ftr" sz="quarter" idx="12"/>
          </p:nvPr>
        </p:nvSpPr>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AC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AC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nSpc>
                <a:spcPct val="100000"/>
              </a:lnSpc>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nSpc>
                <a:spcPct val="100000"/>
              </a:lnSpc>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0" y="6684963"/>
            <a:ext cx="6972300" cy="173037"/>
          </a:xfrm>
        </p:spPr>
        <p:txBody>
          <a:bodyPr vert="horz" lIns="91440" tIns="45720" rIns="91440" bIns="45720" rtlCol="0" anchor="ctr">
            <a:noAutofit/>
          </a:bodyPr>
          <a:lstStyle>
            <a:lvl1pPr algn="r">
              <a:defRPr lang="en-US" sz="800" dirty="0">
                <a:solidFill>
                  <a:schemeClr val="tx1">
                    <a:lumMod val="65000"/>
                    <a:lumOff val="35000"/>
                  </a:schemeClr>
                </a:solidFill>
              </a:defRPr>
            </a:lvl1pPr>
          </a:lstStyle>
          <a:p>
            <a:pPr lvl="0" algn="r"/>
            <a:r>
              <a:rPr lang="en-US" dirty="0"/>
              <a:t>Insert Image Credit Here</a:t>
            </a:r>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nSpc>
                <a:spcPct val="100000"/>
              </a:lnSpc>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5730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nSpc>
                <a:spcPct val="100000"/>
              </a:lnSpc>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5730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marL="0" marR="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nSpc>
                <a:spcPct val="100000"/>
              </a:lnSpc>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nSpc>
                <a:spcPct val="100000"/>
              </a:lnSpc>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nSpc>
                <a:spcPct val="100000"/>
              </a:lnSpc>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548640"/>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1904671"/>
            <a:ext cx="8458200" cy="54864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532632"/>
            <a:ext cx="8458200" cy="54864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160593"/>
            <a:ext cx="8458200" cy="54864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3788554"/>
            <a:ext cx="8458200" cy="54864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4416515"/>
            <a:ext cx="8458200" cy="548640"/>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12" name="Content Placeholder 6">
            <a:extLst>
              <a:ext uri="{FF2B5EF4-FFF2-40B4-BE49-F238E27FC236}">
                <a16:creationId xmlns:a16="http://schemas.microsoft.com/office/drawing/2014/main" id="{8B728CCD-2639-461B-9841-57505AC13467}"/>
              </a:ext>
            </a:extLst>
          </p:cNvPr>
          <p:cNvSpPr>
            <a:spLocks noGrp="1"/>
          </p:cNvSpPr>
          <p:nvPr>
            <p:ph sz="quarter" idx="19" hasCustomPrompt="1"/>
          </p:nvPr>
        </p:nvSpPr>
        <p:spPr>
          <a:xfrm>
            <a:off x="342900" y="5044476"/>
            <a:ext cx="8458200" cy="548640"/>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14" name="Content Placeholder 6">
            <a:extLst>
              <a:ext uri="{FF2B5EF4-FFF2-40B4-BE49-F238E27FC236}">
                <a16:creationId xmlns:a16="http://schemas.microsoft.com/office/drawing/2014/main" id="{8B728CCD-2639-461B-9841-57505AC13467}"/>
              </a:ext>
            </a:extLst>
          </p:cNvPr>
          <p:cNvSpPr>
            <a:spLocks noGrp="1"/>
          </p:cNvSpPr>
          <p:nvPr>
            <p:ph sz="quarter" idx="20" hasCustomPrompt="1"/>
          </p:nvPr>
        </p:nvSpPr>
        <p:spPr>
          <a:xfrm>
            <a:off x="342900" y="5672435"/>
            <a:ext cx="8458200" cy="548640"/>
          </a:xfrm>
        </p:spPr>
        <p:txBody>
          <a:bodyPr/>
          <a:lstStyle>
            <a:lvl1pPr>
              <a:defRPr/>
            </a:lvl1pPr>
          </a:lstStyle>
          <a:p>
            <a:pPr lvl="0"/>
            <a:r>
              <a:rPr lang="en-US" dirty="0"/>
              <a:t>Slide Content 6</a:t>
            </a:r>
          </a:p>
          <a:p>
            <a:pPr lvl="1"/>
            <a:r>
              <a:rPr lang="en-US" dirty="0"/>
              <a:t>Second level</a:t>
            </a:r>
          </a:p>
          <a:p>
            <a:pPr lvl="2"/>
            <a:r>
              <a:rPr lang="en-US" dirty="0"/>
              <a:t>Third level</a:t>
            </a:r>
          </a:p>
        </p:txBody>
      </p:sp>
    </p:spTree>
    <p:extLst>
      <p:ext uri="{BB962C8B-B14F-4D97-AF65-F5344CB8AC3E}">
        <p14:creationId xmlns:p14="http://schemas.microsoft.com/office/powerpoint/2010/main" val="1033996819"/>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744366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Tree>
    <p:extLst>
      <p:ext uri="{BB962C8B-B14F-4D97-AF65-F5344CB8AC3E}">
        <p14:creationId xmlns:p14="http://schemas.microsoft.com/office/powerpoint/2010/main" val="3692571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44541601"/>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nSpc>
                <a:spcPct val="100000"/>
              </a:lnSpc>
              <a:defRPr sz="2400"/>
            </a:lvl1pPr>
          </a:lstStyle>
          <a:p>
            <a:r>
              <a:rPr lang="en-US" dirty="0"/>
              <a:t>Slide Title</a:t>
            </a:r>
            <a:br>
              <a:rPr lang="en-US" dirty="0"/>
            </a:br>
            <a:endParaRPr lang="en-US" dirty="0"/>
          </a:p>
        </p:txBody>
      </p:sp>
      <p:sp>
        <p:nvSpPr>
          <p:cNvPr id="6" name="Return to main slide Link 1">
            <a:extLst>
              <a:ext uri="{FF2B5EF4-FFF2-40B4-BE49-F238E27FC236}">
                <a16:creationId xmlns:a16="http://schemas.microsoft.com/office/drawing/2014/main" id="{F538FEEA-434F-404A-8A40-5F717D6CB596}"/>
              </a:ext>
            </a:extLst>
          </p:cNvPr>
          <p:cNvSpPr>
            <a:spLocks noGrp="1"/>
          </p:cNvSpPr>
          <p:nvPr>
            <p:ph type="body" sz="quarter" idx="14" hasCustomPrompt="1"/>
          </p:nvPr>
        </p:nvSpPr>
        <p:spPr>
          <a:xfrm>
            <a:off x="3081587" y="1068234"/>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371601"/>
            <a:ext cx="8458200" cy="4876800"/>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Tree>
    <p:extLst>
      <p:ext uri="{BB962C8B-B14F-4D97-AF65-F5344CB8AC3E}">
        <p14:creationId xmlns:p14="http://schemas.microsoft.com/office/powerpoint/2010/main" val="2381822680"/>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nSpc>
                <a:spcPct val="100000"/>
              </a:lnSpc>
              <a:defRPr sz="2400"/>
            </a:lvl1pPr>
          </a:lstStyle>
          <a:p>
            <a:r>
              <a:rPr lang="en-US" dirty="0"/>
              <a:t>Slide Title</a:t>
            </a:r>
            <a:br>
              <a:rPr lang="en-US" dirty="0"/>
            </a:br>
            <a:endParaRPr lang="en-US" dirty="0"/>
          </a:p>
        </p:txBody>
      </p:sp>
      <p:sp>
        <p:nvSpPr>
          <p:cNvPr id="6" name="Return to main slide Link 1">
            <a:extLst>
              <a:ext uri="{FF2B5EF4-FFF2-40B4-BE49-F238E27FC236}">
                <a16:creationId xmlns:a16="http://schemas.microsoft.com/office/drawing/2014/main" id="{F538FEEA-434F-404A-8A40-5F717D6CB596}"/>
              </a:ext>
            </a:extLst>
          </p:cNvPr>
          <p:cNvSpPr>
            <a:spLocks noGrp="1"/>
          </p:cNvSpPr>
          <p:nvPr>
            <p:ph type="body" sz="quarter" idx="14" hasCustomPrompt="1"/>
          </p:nvPr>
        </p:nvSpPr>
        <p:spPr>
          <a:xfrm>
            <a:off x="3081587" y="1068234"/>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371601"/>
            <a:ext cx="8458200" cy="4876800"/>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Tree>
    <p:extLst>
      <p:ext uri="{BB962C8B-B14F-4D97-AF65-F5344CB8AC3E}">
        <p14:creationId xmlns:p14="http://schemas.microsoft.com/office/powerpoint/2010/main" val="84270286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nSpc>
                <a:spcPct val="100000"/>
              </a:lnSpc>
              <a:defRPr sz="2400"/>
            </a:lvl1pPr>
          </a:lstStyle>
          <a:p>
            <a:r>
              <a:rPr lang="en-US" dirty="0"/>
              <a:t>Slide Title</a:t>
            </a:r>
            <a:br>
              <a:rPr lang="en-US" dirty="0"/>
            </a:br>
            <a:endParaRPr lang="en-US" dirty="0"/>
          </a:p>
        </p:txBody>
      </p:sp>
      <p:sp>
        <p:nvSpPr>
          <p:cNvPr id="9" name="Return to main slide Link 1">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3081528" y="1059828"/>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8" name="Image Identifier 1">
            <a:extLst>
              <a:ext uri="{FF2B5EF4-FFF2-40B4-BE49-F238E27FC236}">
                <a16:creationId xmlns:a16="http://schemas.microsoft.com/office/drawing/2014/main"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1" name="Image Identifier 2">
            <a:extLst>
              <a:ext uri="{FF2B5EF4-FFF2-40B4-BE49-F238E27FC236}">
                <a16:creationId xmlns:a16="http://schemas.microsoft.com/office/drawing/2014/main"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Return to main slide Link 2">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081528" y="6348550"/>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Tree>
    <p:extLst>
      <p:ext uri="{BB962C8B-B14F-4D97-AF65-F5344CB8AC3E}">
        <p14:creationId xmlns:p14="http://schemas.microsoft.com/office/powerpoint/2010/main" val="250593321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7" name="Slide Number"/>
          <p:cNvSpPr txBox="1"/>
          <p:nvPr userDrawn="1"/>
        </p:nvSpPr>
        <p:spPr>
          <a:xfrm>
            <a:off x="8625636" y="6670335"/>
            <a:ext cx="356616" cy="164592"/>
          </a:xfrm>
          <a:prstGeom prst="rect">
            <a:avLst/>
          </a:prstGeom>
          <a:noFill/>
        </p:spPr>
        <p:txBody>
          <a:bodyPr wrap="square" lIns="45720" rIns="45720" rtlCol="0" anchor="ctr" anchorCtr="0">
            <a:noAutofit/>
          </a:bodyPr>
          <a:lstStyle/>
          <a:p>
            <a:pPr algn="r"/>
            <a:fld id="{960EEC4C-B90A-40FB-9378-A310753B0AE3}" type="slidenum">
              <a:rPr lang="en-US" sz="800" smtClean="0">
                <a:solidFill>
                  <a:srgbClr val="595959"/>
                </a:solidFill>
              </a:rPr>
              <a:pPr algn="r"/>
              <a:t>‹#›</a:t>
            </a:fld>
            <a:endParaRPr lang="en-US" sz="800" dirty="0">
              <a:solidFill>
                <a:srgbClr val="595959"/>
              </a:solidFill>
            </a:endParaRPr>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 id="2147483695" r:id="rId4"/>
    <p:sldLayoutId id="2147483696" r:id="rId5"/>
    <p:sldLayoutId id="2147483697" r:id="rId6"/>
    <p:sldLayoutId id="2147483704" r:id="rId7"/>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24279" y="6660234"/>
            <a:ext cx="1285344" cy="215444"/>
          </a:xfrm>
          <a:prstGeom prst="rect">
            <a:avLst/>
          </a:prstGeom>
          <a:noFill/>
        </p:spPr>
        <p:txBody>
          <a:bodyPr wrap="square" lIns="45720" rIns="45720" rtlCol="0" anchor="ctr">
            <a:spAutoFit/>
          </a:bodyPr>
          <a:lstStyle/>
          <a:p>
            <a:r>
              <a:rPr lang="en-US" sz="800" b="0" dirty="0">
                <a:solidFill>
                  <a:schemeClr val="tx1"/>
                </a:solidFill>
              </a:rPr>
              <a:t>© McGraw Hill</a:t>
            </a:r>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
        <p:nvSpPr>
          <p:cNvPr id="14" name="Slide Number"/>
          <p:cNvSpPr txBox="1"/>
          <p:nvPr userDrawn="1"/>
        </p:nvSpPr>
        <p:spPr>
          <a:xfrm>
            <a:off x="8625636" y="6670335"/>
            <a:ext cx="356616" cy="164592"/>
          </a:xfrm>
          <a:prstGeom prst="rect">
            <a:avLst/>
          </a:prstGeom>
          <a:noFill/>
        </p:spPr>
        <p:txBody>
          <a:bodyPr wrap="square" lIns="45720" rIns="45720" rtlCol="0" anchor="ctr" anchorCtr="0">
            <a:noAutofit/>
          </a:bodyPr>
          <a:lstStyle/>
          <a:p>
            <a:pPr algn="r"/>
            <a:fld id="{960EEC4C-B90A-40FB-9378-A310753B0AE3}" type="slidenum">
              <a:rPr lang="en-US" sz="800" smtClean="0">
                <a:solidFill>
                  <a:srgbClr val="595959"/>
                </a:solidFill>
              </a:rPr>
              <a:pPr algn="r"/>
              <a:t>‹#›</a:t>
            </a:fld>
            <a:endParaRPr lang="en-US" sz="800" dirty="0">
              <a:solidFill>
                <a:srgbClr val="595959"/>
              </a:solidFill>
            </a:endParaRPr>
          </a:p>
        </p:txBody>
      </p:sp>
    </p:spTree>
    <p:extLst>
      <p:ext uri="{BB962C8B-B14F-4D97-AF65-F5344CB8AC3E}">
        <p14:creationId xmlns:p14="http://schemas.microsoft.com/office/powerpoint/2010/main"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 id="2147483705" r:id="rId3"/>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a:t>
            </a:r>
          </a:p>
        </p:txBody>
      </p:sp>
      <p:sp>
        <p:nvSpPr>
          <p:cNvPr id="7" name="Slide Number"/>
          <p:cNvSpPr txBox="1"/>
          <p:nvPr userDrawn="1"/>
        </p:nvSpPr>
        <p:spPr>
          <a:xfrm>
            <a:off x="8625636" y="6670335"/>
            <a:ext cx="356616" cy="164592"/>
          </a:xfrm>
          <a:prstGeom prst="rect">
            <a:avLst/>
          </a:prstGeom>
          <a:noFill/>
        </p:spPr>
        <p:txBody>
          <a:bodyPr wrap="square" lIns="45720" rIns="45720" rtlCol="0" anchor="ctr" anchorCtr="0">
            <a:noAutofit/>
          </a:bodyPr>
          <a:lstStyle/>
          <a:p>
            <a:pPr algn="r"/>
            <a:fld id="{960EEC4C-B90A-40FB-9378-A310753B0AE3}" type="slidenum">
              <a:rPr lang="en-US" sz="800" smtClean="0">
                <a:solidFill>
                  <a:srgbClr val="595959"/>
                </a:solidFill>
              </a:rPr>
              <a:pPr algn="r"/>
              <a:t>‹#›</a:t>
            </a:fld>
            <a:endParaRPr lang="en-US" sz="800" dirty="0">
              <a:solidFill>
                <a:srgbClr val="595959"/>
              </a:solidFill>
            </a:endParaRPr>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2" r:id="rId1"/>
    <p:sldLayoutId id="2147483703"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14C897A-4409-4F96-826A-7AE9F1281913}"/>
              </a:ext>
            </a:extLst>
          </p:cNvPr>
          <p:cNvSpPr>
            <a:spLocks noGrp="1"/>
          </p:cNvSpPr>
          <p:nvPr>
            <p:ph type="ctrTitle"/>
          </p:nvPr>
        </p:nvSpPr>
        <p:spPr/>
        <p:txBody>
          <a:bodyPr/>
          <a:lstStyle/>
          <a:p>
            <a:r>
              <a:rPr lang="en-US" dirty="0"/>
              <a:t>CHAPTER 4</a:t>
            </a:r>
            <a:endParaRPr lang="en-US" i="1" dirty="0"/>
          </a:p>
        </p:txBody>
      </p:sp>
      <p:sp>
        <p:nvSpPr>
          <p:cNvPr id="13" name="Subtitle 2">
            <a:extLst>
              <a:ext uri="{FF2B5EF4-FFF2-40B4-BE49-F238E27FC236}">
                <a16:creationId xmlns:a16="http://schemas.microsoft.com/office/drawing/2014/main" id="{39DC5F79-D657-4B2E-8FAB-C143E5618948}"/>
              </a:ext>
            </a:extLst>
          </p:cNvPr>
          <p:cNvSpPr>
            <a:spLocks noGrp="1"/>
          </p:cNvSpPr>
          <p:nvPr>
            <p:ph type="subTitle" idx="1"/>
          </p:nvPr>
        </p:nvSpPr>
        <p:spPr>
          <a:xfrm>
            <a:off x="782058" y="3986784"/>
            <a:ext cx="5352524" cy="517585"/>
          </a:xfrm>
        </p:spPr>
        <p:txBody>
          <a:bodyPr/>
          <a:lstStyle/>
          <a:p>
            <a:r>
              <a:rPr lang="en-US" sz="2400" dirty="0"/>
              <a:t>Supply and Demand</a:t>
            </a:r>
          </a:p>
        </p:txBody>
      </p:sp>
      <p:sp>
        <p:nvSpPr>
          <p:cNvPr id="2" name="Text Placeholder 3"/>
          <p:cNvSpPr>
            <a:spLocks noGrp="1"/>
          </p:cNvSpPr>
          <p:nvPr>
            <p:ph type="body" sz="quarter" idx="10"/>
          </p:nvPr>
        </p:nvSpPr>
        <p:spPr>
          <a:solidFill>
            <a:srgbClr val="AC161E"/>
          </a:solidFill>
        </p:spPr>
        <p:txBody>
          <a:bodyPr/>
          <a:lstStyle/>
          <a:p>
            <a:r>
              <a:rPr lang="en-US" dirty="0"/>
              <a:t>Eleventh Edition</a:t>
            </a:r>
          </a:p>
        </p:txBody>
      </p:sp>
      <p:sp>
        <p:nvSpPr>
          <p:cNvPr id="6" name="Footer Placeholder 4">
            <a:extLst>
              <a:ext uri="{FF2B5EF4-FFF2-40B4-BE49-F238E27FC236}">
                <a16:creationId xmlns:a16="http://schemas.microsoft.com/office/drawing/2014/main" id="{5075BF32-B42F-470F-B1EE-DD2931D140AA}"/>
              </a:ext>
            </a:extLst>
          </p:cNvPr>
          <p:cNvSpPr>
            <a:spLocks noGrp="1"/>
          </p:cNvSpPr>
          <p:nvPr>
            <p:ph type="ftr" sz="quarter" idx="11"/>
          </p:nvPr>
        </p:nvSpPr>
        <p:spPr/>
        <p:txBody>
          <a:bodyPr/>
          <a:lstStyle/>
          <a:p>
            <a:pPr lvl="0"/>
            <a:r>
              <a:rPr lang="en-US" dirty="0">
                <a:solidFill>
                  <a:schemeClr val="tx1"/>
                </a:solidFill>
              </a:rPr>
              <a:t>© 2020 McGraw Hill. All rights reserved. Authorized only for instructor use in the classroom.</a:t>
            </a:r>
          </a:p>
          <a:p>
            <a:pPr lvl="0"/>
            <a:r>
              <a:rPr lang="en-US" dirty="0">
                <a:solidFill>
                  <a:schemeClr val="tx1"/>
                </a:solidFill>
              </a:rPr>
              <a:t>No reproduction or further distribution permitted without the prior written consent of McGraw Hill.</a:t>
            </a:r>
          </a:p>
        </p:txBody>
      </p:sp>
    </p:spTree>
    <p:extLst>
      <p:ext uri="{BB962C8B-B14F-4D97-AF65-F5344CB8AC3E}">
        <p14:creationId xmlns:p14="http://schemas.microsoft.com/office/powerpoint/2010/main" val="1446127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Chapter Goals</a:t>
            </a:r>
            <a:endParaRPr lang="en-US" dirty="0"/>
          </a:p>
        </p:txBody>
      </p:sp>
      <p:sp>
        <p:nvSpPr>
          <p:cNvPr id="3" name="Content Placeholder 2"/>
          <p:cNvSpPr>
            <a:spLocks noGrp="1"/>
          </p:cNvSpPr>
          <p:nvPr>
            <p:ph sz="quarter" idx="11"/>
          </p:nvPr>
        </p:nvSpPr>
        <p:spPr/>
        <p:txBody>
          <a:bodyPr>
            <a:normAutofit/>
          </a:bodyPr>
          <a:lstStyle/>
          <a:p>
            <a:pPr>
              <a:spcBef>
                <a:spcPts val="1200"/>
              </a:spcBef>
              <a:defRPr/>
            </a:pPr>
            <a:r>
              <a:rPr lang="en-US" sz="2400" dirty="0">
                <a:latin typeface="+mj-lt"/>
                <a:cs typeface="Calibri (body)"/>
              </a:rPr>
              <a:t>the law of demand / </a:t>
            </a:r>
            <a:r>
              <a:rPr lang="en-US" sz="2400" dirty="0">
                <a:solidFill>
                  <a:srgbClr val="000000"/>
                </a:solidFill>
                <a:latin typeface="+mj-lt"/>
                <a:cs typeface="Calibri (body)"/>
              </a:rPr>
              <a:t>shifts in demand / movements along a demand curve.</a:t>
            </a:r>
          </a:p>
          <a:p>
            <a:pPr>
              <a:spcBef>
                <a:spcPts val="1200"/>
              </a:spcBef>
              <a:defRPr/>
            </a:pPr>
            <a:r>
              <a:rPr lang="en-US" sz="2400" dirty="0">
                <a:solidFill>
                  <a:srgbClr val="000000"/>
                </a:solidFill>
                <a:latin typeface="+mj-lt"/>
                <a:cs typeface="Calibri (body)"/>
              </a:rPr>
              <a:t>the law of supply / </a:t>
            </a:r>
            <a:r>
              <a:rPr lang="en-US" sz="2400" dirty="0">
                <a:latin typeface="+mj-lt"/>
                <a:cs typeface="Calibri (body)"/>
              </a:rPr>
              <a:t>shifts in supply / movements along a supply curve.</a:t>
            </a:r>
            <a:endParaRPr lang="en-US" sz="2400" dirty="0">
              <a:solidFill>
                <a:srgbClr val="000000"/>
              </a:solidFill>
              <a:latin typeface="+mj-lt"/>
              <a:cs typeface="Calibri (body)"/>
            </a:endParaRPr>
          </a:p>
          <a:p>
            <a:pPr>
              <a:spcBef>
                <a:spcPts val="1200"/>
              </a:spcBef>
              <a:defRPr/>
            </a:pPr>
            <a:r>
              <a:rPr lang="en-US" sz="2400" dirty="0">
                <a:solidFill>
                  <a:srgbClr val="000000"/>
                </a:solidFill>
                <a:latin typeface="+mj-lt"/>
                <a:cs typeface="Calibri (body)"/>
              </a:rPr>
              <a:t>how the law of demand and the law of supply interact to bring about </a:t>
            </a:r>
            <a:r>
              <a:rPr lang="en-US" sz="2400" b="1" dirty="0">
                <a:solidFill>
                  <a:srgbClr val="000000"/>
                </a:solidFill>
                <a:latin typeface="+mj-lt"/>
                <a:cs typeface="Calibri (body)"/>
              </a:rPr>
              <a:t>equilibrium</a:t>
            </a:r>
            <a:r>
              <a:rPr lang="en-US" sz="2400" dirty="0">
                <a:solidFill>
                  <a:srgbClr val="000000"/>
                </a:solidFill>
                <a:latin typeface="+mj-lt"/>
                <a:cs typeface="Calibri (body)"/>
              </a:rPr>
              <a:t>.</a:t>
            </a:r>
          </a:p>
          <a:p>
            <a:pPr>
              <a:spcBef>
                <a:spcPts val="1200"/>
              </a:spcBef>
              <a:defRPr/>
            </a:pPr>
            <a:r>
              <a:rPr lang="en-US" sz="2400" dirty="0">
                <a:solidFill>
                  <a:srgbClr val="000000"/>
                </a:solidFill>
                <a:latin typeface="+mj-lt"/>
                <a:cs typeface="Calibri (body)"/>
              </a:rPr>
              <a:t>the limitations of demand and supply analysis.</a:t>
            </a:r>
          </a:p>
        </p:txBody>
      </p:sp>
    </p:spTree>
    <p:extLst>
      <p:ext uri="{BB962C8B-B14F-4D97-AF65-F5344CB8AC3E}">
        <p14:creationId xmlns:p14="http://schemas.microsoft.com/office/powerpoint/2010/main" val="4160080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Demand</a:t>
            </a:r>
            <a:endParaRPr lang="en-US" sz="1200" dirty="0"/>
          </a:p>
        </p:txBody>
      </p:sp>
      <p:sp>
        <p:nvSpPr>
          <p:cNvPr id="3" name="Content Placeholder 2"/>
          <p:cNvSpPr>
            <a:spLocks noGrp="1"/>
          </p:cNvSpPr>
          <p:nvPr>
            <p:ph sz="quarter" idx="11"/>
          </p:nvPr>
        </p:nvSpPr>
        <p:spPr>
          <a:xfrm>
            <a:off x="342900" y="1276709"/>
            <a:ext cx="8458200" cy="5111028"/>
          </a:xfrm>
        </p:spPr>
        <p:txBody>
          <a:bodyPr>
            <a:noAutofit/>
          </a:bodyPr>
          <a:lstStyle/>
          <a:p>
            <a:pPr>
              <a:spcBef>
                <a:spcPts val="1200"/>
              </a:spcBef>
            </a:pPr>
            <a:r>
              <a:rPr lang="en-US" sz="2400" dirty="0">
                <a:latin typeface="+mj-lt"/>
                <a:cs typeface="Calibri (body)"/>
              </a:rPr>
              <a:t>Demand refers to </a:t>
            </a:r>
            <a:r>
              <a:rPr lang="en-US" sz="2400" b="1" dirty="0">
                <a:latin typeface="+mj-lt"/>
                <a:cs typeface="Calibri (body)"/>
              </a:rPr>
              <a:t>willingness</a:t>
            </a:r>
            <a:r>
              <a:rPr lang="en-US" sz="2400" dirty="0">
                <a:latin typeface="+mj-lt"/>
                <a:cs typeface="Calibri (body)"/>
              </a:rPr>
              <a:t> and </a:t>
            </a:r>
            <a:r>
              <a:rPr lang="en-US" sz="2400" b="1" dirty="0">
                <a:latin typeface="+mj-lt"/>
                <a:cs typeface="Calibri (body)"/>
              </a:rPr>
              <a:t>ability</a:t>
            </a:r>
            <a:r>
              <a:rPr lang="en-US" sz="2400" dirty="0">
                <a:latin typeface="+mj-lt"/>
                <a:cs typeface="Calibri (body)"/>
              </a:rPr>
              <a:t> of someone to purchase a good and service.</a:t>
            </a:r>
          </a:p>
          <a:p>
            <a:pPr>
              <a:spcBef>
                <a:spcPts val="1200"/>
              </a:spcBef>
            </a:pPr>
            <a:endParaRPr lang="en-US" sz="2400" dirty="0">
              <a:solidFill>
                <a:schemeClr val="tx1"/>
              </a:solidFill>
              <a:latin typeface="+mj-lt"/>
              <a:cs typeface="Calibri (body)"/>
            </a:endParaRPr>
          </a:p>
          <a:p>
            <a:pPr>
              <a:spcBef>
                <a:spcPts val="1200"/>
              </a:spcBef>
            </a:pPr>
            <a:r>
              <a:rPr lang="en-US" sz="2400" dirty="0">
                <a:solidFill>
                  <a:schemeClr val="tx1"/>
                </a:solidFill>
                <a:latin typeface="+mj-lt"/>
                <a:cs typeface="Calibri (body)"/>
              </a:rPr>
              <a:t>Before you move on the next slide:</a:t>
            </a:r>
          </a:p>
          <a:p>
            <a:pPr>
              <a:spcBef>
                <a:spcPts val="1200"/>
              </a:spcBef>
            </a:pPr>
            <a:r>
              <a:rPr lang="en-US" sz="2400" b="1" dirty="0">
                <a:solidFill>
                  <a:srgbClr val="FF0000"/>
                </a:solidFill>
                <a:latin typeface="+mj-lt"/>
                <a:cs typeface="Calibri (body)"/>
              </a:rPr>
              <a:t>Elaborate</a:t>
            </a:r>
            <a:r>
              <a:rPr lang="en-US" sz="2400" dirty="0">
                <a:solidFill>
                  <a:srgbClr val="FF0000"/>
                </a:solidFill>
                <a:latin typeface="+mj-lt"/>
                <a:cs typeface="Calibri (body)"/>
              </a:rPr>
              <a:t>: </a:t>
            </a:r>
            <a:r>
              <a:rPr lang="en-US" sz="2400" dirty="0">
                <a:latin typeface="+mj-lt"/>
                <a:cs typeface="Calibri (body)"/>
              </a:rPr>
              <a:t>What might determine your demand for (willingness and ability to purchase) e-books?</a:t>
            </a:r>
          </a:p>
          <a:p>
            <a:pPr>
              <a:spcBef>
                <a:spcPts val="1200"/>
              </a:spcBef>
            </a:pPr>
            <a:endParaRPr lang="en-US" sz="2400" dirty="0">
              <a:latin typeface="+mj-lt"/>
              <a:cs typeface="Calibri (body)"/>
            </a:endParaRPr>
          </a:p>
          <a:p>
            <a:pPr marL="342900" indent="-342900">
              <a:spcBef>
                <a:spcPts val="1200"/>
              </a:spcBef>
              <a:buFontTx/>
              <a:buChar char="-"/>
            </a:pPr>
            <a:endParaRPr lang="en-US" sz="2400" dirty="0">
              <a:latin typeface="+mj-lt"/>
              <a:cs typeface="Calibri (body)"/>
            </a:endParaRPr>
          </a:p>
        </p:txBody>
      </p:sp>
    </p:spTree>
    <p:extLst>
      <p:ext uri="{BB962C8B-B14F-4D97-AF65-F5344CB8AC3E}">
        <p14:creationId xmlns:p14="http://schemas.microsoft.com/office/powerpoint/2010/main" val="2875045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Determinants of Demand</a:t>
            </a:r>
            <a:endParaRPr lang="en-US" sz="1200" dirty="0"/>
          </a:p>
        </p:txBody>
      </p:sp>
      <p:sp>
        <p:nvSpPr>
          <p:cNvPr id="3" name="Content Placeholder 2"/>
          <p:cNvSpPr>
            <a:spLocks noGrp="1"/>
          </p:cNvSpPr>
          <p:nvPr>
            <p:ph sz="quarter" idx="11"/>
          </p:nvPr>
        </p:nvSpPr>
        <p:spPr>
          <a:xfrm>
            <a:off x="342900" y="1276709"/>
            <a:ext cx="8458200" cy="5111028"/>
          </a:xfrm>
        </p:spPr>
        <p:txBody>
          <a:bodyPr>
            <a:noAutofit/>
          </a:bodyPr>
          <a:lstStyle/>
          <a:p>
            <a:pPr>
              <a:spcBef>
                <a:spcPts val="1200"/>
              </a:spcBef>
            </a:pPr>
            <a:r>
              <a:rPr lang="en-US" sz="2400" dirty="0">
                <a:latin typeface="+mj-lt"/>
                <a:cs typeface="Calibri (body)"/>
              </a:rPr>
              <a:t>What might determine your willingness and ability your demand for—say—e-books?</a:t>
            </a:r>
          </a:p>
          <a:p>
            <a:pPr marL="342900" indent="-342900">
              <a:spcBef>
                <a:spcPts val="1200"/>
              </a:spcBef>
              <a:buFontTx/>
              <a:buChar char="-"/>
            </a:pPr>
            <a:r>
              <a:rPr lang="en-US" sz="2400" b="1" dirty="0">
                <a:latin typeface="+mj-lt"/>
                <a:cs typeface="Calibri (body)"/>
              </a:rPr>
              <a:t>Price</a:t>
            </a:r>
            <a:r>
              <a:rPr lang="en-US" sz="2400" dirty="0">
                <a:latin typeface="+mj-lt"/>
                <a:cs typeface="Calibri (body)"/>
              </a:rPr>
              <a:t> (of e-books)</a:t>
            </a:r>
          </a:p>
          <a:p>
            <a:pPr marL="342900" indent="-342900">
              <a:spcBef>
                <a:spcPts val="1200"/>
              </a:spcBef>
              <a:buFontTx/>
              <a:buChar char="-"/>
            </a:pPr>
            <a:r>
              <a:rPr lang="en-US" sz="2400" dirty="0">
                <a:latin typeface="+mj-lt"/>
                <a:cs typeface="Calibri (body)"/>
              </a:rPr>
              <a:t>Income</a:t>
            </a:r>
          </a:p>
          <a:p>
            <a:pPr marL="342900" indent="-342900">
              <a:spcBef>
                <a:spcPts val="1200"/>
              </a:spcBef>
              <a:buFontTx/>
              <a:buChar char="-"/>
            </a:pPr>
            <a:r>
              <a:rPr lang="en-US" sz="2400" dirty="0">
                <a:latin typeface="+mj-lt"/>
                <a:cs typeface="Calibri (body)"/>
              </a:rPr>
              <a:t>Wealth</a:t>
            </a:r>
          </a:p>
          <a:p>
            <a:pPr marL="342900" indent="-342900">
              <a:spcBef>
                <a:spcPts val="1200"/>
              </a:spcBef>
              <a:buFontTx/>
              <a:buChar char="-"/>
            </a:pPr>
            <a:r>
              <a:rPr lang="en-US" sz="2400" dirty="0">
                <a:latin typeface="+mj-lt"/>
                <a:cs typeface="Calibri (body)"/>
              </a:rPr>
              <a:t>Tastes / preferences (how much you like e-books)</a:t>
            </a:r>
          </a:p>
          <a:p>
            <a:pPr marL="342900" indent="-342900">
              <a:spcBef>
                <a:spcPts val="1200"/>
              </a:spcBef>
              <a:buFontTx/>
              <a:buChar char="-"/>
            </a:pPr>
            <a:r>
              <a:rPr lang="en-US" sz="2400" dirty="0">
                <a:latin typeface="+mj-lt"/>
                <a:cs typeface="Calibri (body)"/>
              </a:rPr>
              <a:t>Price of substitutes (print books)</a:t>
            </a:r>
          </a:p>
          <a:p>
            <a:pPr marL="342900" indent="-342900">
              <a:spcBef>
                <a:spcPts val="1200"/>
              </a:spcBef>
              <a:buFontTx/>
              <a:buChar char="-"/>
            </a:pPr>
            <a:r>
              <a:rPr lang="en-US" sz="2400" dirty="0">
                <a:latin typeface="+mj-lt"/>
                <a:cs typeface="Calibri (body)"/>
              </a:rPr>
              <a:t>Price of complements (e-book reader)</a:t>
            </a:r>
          </a:p>
          <a:p>
            <a:pPr marL="342900" indent="-342900">
              <a:spcBef>
                <a:spcPts val="1200"/>
              </a:spcBef>
              <a:buFontTx/>
              <a:buChar char="-"/>
            </a:pPr>
            <a:r>
              <a:rPr lang="en-US" sz="2400" dirty="0">
                <a:latin typeface="+mj-lt"/>
                <a:cs typeface="Calibri (body)"/>
              </a:rPr>
              <a:t>Expected prices      -  Expected  income </a:t>
            </a:r>
          </a:p>
          <a:p>
            <a:pPr marL="342900" indent="-342900">
              <a:spcBef>
                <a:spcPts val="1200"/>
              </a:spcBef>
              <a:buFontTx/>
              <a:buChar char="-"/>
            </a:pPr>
            <a:endParaRPr lang="en-US" sz="2400" dirty="0">
              <a:latin typeface="+mj-lt"/>
              <a:cs typeface="Calibri (body)"/>
            </a:endParaRPr>
          </a:p>
          <a:p>
            <a:pPr marL="342900" indent="-342900">
              <a:spcBef>
                <a:spcPts val="1200"/>
              </a:spcBef>
              <a:buFontTx/>
              <a:buChar char="-"/>
            </a:pPr>
            <a:endParaRPr lang="en-US" sz="2400" dirty="0">
              <a:latin typeface="+mj-lt"/>
              <a:cs typeface="Calibri (body)"/>
            </a:endParaRPr>
          </a:p>
        </p:txBody>
      </p:sp>
    </p:spTree>
    <p:extLst>
      <p:ext uri="{BB962C8B-B14F-4D97-AF65-F5344CB8AC3E}">
        <p14:creationId xmlns:p14="http://schemas.microsoft.com/office/powerpoint/2010/main" val="2418101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Demand</a:t>
            </a:r>
            <a:endParaRPr lang="en-US" sz="1200" dirty="0"/>
          </a:p>
        </p:txBody>
      </p:sp>
      <p:sp>
        <p:nvSpPr>
          <p:cNvPr id="3" name="Content Placeholder 2"/>
          <p:cNvSpPr>
            <a:spLocks noGrp="1"/>
          </p:cNvSpPr>
          <p:nvPr>
            <p:ph sz="quarter" idx="11"/>
          </p:nvPr>
        </p:nvSpPr>
        <p:spPr>
          <a:xfrm>
            <a:off x="342900" y="1276709"/>
            <a:ext cx="8458200" cy="5111028"/>
          </a:xfrm>
        </p:spPr>
        <p:txBody>
          <a:bodyPr>
            <a:noAutofit/>
          </a:bodyPr>
          <a:lstStyle/>
          <a:p>
            <a:pPr>
              <a:spcBef>
                <a:spcPts val="1200"/>
              </a:spcBef>
            </a:pPr>
            <a:r>
              <a:rPr lang="en-US" sz="2400" dirty="0">
                <a:latin typeface="+mj-lt"/>
                <a:cs typeface="Calibri (body)"/>
              </a:rPr>
              <a:t>The </a:t>
            </a:r>
            <a:r>
              <a:rPr lang="en-US" sz="2400" b="1" dirty="0">
                <a:latin typeface="+mj-lt"/>
                <a:cs typeface="Calibri (body)"/>
              </a:rPr>
              <a:t>law of demand </a:t>
            </a:r>
            <a:r>
              <a:rPr lang="en-US" sz="2400" dirty="0">
                <a:latin typeface="+mj-lt"/>
                <a:cs typeface="Calibri (body)"/>
              </a:rPr>
              <a:t>states that the quantity of a good demanded is</a:t>
            </a:r>
            <a:r>
              <a:rPr lang="en-US" sz="2400" b="1" dirty="0">
                <a:latin typeface="+mj-lt"/>
                <a:cs typeface="Calibri (body)"/>
              </a:rPr>
              <a:t> inversely </a:t>
            </a:r>
            <a:r>
              <a:rPr lang="en-US" sz="2400" dirty="0">
                <a:latin typeface="+mj-lt"/>
                <a:cs typeface="Calibri (body)"/>
              </a:rPr>
              <a:t>related to the good’s price.</a:t>
            </a:r>
          </a:p>
          <a:p>
            <a:pPr>
              <a:spcBef>
                <a:spcPts val="1200"/>
              </a:spcBef>
            </a:pPr>
            <a:r>
              <a:rPr lang="en-US" sz="2400" dirty="0">
                <a:solidFill>
                  <a:srgbClr val="000000"/>
                </a:solidFill>
                <a:latin typeface="+mj-lt"/>
                <a:cs typeface="Calibri (body)"/>
              </a:rPr>
              <a:t>In other words, </a:t>
            </a:r>
            <a:r>
              <a:rPr lang="en-US" sz="2400" i="1" dirty="0">
                <a:latin typeface="+mj-lt"/>
                <a:cs typeface="Calibri (body)"/>
              </a:rPr>
              <a:t>other things equal</a:t>
            </a:r>
            <a:r>
              <a:rPr lang="en-US" sz="2400" dirty="0">
                <a:solidFill>
                  <a:srgbClr val="000000"/>
                </a:solidFill>
                <a:latin typeface="+mj-lt"/>
                <a:cs typeface="Calibri (body)"/>
              </a:rPr>
              <a:t>:</a:t>
            </a:r>
          </a:p>
          <a:p>
            <a:pPr marL="347472" lvl="2" indent="-347472">
              <a:spcBef>
                <a:spcPts val="1200"/>
              </a:spcBef>
            </a:pPr>
            <a:r>
              <a:rPr lang="en-US" sz="2400" dirty="0">
                <a:solidFill>
                  <a:srgbClr val="000000"/>
                </a:solidFill>
                <a:latin typeface="+mj-lt"/>
                <a:cs typeface="Calibri (body)"/>
              </a:rPr>
              <a:t>Quantity demanded rises as price falls.</a:t>
            </a:r>
          </a:p>
          <a:p>
            <a:pPr marL="347472" lvl="2" indent="-347472">
              <a:spcBef>
                <a:spcPts val="1200"/>
              </a:spcBef>
            </a:pPr>
            <a:r>
              <a:rPr lang="en-US" sz="2400" dirty="0">
                <a:solidFill>
                  <a:srgbClr val="000000"/>
                </a:solidFill>
                <a:latin typeface="+mj-lt"/>
                <a:cs typeface="Calibri (body)"/>
              </a:rPr>
              <a:t>Quantity demanded falls as price rises.</a:t>
            </a:r>
          </a:p>
          <a:p>
            <a:pPr marL="0" lvl="2" indent="0">
              <a:spcBef>
                <a:spcPts val="1200"/>
              </a:spcBef>
              <a:buNone/>
            </a:pPr>
            <a:endParaRPr lang="en-US" sz="2400" dirty="0">
              <a:solidFill>
                <a:srgbClr val="000000"/>
              </a:solidFill>
              <a:latin typeface="+mj-lt"/>
              <a:cs typeface="Calibri (body)"/>
            </a:endParaRPr>
          </a:p>
          <a:p>
            <a:pPr marL="0" lvl="2" indent="0">
              <a:spcBef>
                <a:spcPts val="1200"/>
              </a:spcBef>
              <a:buNone/>
            </a:pPr>
            <a:r>
              <a:rPr lang="en-US" sz="2400" b="1" dirty="0">
                <a:solidFill>
                  <a:srgbClr val="000000"/>
                </a:solidFill>
                <a:latin typeface="+mj-lt"/>
                <a:cs typeface="Calibri (body)"/>
              </a:rPr>
              <a:t>Why? </a:t>
            </a:r>
          </a:p>
          <a:p>
            <a:pPr marL="0" lvl="2" indent="0">
              <a:spcBef>
                <a:spcPts val="1200"/>
              </a:spcBef>
              <a:buNone/>
            </a:pPr>
            <a:r>
              <a:rPr lang="en-US" sz="2400" dirty="0">
                <a:solidFill>
                  <a:srgbClr val="000000"/>
                </a:solidFill>
                <a:latin typeface="+mj-lt"/>
                <a:cs typeface="Calibri (body)"/>
              </a:rPr>
              <a:t>(What explains the law of demand)</a:t>
            </a:r>
          </a:p>
        </p:txBody>
      </p:sp>
    </p:spTree>
    <p:extLst>
      <p:ext uri="{BB962C8B-B14F-4D97-AF65-F5344CB8AC3E}">
        <p14:creationId xmlns:p14="http://schemas.microsoft.com/office/powerpoint/2010/main" val="4083364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304800"/>
            <a:ext cx="8458200" cy="678611"/>
          </a:xfrm>
        </p:spPr>
        <p:txBody>
          <a:bodyPr/>
          <a:lstStyle/>
          <a:p>
            <a:r>
              <a:rPr lang="en-US" dirty="0">
                <a:latin typeface="Arial" charset="0"/>
                <a:cs typeface="Arial" charset="0"/>
              </a:rPr>
              <a:t>The Demand Curve</a:t>
            </a:r>
            <a:endParaRPr lang="en-US" dirty="0"/>
          </a:p>
        </p:txBody>
      </p:sp>
      <p:sp>
        <p:nvSpPr>
          <p:cNvPr id="6" name="Content Placeholder 2"/>
          <p:cNvSpPr>
            <a:spLocks noGrp="1"/>
          </p:cNvSpPr>
          <p:nvPr>
            <p:ph sz="quarter" idx="11"/>
          </p:nvPr>
        </p:nvSpPr>
        <p:spPr>
          <a:xfrm>
            <a:off x="342900" y="1276709"/>
            <a:ext cx="8458200" cy="822960"/>
          </a:xfrm>
        </p:spPr>
        <p:txBody>
          <a:bodyPr>
            <a:noAutofit/>
          </a:bodyPr>
          <a:lstStyle/>
          <a:p>
            <a:r>
              <a:rPr lang="en-US" sz="2400" dirty="0">
                <a:latin typeface="Arial" charset="0"/>
                <a:cs typeface="Arial" charset="0"/>
              </a:rPr>
              <a:t>A </a:t>
            </a:r>
            <a:r>
              <a:rPr lang="en-US" sz="2400" b="1" dirty="0">
                <a:latin typeface="Arial" charset="0"/>
                <a:cs typeface="Arial" charset="0"/>
              </a:rPr>
              <a:t>demand curve </a:t>
            </a:r>
            <a:r>
              <a:rPr lang="en-US" sz="2400" dirty="0">
                <a:latin typeface="Arial" charset="0"/>
                <a:cs typeface="Arial" charset="0"/>
              </a:rPr>
              <a:t>is the graphic representation of the relationship between price and quantity demanded.</a:t>
            </a:r>
          </a:p>
        </p:txBody>
      </p:sp>
      <p:pic>
        <p:nvPicPr>
          <p:cNvPr id="3" name="Picture 3" descr="The graph plots P versus Q."/>
          <p:cNvPicPr>
            <a:picLocks noGrp="1" noChangeAspect="1"/>
          </p:cNvPicPr>
          <p:nvPr>
            <p:ph sz="quarter" idx="17"/>
          </p:nvPr>
        </p:nvPicPr>
        <p:blipFill>
          <a:blip r:embed="rId3">
            <a:extLst>
              <a:ext uri="{28A0092B-C50C-407E-A947-70E740481C1C}">
                <a14:useLocalDpi xmlns:a14="http://schemas.microsoft.com/office/drawing/2010/main" val="0"/>
              </a:ext>
            </a:extLst>
          </a:blip>
          <a:stretch>
            <a:fillRect/>
          </a:stretch>
        </p:blipFill>
        <p:spPr>
          <a:xfrm>
            <a:off x="470490" y="2369937"/>
            <a:ext cx="4455622" cy="3884815"/>
          </a:xfrm>
        </p:spPr>
      </p:pic>
      <p:sp>
        <p:nvSpPr>
          <p:cNvPr id="9" name="Content Placeholder 4"/>
          <p:cNvSpPr>
            <a:spLocks noGrp="1"/>
          </p:cNvSpPr>
          <p:nvPr>
            <p:ph sz="quarter" idx="14"/>
          </p:nvPr>
        </p:nvSpPr>
        <p:spPr>
          <a:xfrm>
            <a:off x="5470078" y="2365689"/>
            <a:ext cx="3105694" cy="1038465"/>
          </a:xfrm>
          <a:prstGeom prst="roundRect">
            <a:avLst/>
          </a:prstGeom>
          <a:solidFill>
            <a:srgbClr val="325279"/>
          </a:solidFill>
        </p:spPr>
        <p:txBody>
          <a:bodyPr anchor="ctr">
            <a:noAutofit/>
          </a:bodyPr>
          <a:lstStyle/>
          <a:p>
            <a:pPr algn="ctr"/>
            <a:r>
              <a:rPr lang="en-US" dirty="0">
                <a:solidFill>
                  <a:schemeClr val="bg1"/>
                </a:solidFill>
              </a:rPr>
              <a:t>Price and quantity demanded are inversely related</a:t>
            </a:r>
            <a:endParaRPr lang="en-US" dirty="0">
              <a:solidFill>
                <a:schemeClr val="bg1"/>
              </a:solidFill>
              <a:ea typeface="Arial Unicode MS" pitchFamily="34" charset="-128"/>
              <a:cs typeface="Arial Unicode MS" pitchFamily="34" charset="-128"/>
            </a:endParaRPr>
          </a:p>
        </p:txBody>
      </p:sp>
      <p:sp>
        <p:nvSpPr>
          <p:cNvPr id="10" name="Content Placeholder 5"/>
          <p:cNvSpPr>
            <a:spLocks noGrp="1"/>
          </p:cNvSpPr>
          <p:nvPr>
            <p:ph sz="quarter" idx="15"/>
          </p:nvPr>
        </p:nvSpPr>
        <p:spPr>
          <a:xfrm>
            <a:off x="5470078" y="3731246"/>
            <a:ext cx="3108960" cy="1042416"/>
          </a:xfrm>
          <a:prstGeom prst="roundRect">
            <a:avLst/>
          </a:prstGeom>
          <a:solidFill>
            <a:srgbClr val="325279"/>
          </a:solidFill>
        </p:spPr>
        <p:txBody>
          <a:bodyPr anchor="ctr">
            <a:noAutofit/>
          </a:bodyPr>
          <a:lstStyle/>
          <a:p>
            <a:pPr algn="ctr"/>
            <a:r>
              <a:rPr lang="en-US" dirty="0">
                <a:solidFill>
                  <a:schemeClr val="bg1"/>
                </a:solidFill>
              </a:rPr>
              <a:t>The demand curve is downward sloping</a:t>
            </a:r>
            <a:endParaRPr lang="en-US" dirty="0">
              <a:solidFill>
                <a:schemeClr val="bg1"/>
              </a:solidFill>
              <a:ea typeface="Arial Unicode MS" pitchFamily="34" charset="-128"/>
              <a:cs typeface="Arial Unicode MS" pitchFamily="34" charset="-128"/>
            </a:endParaRPr>
          </a:p>
        </p:txBody>
      </p:sp>
      <p:sp>
        <p:nvSpPr>
          <p:cNvPr id="11" name="Content Placeholder 6"/>
          <p:cNvSpPr>
            <a:spLocks noGrp="1"/>
          </p:cNvSpPr>
          <p:nvPr>
            <p:ph sz="quarter" idx="16"/>
          </p:nvPr>
        </p:nvSpPr>
        <p:spPr>
          <a:xfrm>
            <a:off x="5470078" y="5120057"/>
            <a:ext cx="3108960" cy="1090966"/>
          </a:xfrm>
          <a:prstGeom prst="roundRect">
            <a:avLst/>
          </a:prstGeom>
          <a:solidFill>
            <a:srgbClr val="325279"/>
          </a:solidFill>
        </p:spPr>
        <p:txBody>
          <a:bodyPr anchor="ctr">
            <a:noAutofit/>
          </a:bodyPr>
          <a:lstStyle/>
          <a:p>
            <a:pPr algn="ctr"/>
            <a:r>
              <a:rPr lang="en-US" dirty="0">
                <a:solidFill>
                  <a:schemeClr val="bg1"/>
                </a:solidFill>
              </a:rPr>
              <a:t>As price increases, quantity demanded decreases</a:t>
            </a:r>
            <a:endParaRPr lang="en-US" dirty="0">
              <a:solidFill>
                <a:schemeClr val="bg1"/>
              </a:solidFill>
              <a:ea typeface="Arial Unicode MS" pitchFamily="34" charset="-128"/>
              <a:cs typeface="Arial Unicode MS" pitchFamily="34" charset="-128"/>
            </a:endParaRPr>
          </a:p>
        </p:txBody>
      </p:sp>
      <p:sp>
        <p:nvSpPr>
          <p:cNvPr id="8" name="Text Placeholder 4"/>
          <p:cNvSpPr>
            <a:spLocks noGrp="1"/>
          </p:cNvSpPr>
          <p:nvPr>
            <p:ph type="body" sz="quarter" idx="12"/>
          </p:nvPr>
        </p:nvSpPr>
        <p:spPr>
          <a:xfrm>
            <a:off x="3369564" y="6324600"/>
            <a:ext cx="2404872" cy="190500"/>
          </a:xfrm>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289389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Arial" charset="0"/>
                <a:cs typeface="Arial" charset="0"/>
              </a:rPr>
              <a:t>Movements Along a Demand Curve</a:t>
            </a:r>
            <a:endParaRPr lang="en-US" dirty="0"/>
          </a:p>
        </p:txBody>
      </p:sp>
      <p:sp>
        <p:nvSpPr>
          <p:cNvPr id="3" name="Content Placeholder 2"/>
          <p:cNvSpPr>
            <a:spLocks noGrp="1"/>
          </p:cNvSpPr>
          <p:nvPr>
            <p:ph sz="quarter" idx="11"/>
          </p:nvPr>
        </p:nvSpPr>
        <p:spPr/>
        <p:txBody>
          <a:bodyPr>
            <a:normAutofit/>
          </a:bodyPr>
          <a:lstStyle/>
          <a:p>
            <a:pPr>
              <a:spcBef>
                <a:spcPts val="1200"/>
              </a:spcBef>
              <a:spcAft>
                <a:spcPts val="1200"/>
              </a:spcAft>
            </a:pPr>
            <a:r>
              <a:rPr lang="en-US" sz="2400" b="1" dirty="0">
                <a:cs typeface="Arial" charset="0"/>
              </a:rPr>
              <a:t>Quantity demanded </a:t>
            </a:r>
            <a:r>
              <a:rPr lang="en-US" sz="2400" dirty="0">
                <a:solidFill>
                  <a:srgbClr val="000000"/>
                </a:solidFill>
                <a:cs typeface="Arial" charset="0"/>
              </a:rPr>
              <a:t>refers to a specific amount that will be demanded per unit of time at a specific price, other things constant (</a:t>
            </a:r>
            <a:r>
              <a:rPr lang="en-US" sz="2400" i="1" dirty="0">
                <a:solidFill>
                  <a:srgbClr val="000000"/>
                </a:solidFill>
                <a:cs typeface="Arial" charset="0"/>
              </a:rPr>
              <a:t>ceteris paribus</a:t>
            </a:r>
            <a:r>
              <a:rPr lang="en-US" sz="2400" dirty="0">
                <a:solidFill>
                  <a:srgbClr val="000000"/>
                </a:solidFill>
                <a:cs typeface="Arial" charset="0"/>
              </a:rPr>
              <a:t>).</a:t>
            </a:r>
          </a:p>
          <a:p>
            <a:pPr>
              <a:spcBef>
                <a:spcPts val="1200"/>
              </a:spcBef>
              <a:spcAft>
                <a:spcPts val="1200"/>
              </a:spcAft>
            </a:pPr>
            <a:r>
              <a:rPr lang="en-US" sz="2400" dirty="0">
                <a:solidFill>
                  <a:srgbClr val="000000"/>
                </a:solidFill>
                <a:cs typeface="Arial" charset="0"/>
              </a:rPr>
              <a:t>It refers to a specific point on the demand curve!</a:t>
            </a:r>
          </a:p>
          <a:p>
            <a:pPr>
              <a:spcBef>
                <a:spcPts val="1200"/>
              </a:spcBef>
              <a:spcAft>
                <a:spcPts val="1200"/>
              </a:spcAft>
            </a:pPr>
            <a:r>
              <a:rPr lang="en-US" sz="2400" dirty="0">
                <a:solidFill>
                  <a:srgbClr val="000000"/>
                </a:solidFill>
                <a:cs typeface="Arial" charset="0"/>
              </a:rPr>
              <a:t>A change in price causes a </a:t>
            </a:r>
            <a:r>
              <a:rPr lang="en-US" sz="2400" b="1" dirty="0">
                <a:solidFill>
                  <a:srgbClr val="000000"/>
                </a:solidFill>
                <a:cs typeface="Arial" charset="0"/>
              </a:rPr>
              <a:t>change in quantity demanded</a:t>
            </a:r>
            <a:r>
              <a:rPr lang="en-US" sz="2400" dirty="0">
                <a:solidFill>
                  <a:srgbClr val="000000"/>
                </a:solidFill>
                <a:cs typeface="Arial" charset="0"/>
              </a:rPr>
              <a:t>. This is called a </a:t>
            </a:r>
            <a:r>
              <a:rPr lang="en-US" sz="2400" b="1" dirty="0">
                <a:solidFill>
                  <a:srgbClr val="000000"/>
                </a:solidFill>
                <a:cs typeface="Arial" charset="0"/>
              </a:rPr>
              <a:t>movement along </a:t>
            </a:r>
            <a:r>
              <a:rPr lang="en-US" sz="2400" dirty="0">
                <a:solidFill>
                  <a:srgbClr val="000000"/>
                </a:solidFill>
                <a:cs typeface="Arial" charset="0"/>
              </a:rPr>
              <a:t>the demand curve.</a:t>
            </a:r>
          </a:p>
        </p:txBody>
      </p:sp>
    </p:spTree>
    <p:extLst>
      <p:ext uri="{BB962C8B-B14F-4D97-AF65-F5344CB8AC3E}">
        <p14:creationId xmlns:p14="http://schemas.microsoft.com/office/powerpoint/2010/main" val="2016323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charset="0"/>
                <a:cs typeface="Arial" charset="0"/>
              </a:rPr>
              <a:t>Shifts in Demand versus Movements Along a </a:t>
            </a:r>
            <a:br>
              <a:rPr lang="en-US" dirty="0">
                <a:latin typeface="Arial" charset="0"/>
                <a:cs typeface="Arial" charset="0"/>
              </a:rPr>
            </a:br>
            <a:r>
              <a:rPr lang="en-US" dirty="0">
                <a:latin typeface="Arial" charset="0"/>
                <a:cs typeface="Arial" charset="0"/>
              </a:rPr>
              <a:t>Demand Curve</a:t>
            </a:r>
            <a:endParaRPr lang="en-US" dirty="0"/>
          </a:p>
        </p:txBody>
      </p:sp>
      <p:sp>
        <p:nvSpPr>
          <p:cNvPr id="3" name="Content Placeholder 2"/>
          <p:cNvSpPr>
            <a:spLocks noGrp="1"/>
          </p:cNvSpPr>
          <p:nvPr>
            <p:ph sz="quarter" idx="11"/>
          </p:nvPr>
        </p:nvSpPr>
        <p:spPr/>
        <p:txBody>
          <a:bodyPr>
            <a:normAutofit/>
          </a:bodyPr>
          <a:lstStyle/>
          <a:p>
            <a:pPr>
              <a:spcBef>
                <a:spcPts val="1200"/>
              </a:spcBef>
            </a:pPr>
            <a:r>
              <a:rPr lang="en-US" sz="2400" b="1" dirty="0">
                <a:latin typeface="+mj-lt"/>
                <a:cs typeface="Calibri (body)"/>
              </a:rPr>
              <a:t>Demand </a:t>
            </a:r>
            <a:r>
              <a:rPr lang="en-US" sz="2400" dirty="0">
                <a:latin typeface="+mj-lt"/>
                <a:cs typeface="Calibri (body)"/>
              </a:rPr>
              <a:t>refers to a schedule of quantities of a good that will be bought per unit of time at various prices, other things constant.</a:t>
            </a:r>
            <a:r>
              <a:rPr lang="en-US" sz="2400" b="1" dirty="0">
                <a:latin typeface="+mj-lt"/>
                <a:cs typeface="Calibri (body)"/>
              </a:rPr>
              <a:t> Demand </a:t>
            </a:r>
            <a:r>
              <a:rPr lang="en-US" sz="2400" dirty="0">
                <a:solidFill>
                  <a:srgbClr val="000000"/>
                </a:solidFill>
                <a:latin typeface="+mj-lt"/>
                <a:cs typeface="Calibri (body)"/>
              </a:rPr>
              <a:t>refers to the entire demand curve.</a:t>
            </a:r>
          </a:p>
          <a:p>
            <a:pPr>
              <a:spcBef>
                <a:spcPts val="1200"/>
              </a:spcBef>
            </a:pPr>
            <a:r>
              <a:rPr lang="en-US" sz="2400" dirty="0">
                <a:solidFill>
                  <a:srgbClr val="000000"/>
                </a:solidFill>
                <a:latin typeface="+mj-lt"/>
                <a:cs typeface="Calibri (body)"/>
              </a:rPr>
              <a:t>A change in anything other than price that affects the demand curve is called a </a:t>
            </a:r>
            <a:r>
              <a:rPr lang="en-US" sz="2400" b="1" dirty="0">
                <a:solidFill>
                  <a:srgbClr val="000000"/>
                </a:solidFill>
                <a:latin typeface="+mj-lt"/>
                <a:cs typeface="Calibri (body)"/>
              </a:rPr>
              <a:t>shift in demand</a:t>
            </a:r>
            <a:r>
              <a:rPr lang="en-US" sz="2400" dirty="0">
                <a:solidFill>
                  <a:srgbClr val="000000"/>
                </a:solidFill>
                <a:latin typeface="+mj-lt"/>
                <a:cs typeface="Calibri (body)"/>
              </a:rPr>
              <a:t>.</a:t>
            </a:r>
          </a:p>
        </p:txBody>
      </p:sp>
    </p:spTree>
    <p:extLst>
      <p:ext uri="{BB962C8B-B14F-4D97-AF65-F5344CB8AC3E}">
        <p14:creationId xmlns:p14="http://schemas.microsoft.com/office/powerpoint/2010/main" val="1715834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Movement Along a Demand Curve</a:t>
            </a:r>
            <a:endParaRPr lang="en-US" dirty="0"/>
          </a:p>
        </p:txBody>
      </p:sp>
      <p:pic>
        <p:nvPicPr>
          <p:cNvPr id="8" name="Picture 2" descr="Graph shows movement along a demand curve."/>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377311" y="1298047"/>
            <a:ext cx="5818488" cy="4846320"/>
          </a:xfrm>
        </p:spPr>
      </p:pic>
      <p:sp>
        <p:nvSpPr>
          <p:cNvPr id="9" name="Content Placeholder 3"/>
          <p:cNvSpPr>
            <a:spLocks noGrp="1"/>
          </p:cNvSpPr>
          <p:nvPr>
            <p:ph sz="quarter" idx="14"/>
          </p:nvPr>
        </p:nvSpPr>
        <p:spPr/>
        <p:txBody>
          <a:bodyPr>
            <a:normAutofit/>
          </a:bodyPr>
          <a:lstStyle/>
          <a:p>
            <a:r>
              <a:rPr lang="en-US" sz="2400" dirty="0">
                <a:ea typeface="Arial Unicode MS" pitchFamily="34" charset="-128"/>
                <a:cs typeface="Arial Unicode MS" pitchFamily="34" charset="-128"/>
              </a:rPr>
              <a:t>A change in </a:t>
            </a:r>
            <a:r>
              <a:rPr lang="en-US" sz="2400" b="1" dirty="0">
                <a:ea typeface="Arial Unicode MS" pitchFamily="34" charset="-128"/>
                <a:cs typeface="Arial Unicode MS" pitchFamily="34" charset="-128"/>
              </a:rPr>
              <a:t>price</a:t>
            </a:r>
            <a:r>
              <a:rPr lang="en-US" sz="2400" dirty="0">
                <a:ea typeface="Arial Unicode MS" pitchFamily="34" charset="-128"/>
                <a:cs typeface="Arial Unicode MS" pitchFamily="34" charset="-128"/>
              </a:rPr>
              <a:t> causes a movement along the demand curve.</a:t>
            </a:r>
          </a:p>
        </p:txBody>
      </p:sp>
      <p:sp>
        <p:nvSpPr>
          <p:cNvPr id="6" name="Text Placeholder 4"/>
          <p:cNvSpPr>
            <a:spLocks noGrp="1"/>
          </p:cNvSpPr>
          <p:nvPr>
            <p:ph type="body" sz="quarter" idx="12"/>
          </p:nvPr>
        </p:nvSpPr>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2435851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Shift in Demand</a:t>
            </a:r>
            <a:endParaRPr lang="en-US" dirty="0"/>
          </a:p>
        </p:txBody>
      </p:sp>
      <p:pic>
        <p:nvPicPr>
          <p:cNvPr id="3" name="Content Placeholder 2" descr="Graph shows a shift in demand."/>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342899" y="1591456"/>
            <a:ext cx="5073431" cy="4480560"/>
          </a:xfrm>
        </p:spPr>
      </p:pic>
      <p:sp>
        <p:nvSpPr>
          <p:cNvPr id="5" name="Content Placeholder 3"/>
          <p:cNvSpPr>
            <a:spLocks noGrp="1"/>
          </p:cNvSpPr>
          <p:nvPr>
            <p:ph sz="quarter" idx="11"/>
          </p:nvPr>
        </p:nvSpPr>
        <p:spPr>
          <a:xfrm>
            <a:off x="3735977" y="2321737"/>
            <a:ext cx="5065123" cy="943977"/>
          </a:xfrm>
        </p:spPr>
        <p:txBody>
          <a:bodyPr>
            <a:normAutofit/>
          </a:bodyPr>
          <a:lstStyle/>
          <a:p>
            <a:r>
              <a:rPr lang="en-US" sz="2400" dirty="0">
                <a:ea typeface="Arial Unicode MS" pitchFamily="34" charset="-128"/>
                <a:cs typeface="Arial Unicode MS" pitchFamily="34" charset="-128"/>
              </a:rPr>
              <a:t>A change in a </a:t>
            </a:r>
            <a:r>
              <a:rPr lang="en-US" sz="2400" b="1" dirty="0">
                <a:ea typeface="Arial Unicode MS" pitchFamily="34" charset="-128"/>
                <a:cs typeface="Arial Unicode MS" pitchFamily="34" charset="-128"/>
              </a:rPr>
              <a:t>shift factor </a:t>
            </a:r>
            <a:r>
              <a:rPr lang="en-US" sz="2400" dirty="0">
                <a:ea typeface="Arial Unicode MS" pitchFamily="34" charset="-128"/>
                <a:cs typeface="Arial Unicode MS" pitchFamily="34" charset="-128"/>
              </a:rPr>
              <a:t>causes a shift in demand.</a:t>
            </a:r>
          </a:p>
        </p:txBody>
      </p:sp>
      <p:sp>
        <p:nvSpPr>
          <p:cNvPr id="6" name="Text Placeholder 4"/>
          <p:cNvSpPr>
            <a:spLocks noGrp="1"/>
          </p:cNvSpPr>
          <p:nvPr>
            <p:ph type="body" sz="quarter" idx="12"/>
          </p:nvPr>
        </p:nvSpPr>
        <p:spPr>
          <a:xfrm>
            <a:off x="3369564" y="6324600"/>
            <a:ext cx="2404872" cy="190500"/>
          </a:xfrm>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2015234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Factors in Demand Shift</a:t>
            </a:r>
            <a:endParaRPr lang="en-US" dirty="0"/>
          </a:p>
        </p:txBody>
      </p:sp>
      <p:sp>
        <p:nvSpPr>
          <p:cNvPr id="3" name="Content Placeholder 2"/>
          <p:cNvSpPr>
            <a:spLocks noGrp="1"/>
          </p:cNvSpPr>
          <p:nvPr>
            <p:ph sz="quarter" idx="11"/>
          </p:nvPr>
        </p:nvSpPr>
        <p:spPr/>
        <p:txBody>
          <a:bodyPr>
            <a:normAutofit/>
          </a:bodyPr>
          <a:lstStyle/>
          <a:p>
            <a:pPr>
              <a:spcBef>
                <a:spcPts val="1200"/>
              </a:spcBef>
            </a:pPr>
            <a:r>
              <a:rPr lang="en-US" sz="2400" b="1" dirty="0">
                <a:latin typeface="+mj-lt"/>
                <a:cs typeface="Calibri (body)"/>
              </a:rPr>
              <a:t>Important shift factors of demand include:</a:t>
            </a:r>
          </a:p>
          <a:p>
            <a:pPr marL="457200" indent="-457200">
              <a:spcBef>
                <a:spcPts val="1200"/>
              </a:spcBef>
              <a:buFont typeface="+mj-lt"/>
              <a:buAutoNum type="arabicPeriod"/>
            </a:pPr>
            <a:r>
              <a:rPr lang="en-US" sz="2400" dirty="0">
                <a:solidFill>
                  <a:srgbClr val="000000"/>
                </a:solidFill>
                <a:latin typeface="+mj-lt"/>
                <a:cs typeface="Calibri (body)"/>
              </a:rPr>
              <a:t>Income.</a:t>
            </a:r>
          </a:p>
          <a:p>
            <a:pPr marL="457200" indent="-457200">
              <a:spcBef>
                <a:spcPts val="1200"/>
              </a:spcBef>
              <a:buFont typeface="+mj-lt"/>
              <a:buAutoNum type="arabicPeriod"/>
            </a:pPr>
            <a:r>
              <a:rPr lang="en-US" sz="2400" dirty="0">
                <a:solidFill>
                  <a:srgbClr val="000000"/>
                </a:solidFill>
                <a:latin typeface="+mj-lt"/>
                <a:cs typeface="Calibri (body)"/>
              </a:rPr>
              <a:t>Wealth</a:t>
            </a:r>
          </a:p>
          <a:p>
            <a:pPr marL="457200" indent="-457200">
              <a:spcBef>
                <a:spcPts val="1200"/>
              </a:spcBef>
              <a:buFont typeface="+mj-lt"/>
              <a:buAutoNum type="arabicPeriod"/>
            </a:pPr>
            <a:r>
              <a:rPr lang="en-US" sz="2400" dirty="0">
                <a:solidFill>
                  <a:srgbClr val="000000"/>
                </a:solidFill>
                <a:latin typeface="+mj-lt"/>
                <a:cs typeface="Calibri (body)"/>
              </a:rPr>
              <a:t>The prices of related goods. (substitutes / complements)</a:t>
            </a:r>
          </a:p>
          <a:p>
            <a:pPr marL="457200" indent="-457200">
              <a:spcBef>
                <a:spcPts val="1200"/>
              </a:spcBef>
              <a:buFont typeface="+mj-lt"/>
              <a:buAutoNum type="arabicPeriod"/>
            </a:pPr>
            <a:r>
              <a:rPr lang="en-US" sz="2400" dirty="0">
                <a:solidFill>
                  <a:srgbClr val="000000"/>
                </a:solidFill>
                <a:latin typeface="+mj-lt"/>
                <a:cs typeface="Calibri (body)"/>
              </a:rPr>
              <a:t>Tastes / Preferences.</a:t>
            </a:r>
          </a:p>
          <a:p>
            <a:pPr marL="457200" indent="-457200">
              <a:spcBef>
                <a:spcPts val="1200"/>
              </a:spcBef>
              <a:buFont typeface="+mj-lt"/>
              <a:buAutoNum type="arabicPeriod"/>
            </a:pPr>
            <a:r>
              <a:rPr lang="en-US" sz="2400" dirty="0">
                <a:solidFill>
                  <a:srgbClr val="000000"/>
                </a:solidFill>
                <a:latin typeface="+mj-lt"/>
                <a:cs typeface="Calibri (body)"/>
              </a:rPr>
              <a:t>Expectations. (Price expectations / Income expectations)</a:t>
            </a:r>
          </a:p>
        </p:txBody>
      </p:sp>
    </p:spTree>
    <p:extLst>
      <p:ext uri="{BB962C8B-B14F-4D97-AF65-F5344CB8AC3E}">
        <p14:creationId xmlns:p14="http://schemas.microsoft.com/office/powerpoint/2010/main" val="830230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Application: Demand Shift</a:t>
            </a:r>
            <a:endParaRPr lang="en-US" dirty="0"/>
          </a:p>
        </p:txBody>
      </p:sp>
      <p:pic>
        <p:nvPicPr>
          <p:cNvPr id="9" name="Picture 2" descr="The graph plots P versus Q."/>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r="43700" b="10975"/>
          <a:stretch/>
        </p:blipFill>
        <p:spPr>
          <a:xfrm>
            <a:off x="3193774" y="3157594"/>
            <a:ext cx="3332779" cy="3011128"/>
          </a:xfrm>
        </p:spPr>
      </p:pic>
      <p:sp>
        <p:nvSpPr>
          <p:cNvPr id="5" name="Content Placeholder 3"/>
          <p:cNvSpPr>
            <a:spLocks noGrp="1"/>
          </p:cNvSpPr>
          <p:nvPr>
            <p:ph sz="quarter" idx="11"/>
          </p:nvPr>
        </p:nvSpPr>
        <p:spPr>
          <a:xfrm>
            <a:off x="342900" y="1289772"/>
            <a:ext cx="8458200" cy="1706348"/>
          </a:xfrm>
        </p:spPr>
        <p:txBody>
          <a:bodyPr>
            <a:noAutofit/>
          </a:bodyPr>
          <a:lstStyle/>
          <a:p>
            <a:pPr>
              <a:spcBef>
                <a:spcPts val="600"/>
              </a:spcBef>
            </a:pPr>
            <a:r>
              <a:rPr lang="en-US" sz="2400" dirty="0"/>
              <a:t>What happens to demand for gourmet chocolate if you won $1 million in the lottery?</a:t>
            </a:r>
          </a:p>
          <a:p>
            <a:pPr>
              <a:spcBef>
                <a:spcPts val="600"/>
              </a:spcBef>
            </a:pPr>
            <a:r>
              <a:rPr lang="en-US" sz="2400" dirty="0">
                <a:ea typeface="Arial Unicode MS" pitchFamily="34" charset="-128"/>
                <a:cs typeface="Arial Unicode MS" pitchFamily="34" charset="-128"/>
              </a:rPr>
              <a:t>Demand would shift out to the right because your wealth increased.</a:t>
            </a:r>
            <a:endParaRPr lang="en-US" sz="2400" dirty="0"/>
          </a:p>
          <a:p>
            <a:pPr>
              <a:spcBef>
                <a:spcPts val="600"/>
              </a:spcBef>
            </a:pPr>
            <a:endParaRPr lang="en-US" sz="2400" dirty="0"/>
          </a:p>
        </p:txBody>
      </p:sp>
      <p:sp>
        <p:nvSpPr>
          <p:cNvPr id="6" name="Text Placeholder 4"/>
          <p:cNvSpPr>
            <a:spLocks noGrp="1"/>
          </p:cNvSpPr>
          <p:nvPr>
            <p:ph type="body" sz="quarter" idx="12"/>
          </p:nvPr>
        </p:nvSpPr>
        <p:spPr>
          <a:xfrm>
            <a:off x="3369564" y="6324600"/>
            <a:ext cx="2404872" cy="190500"/>
          </a:xfrm>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16535752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From a Demand Table to a Demand Curve</a:t>
            </a:r>
            <a:endParaRPr lang="en-US" dirty="0"/>
          </a:p>
        </p:txBody>
      </p:sp>
      <p:pic>
        <p:nvPicPr>
          <p:cNvPr id="9" name="Picture 2" descr="Demand curve"/>
          <p:cNvPicPr>
            <a:picLocks noGrp="1" noChangeAspect="1"/>
          </p:cNvPicPr>
          <p:nvPr>
            <p:ph sz="quarter" idx="11"/>
          </p:nvPr>
        </p:nvPicPr>
        <p:blipFill rotWithShape="1">
          <a:blip r:embed="rId3">
            <a:extLst>
              <a:ext uri="{28A0092B-C50C-407E-A947-70E740481C1C}">
                <a14:useLocalDpi xmlns:a14="http://schemas.microsoft.com/office/drawing/2010/main" val="0"/>
              </a:ext>
            </a:extLst>
          </a:blip>
          <a:srcRect r="39245"/>
          <a:stretch/>
        </p:blipFill>
        <p:spPr>
          <a:xfrm>
            <a:off x="468347" y="1506433"/>
            <a:ext cx="4678222" cy="3749040"/>
          </a:xfrm>
        </p:spPr>
      </p:pic>
      <p:graphicFrame>
        <p:nvGraphicFramePr>
          <p:cNvPr id="10" name="Table 3"/>
          <p:cNvGraphicFramePr>
            <a:graphicFrameLocks noGrp="1"/>
          </p:cNvGraphicFramePr>
          <p:nvPr>
            <p:ph sz="quarter" idx="14"/>
            <p:extLst>
              <p:ext uri="{D42A27DB-BD31-4B8C-83A1-F6EECF244321}">
                <p14:modId xmlns:p14="http://schemas.microsoft.com/office/powerpoint/2010/main" val="2339969375"/>
              </p:ext>
            </p:extLst>
          </p:nvPr>
        </p:nvGraphicFramePr>
        <p:xfrm>
          <a:off x="5476602" y="1368352"/>
          <a:ext cx="3200400" cy="3786208"/>
        </p:xfrm>
        <a:graphic>
          <a:graphicData uri="http://schemas.openxmlformats.org/drawingml/2006/table">
            <a:tbl>
              <a:tblPr firstRow="1" bandRow="1">
                <a:tableStyleId>{6E25E649-3F16-4E02-A733-19D2CDBF48F0}</a:tableStyleId>
              </a:tblPr>
              <a:tblGrid>
                <a:gridCol w="457200">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1676400">
                  <a:extLst>
                    <a:ext uri="{9D8B030D-6E8A-4147-A177-3AD203B41FA5}">
                      <a16:colId xmlns:a16="http://schemas.microsoft.com/office/drawing/2014/main" val="20002"/>
                    </a:ext>
                  </a:extLst>
                </a:gridCol>
              </a:tblGrid>
              <a:tr h="822937">
                <a:tc>
                  <a:txBody>
                    <a:bodyPr/>
                    <a:lstStyle/>
                    <a:p>
                      <a:endParaRPr lang="en-US" sz="1600" dirty="0"/>
                    </a:p>
                  </a:txBody>
                  <a:tcPr marT="45719" marB="45719" anchor="ctr">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25279"/>
                    </a:solidFill>
                  </a:tcPr>
                </a:tc>
                <a:tc>
                  <a:txBody>
                    <a:bodyPr/>
                    <a:lstStyle/>
                    <a:p>
                      <a:pPr algn="ctr"/>
                      <a:r>
                        <a:rPr lang="en-US" sz="1600" dirty="0"/>
                        <a:t>Price per</a:t>
                      </a:r>
                      <a:r>
                        <a:rPr lang="en-US" sz="1600" baseline="0" dirty="0"/>
                        <a:t> movie</a:t>
                      </a:r>
                      <a:endParaRPr lang="en-US" sz="1600" dirty="0"/>
                    </a:p>
                  </a:txBody>
                  <a:tcPr marT="45719" marB="45719" anchor="ctr">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25279"/>
                    </a:solidFill>
                  </a:tcPr>
                </a:tc>
                <a:tc>
                  <a:txBody>
                    <a:bodyPr/>
                    <a:lstStyle/>
                    <a:p>
                      <a:pPr algn="ctr"/>
                      <a:r>
                        <a:rPr lang="en-US" sz="1600" dirty="0"/>
                        <a:t>Movie rentals</a:t>
                      </a:r>
                      <a:r>
                        <a:rPr lang="en-US" sz="1600" baseline="0" dirty="0"/>
                        <a:t> demanded per week</a:t>
                      </a:r>
                      <a:endParaRPr lang="en-US" sz="1600" dirty="0"/>
                    </a:p>
                  </a:txBody>
                  <a:tcPr marT="45719" marB="45719" anchor="ctr">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25279"/>
                    </a:solidFill>
                  </a:tcPr>
                </a:tc>
                <a:extLst>
                  <a:ext uri="{0D108BD9-81ED-4DB2-BD59-A6C34878D82A}">
                    <a16:rowId xmlns:a16="http://schemas.microsoft.com/office/drawing/2014/main" val="10000"/>
                  </a:ext>
                </a:extLst>
              </a:tr>
              <a:tr h="592650">
                <a:tc>
                  <a:txBody>
                    <a:bodyPr/>
                    <a:lstStyle/>
                    <a:p>
                      <a:pPr algn="ctr"/>
                      <a:r>
                        <a:rPr lang="en-US" sz="2400" dirty="0"/>
                        <a:t>A</a:t>
                      </a:r>
                      <a:endParaRPr lang="en-US" sz="2400" b="1" dirty="0"/>
                    </a:p>
                  </a:txBody>
                  <a:tcPr marT="45719" marB="45719" anchor="ctr">
                    <a:lnL>
                      <a:noFill/>
                    </a:lnL>
                    <a:lnR>
                      <a:noFill/>
                    </a:lnR>
                    <a:lnT w="28575"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E7E7E7"/>
                    </a:solidFill>
                  </a:tcPr>
                </a:tc>
                <a:tc>
                  <a:txBody>
                    <a:bodyPr/>
                    <a:lstStyle/>
                    <a:p>
                      <a:pPr algn="ctr"/>
                      <a:r>
                        <a:rPr lang="en-US" sz="2000" dirty="0"/>
                        <a:t>$1.00</a:t>
                      </a:r>
                      <a:endParaRPr lang="en-US" sz="2000" b="1" dirty="0"/>
                    </a:p>
                  </a:txBody>
                  <a:tcPr marT="45719" marB="45719" anchor="ctr">
                    <a:lnL>
                      <a:noFill/>
                    </a:lnL>
                    <a:lnR>
                      <a:noFill/>
                    </a:lnR>
                    <a:lnT w="28575"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E7E7E7"/>
                    </a:solidFill>
                  </a:tcPr>
                </a:tc>
                <a:tc>
                  <a:txBody>
                    <a:bodyPr/>
                    <a:lstStyle/>
                    <a:p>
                      <a:pPr algn="ctr"/>
                      <a:r>
                        <a:rPr lang="en-US" sz="2000" dirty="0"/>
                        <a:t>9</a:t>
                      </a:r>
                      <a:endParaRPr lang="en-US" sz="2000" b="1" dirty="0"/>
                    </a:p>
                  </a:txBody>
                  <a:tcPr marT="45719" marB="45719" anchor="ctr">
                    <a:lnL>
                      <a:noFill/>
                    </a:lnL>
                    <a:lnR>
                      <a:noFill/>
                    </a:lnR>
                    <a:lnT w="28575"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001"/>
                  </a:ext>
                </a:extLst>
              </a:tr>
              <a:tr h="592650">
                <a:tc>
                  <a:txBody>
                    <a:bodyPr/>
                    <a:lstStyle/>
                    <a:p>
                      <a:pPr algn="ctr"/>
                      <a:r>
                        <a:rPr lang="en-US" sz="2400" dirty="0"/>
                        <a:t>B</a:t>
                      </a:r>
                      <a:endParaRPr lang="en-US" sz="2400" b="1" dirty="0"/>
                    </a:p>
                  </a:txBody>
                  <a:tcPr marT="45719" marB="45719" anchor="ctr">
                    <a:lnL>
                      <a:noFill/>
                    </a:lnL>
                    <a:lnR>
                      <a:noFill/>
                    </a:lnR>
                    <a:lnT>
                      <a:noFill/>
                    </a:lnT>
                    <a:lnB>
                      <a:noFill/>
                    </a:lnB>
                    <a:lnTlToBr w="12700" cmpd="sng">
                      <a:noFill/>
                      <a:prstDash val="solid"/>
                    </a:lnTlToBr>
                    <a:lnBlToTr w="12700" cmpd="sng">
                      <a:noFill/>
                      <a:prstDash val="solid"/>
                    </a:lnBlToTr>
                    <a:noFill/>
                  </a:tcPr>
                </a:tc>
                <a:tc>
                  <a:txBody>
                    <a:bodyPr/>
                    <a:lstStyle/>
                    <a:p>
                      <a:pPr algn="ctr"/>
                      <a:r>
                        <a:rPr lang="en-US" sz="2000" dirty="0"/>
                        <a:t>$2.00</a:t>
                      </a:r>
                      <a:endParaRPr lang="en-US" sz="2000" b="1" dirty="0"/>
                    </a:p>
                  </a:txBody>
                  <a:tcPr marT="45719" marB="45719" anchor="ctr">
                    <a:lnL>
                      <a:noFill/>
                    </a:lnL>
                    <a:lnR>
                      <a:noFill/>
                    </a:lnR>
                    <a:lnT>
                      <a:noFill/>
                    </a:lnT>
                    <a:lnB>
                      <a:noFill/>
                    </a:lnB>
                    <a:lnTlToBr w="12700" cmpd="sng">
                      <a:noFill/>
                      <a:prstDash val="solid"/>
                    </a:lnTlToBr>
                    <a:lnBlToTr w="12700" cmpd="sng">
                      <a:noFill/>
                      <a:prstDash val="solid"/>
                    </a:lnBlToTr>
                    <a:noFill/>
                  </a:tcPr>
                </a:tc>
                <a:tc>
                  <a:txBody>
                    <a:bodyPr/>
                    <a:lstStyle/>
                    <a:p>
                      <a:pPr algn="ctr"/>
                      <a:r>
                        <a:rPr lang="en-US" sz="2000" dirty="0"/>
                        <a:t>8</a:t>
                      </a:r>
                      <a:endParaRPr lang="en-US" sz="2000" b="1" dirty="0"/>
                    </a:p>
                  </a:txBody>
                  <a:tcPr marT="45719" marB="45719"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92650">
                <a:tc>
                  <a:txBody>
                    <a:bodyPr/>
                    <a:lstStyle/>
                    <a:p>
                      <a:pPr algn="ctr"/>
                      <a:r>
                        <a:rPr lang="en-US" sz="2400" dirty="0"/>
                        <a:t>C</a:t>
                      </a:r>
                      <a:endParaRPr lang="en-US" sz="2400" b="1" dirty="0"/>
                    </a:p>
                  </a:txBody>
                  <a:tcPr marT="45719" marB="45719"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pPr algn="ctr"/>
                      <a:r>
                        <a:rPr lang="en-US" sz="2000" dirty="0"/>
                        <a:t>$4.00</a:t>
                      </a:r>
                      <a:endParaRPr lang="en-US" sz="2000" b="1" dirty="0"/>
                    </a:p>
                  </a:txBody>
                  <a:tcPr marT="45719" marB="45719" anchor="ctr">
                    <a:lnL>
                      <a:noFill/>
                    </a:lnL>
                    <a:lnR>
                      <a:noFill/>
                    </a:lnR>
                    <a:lnT>
                      <a:noFill/>
                    </a:lnT>
                    <a:lnB>
                      <a:noFill/>
                    </a:lnB>
                    <a:lnTlToBr w="12700" cmpd="sng">
                      <a:noFill/>
                      <a:prstDash val="solid"/>
                    </a:lnTlToBr>
                    <a:lnBlToTr w="12700" cmpd="sng">
                      <a:noFill/>
                      <a:prstDash val="solid"/>
                    </a:lnBlToTr>
                    <a:solidFill>
                      <a:srgbClr val="E7E7E7"/>
                    </a:solidFill>
                  </a:tcPr>
                </a:tc>
                <a:tc>
                  <a:txBody>
                    <a:bodyPr/>
                    <a:lstStyle/>
                    <a:p>
                      <a:pPr algn="ctr"/>
                      <a:r>
                        <a:rPr lang="en-US" sz="2000" dirty="0"/>
                        <a:t>6</a:t>
                      </a:r>
                      <a:endParaRPr lang="en-US" sz="2000" b="1" dirty="0"/>
                    </a:p>
                  </a:txBody>
                  <a:tcPr marT="45719" marB="45719" anchor="ctr">
                    <a:lnL>
                      <a:noFill/>
                    </a:lnL>
                    <a:lnR>
                      <a:noFill/>
                    </a:lnR>
                    <a:lnT>
                      <a:noFill/>
                    </a:lnT>
                    <a:lnB>
                      <a:no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003"/>
                  </a:ext>
                </a:extLst>
              </a:tr>
              <a:tr h="592650">
                <a:tc>
                  <a:txBody>
                    <a:bodyPr/>
                    <a:lstStyle/>
                    <a:p>
                      <a:pPr algn="ctr"/>
                      <a:r>
                        <a:rPr lang="en-US" sz="2400" dirty="0"/>
                        <a:t>D</a:t>
                      </a:r>
                      <a:endParaRPr lang="en-US" sz="2400" b="1" dirty="0"/>
                    </a:p>
                  </a:txBody>
                  <a:tcPr marT="45719" marB="45719" anchor="ctr">
                    <a:lnL>
                      <a:noFill/>
                    </a:lnL>
                    <a:lnR>
                      <a:noFill/>
                    </a:lnR>
                    <a:lnT>
                      <a:noFill/>
                    </a:lnT>
                    <a:lnB>
                      <a:noFill/>
                    </a:lnB>
                    <a:lnTlToBr w="12700" cmpd="sng">
                      <a:noFill/>
                      <a:prstDash val="solid"/>
                    </a:lnTlToBr>
                    <a:lnBlToTr w="12700" cmpd="sng">
                      <a:noFill/>
                      <a:prstDash val="solid"/>
                    </a:lnBlToTr>
                    <a:noFill/>
                  </a:tcPr>
                </a:tc>
                <a:tc>
                  <a:txBody>
                    <a:bodyPr/>
                    <a:lstStyle/>
                    <a:p>
                      <a:pPr algn="ctr"/>
                      <a:r>
                        <a:rPr lang="en-US" sz="2000" dirty="0"/>
                        <a:t>$6.00</a:t>
                      </a:r>
                      <a:endParaRPr lang="en-US" sz="2000" b="1" dirty="0"/>
                    </a:p>
                  </a:txBody>
                  <a:tcPr marT="45719" marB="45719" anchor="ctr">
                    <a:lnL>
                      <a:noFill/>
                    </a:lnL>
                    <a:lnR>
                      <a:noFill/>
                    </a:lnR>
                    <a:lnT>
                      <a:noFill/>
                    </a:lnT>
                    <a:lnB>
                      <a:noFill/>
                    </a:lnB>
                    <a:lnTlToBr w="12700" cmpd="sng">
                      <a:noFill/>
                      <a:prstDash val="solid"/>
                    </a:lnTlToBr>
                    <a:lnBlToTr w="12700" cmpd="sng">
                      <a:noFill/>
                      <a:prstDash val="solid"/>
                    </a:lnBlToTr>
                    <a:noFill/>
                  </a:tcPr>
                </a:tc>
                <a:tc>
                  <a:txBody>
                    <a:bodyPr/>
                    <a:lstStyle/>
                    <a:p>
                      <a:pPr algn="ctr"/>
                      <a:r>
                        <a:rPr lang="en-US" sz="2000" dirty="0"/>
                        <a:t>4</a:t>
                      </a:r>
                      <a:endParaRPr lang="en-US" sz="2000" b="1" dirty="0"/>
                    </a:p>
                  </a:txBody>
                  <a:tcPr marT="45719" marB="45719"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592650">
                <a:tc>
                  <a:txBody>
                    <a:bodyPr/>
                    <a:lstStyle/>
                    <a:p>
                      <a:pPr algn="ctr"/>
                      <a:r>
                        <a:rPr lang="en-US" sz="2400" dirty="0"/>
                        <a:t>E</a:t>
                      </a:r>
                      <a:endParaRPr lang="en-US" sz="2400" b="1" dirty="0"/>
                    </a:p>
                  </a:txBody>
                  <a:tcPr marT="45719" marB="45719" anchor="ctr">
                    <a:lnL>
                      <a:noFill/>
                    </a:lnL>
                    <a:lnR>
                      <a:noFill/>
                    </a:lnR>
                    <a:lnT>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r>
                        <a:rPr lang="en-US" sz="2000" dirty="0"/>
                        <a:t>$8.00</a:t>
                      </a:r>
                      <a:endParaRPr lang="en-US" sz="2000" b="1" dirty="0"/>
                    </a:p>
                  </a:txBody>
                  <a:tcPr marT="45719" marB="45719" anchor="ctr">
                    <a:lnL>
                      <a:noFill/>
                    </a:lnL>
                    <a:lnR>
                      <a:noFill/>
                    </a:lnR>
                    <a:lnT>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r>
                        <a:rPr lang="en-US" sz="2000" dirty="0"/>
                        <a:t>2</a:t>
                      </a:r>
                      <a:endParaRPr lang="en-US" sz="2000" b="1" dirty="0"/>
                    </a:p>
                  </a:txBody>
                  <a:tcPr marT="45719" marB="45719" anchor="ctr">
                    <a:lnL>
                      <a:noFill/>
                    </a:lnL>
                    <a:lnR>
                      <a:noFill/>
                    </a:lnR>
                    <a:lnT>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0005"/>
                  </a:ext>
                </a:extLst>
              </a:tr>
            </a:tbl>
          </a:graphicData>
        </a:graphic>
      </p:graphicFrame>
      <p:sp>
        <p:nvSpPr>
          <p:cNvPr id="4" name="Text Placeholder 4"/>
          <p:cNvSpPr>
            <a:spLocks noGrp="1"/>
          </p:cNvSpPr>
          <p:nvPr>
            <p:ph type="body" sz="quarter" idx="12"/>
          </p:nvPr>
        </p:nvSpPr>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28862611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Market Demand: Price per Movie</a:t>
            </a:r>
            <a:endParaRPr lang="en-US" dirty="0"/>
          </a:p>
        </p:txBody>
      </p:sp>
      <p:graphicFrame>
        <p:nvGraphicFramePr>
          <p:cNvPr id="5" name="Table 2"/>
          <p:cNvGraphicFramePr>
            <a:graphicFrameLocks noGrp="1"/>
          </p:cNvGraphicFramePr>
          <p:nvPr>
            <p:ph sz="quarter" idx="11"/>
            <p:extLst>
              <p:ext uri="{D42A27DB-BD31-4B8C-83A1-F6EECF244321}">
                <p14:modId xmlns:p14="http://schemas.microsoft.com/office/powerpoint/2010/main" val="3665338752"/>
              </p:ext>
            </p:extLst>
          </p:nvPr>
        </p:nvGraphicFramePr>
        <p:xfrm>
          <a:off x="571500" y="1276350"/>
          <a:ext cx="8001000" cy="3505200"/>
        </p:xfrm>
        <a:graphic>
          <a:graphicData uri="http://schemas.openxmlformats.org/drawingml/2006/table">
            <a:tbl>
              <a:tblPr firstRow="1" bandRow="1">
                <a:tableStyleId>{6E25E649-3F16-4E02-A733-19D2CDBF48F0}</a:tableStyleId>
              </a:tblPr>
              <a:tblGrid>
                <a:gridCol w="16002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492494">
                  <a:extLst>
                    <a:ext uri="{9D8B030D-6E8A-4147-A177-3AD203B41FA5}">
                      <a16:colId xmlns:a16="http://schemas.microsoft.com/office/drawing/2014/main" val="20002"/>
                    </a:ext>
                  </a:extLst>
                </a:gridCol>
                <a:gridCol w="1707906">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79028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Price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(per</a:t>
                      </a:r>
                      <a:r>
                        <a:rPr lang="en-US" sz="2000" baseline="0" dirty="0"/>
                        <a:t> movie)</a:t>
                      </a:r>
                      <a:endParaRPr lang="en-US" sz="2000" dirty="0"/>
                    </a:p>
                  </a:txBody>
                  <a:tcPr marT="45712" marB="45712" anchor="b">
                    <a:solidFill>
                      <a:srgbClr val="325279"/>
                    </a:solidFill>
                  </a:tcPr>
                </a:tc>
                <a:tc>
                  <a:txBody>
                    <a:bodyPr/>
                    <a:lstStyle/>
                    <a:p>
                      <a:pPr algn="ctr"/>
                      <a:r>
                        <a:rPr lang="en-US" sz="2000" dirty="0"/>
                        <a:t>Alice’s demand</a:t>
                      </a:r>
                    </a:p>
                  </a:txBody>
                  <a:tcPr marT="45712" marB="45712" anchor="b">
                    <a:solidFill>
                      <a:srgbClr val="325279"/>
                    </a:solidFill>
                  </a:tcPr>
                </a:tc>
                <a:tc>
                  <a:txBody>
                    <a:bodyPr/>
                    <a:lstStyle/>
                    <a:p>
                      <a:pPr algn="r"/>
                      <a:r>
                        <a:rPr lang="en-US" sz="2000" dirty="0"/>
                        <a:t>+  Bruce’s</a:t>
                      </a:r>
                      <a:r>
                        <a:rPr lang="en-US" sz="2000" baseline="0" dirty="0"/>
                        <a:t>     demand</a:t>
                      </a:r>
                      <a:endParaRPr lang="en-US" sz="2000" dirty="0"/>
                    </a:p>
                  </a:txBody>
                  <a:tcPr marT="45712" marB="45712">
                    <a:solidFill>
                      <a:srgbClr val="325279"/>
                    </a:solidFill>
                  </a:tcPr>
                </a:tc>
                <a:tc>
                  <a:txBody>
                    <a:bodyPr/>
                    <a:lstStyle/>
                    <a:p>
                      <a:pPr algn="r"/>
                      <a:r>
                        <a:rPr lang="en-US" sz="2000" dirty="0"/>
                        <a:t>+  Carmen’s demand</a:t>
                      </a:r>
                    </a:p>
                  </a:txBody>
                  <a:tcPr marT="45712" marB="45712">
                    <a:solidFill>
                      <a:srgbClr val="325279"/>
                    </a:solidFill>
                  </a:tcPr>
                </a:tc>
                <a:tc>
                  <a:txBody>
                    <a:bodyPr/>
                    <a:lstStyle/>
                    <a:p>
                      <a:pPr algn="r"/>
                      <a:r>
                        <a:rPr lang="en-US" sz="2000" dirty="0"/>
                        <a:t>=    Market</a:t>
                      </a:r>
                      <a:r>
                        <a:rPr lang="en-US" sz="2000" baseline="0" dirty="0"/>
                        <a:t> demand</a:t>
                      </a:r>
                      <a:endParaRPr lang="en-US" sz="2000" dirty="0"/>
                    </a:p>
                  </a:txBody>
                  <a:tcPr marT="45712" marB="45712">
                    <a:solidFill>
                      <a:srgbClr val="325279"/>
                    </a:solidFill>
                  </a:tcPr>
                </a:tc>
                <a:extLst>
                  <a:ext uri="{0D108BD9-81ED-4DB2-BD59-A6C34878D82A}">
                    <a16:rowId xmlns:a16="http://schemas.microsoft.com/office/drawing/2014/main" val="10000"/>
                  </a:ext>
                </a:extLst>
              </a:tr>
              <a:tr h="678728">
                <a:tc>
                  <a:txBody>
                    <a:bodyPr/>
                    <a:lstStyle/>
                    <a:p>
                      <a:pPr algn="ctr"/>
                      <a:r>
                        <a:rPr lang="en-US" sz="2000" dirty="0"/>
                        <a:t>$2.00</a:t>
                      </a:r>
                      <a:endParaRPr lang="en-US" sz="2000" b="1" dirty="0"/>
                    </a:p>
                  </a:txBody>
                  <a:tcPr marT="45712" marB="45712" anchor="ctr">
                    <a:solidFill>
                      <a:srgbClr val="E7E7E7"/>
                    </a:solidFill>
                  </a:tcPr>
                </a:tc>
                <a:tc>
                  <a:txBody>
                    <a:bodyPr/>
                    <a:lstStyle/>
                    <a:p>
                      <a:pPr algn="ctr"/>
                      <a:r>
                        <a:rPr lang="en-US" sz="2000" dirty="0"/>
                        <a:t>8</a:t>
                      </a:r>
                      <a:endParaRPr lang="en-US" sz="2000" b="1" dirty="0"/>
                    </a:p>
                  </a:txBody>
                  <a:tcPr marT="45712" marB="45712" anchor="ctr">
                    <a:solidFill>
                      <a:srgbClr val="E7E7E7"/>
                    </a:solidFill>
                  </a:tcPr>
                </a:tc>
                <a:tc>
                  <a:txBody>
                    <a:bodyPr/>
                    <a:lstStyle/>
                    <a:p>
                      <a:pPr algn="ctr"/>
                      <a:r>
                        <a:rPr lang="en-US" sz="2000" dirty="0"/>
                        <a:t>5</a:t>
                      </a:r>
                    </a:p>
                  </a:txBody>
                  <a:tcPr marT="45712" marB="45712" anchor="ctr">
                    <a:solidFill>
                      <a:srgbClr val="E7E7E7"/>
                    </a:solidFill>
                  </a:tcPr>
                </a:tc>
                <a:tc>
                  <a:txBody>
                    <a:bodyPr/>
                    <a:lstStyle/>
                    <a:p>
                      <a:pPr algn="ctr"/>
                      <a:r>
                        <a:rPr lang="en-US" sz="2000" dirty="0"/>
                        <a:t>1</a:t>
                      </a:r>
                    </a:p>
                  </a:txBody>
                  <a:tcPr marT="45712" marB="45712" anchor="ctr">
                    <a:solidFill>
                      <a:srgbClr val="E7E7E7"/>
                    </a:solidFill>
                  </a:tcPr>
                </a:tc>
                <a:tc>
                  <a:txBody>
                    <a:bodyPr/>
                    <a:lstStyle/>
                    <a:p>
                      <a:pPr algn="ctr"/>
                      <a:r>
                        <a:rPr lang="en-US" sz="2000" dirty="0"/>
                        <a:t>14</a:t>
                      </a:r>
                      <a:endParaRPr lang="en-US" sz="2000" b="1" dirty="0"/>
                    </a:p>
                  </a:txBody>
                  <a:tcPr marT="45712" marB="45712" anchor="ctr">
                    <a:solidFill>
                      <a:srgbClr val="E7E7E7"/>
                    </a:solidFill>
                  </a:tcPr>
                </a:tc>
                <a:extLst>
                  <a:ext uri="{0D108BD9-81ED-4DB2-BD59-A6C34878D82A}">
                    <a16:rowId xmlns:a16="http://schemas.microsoft.com/office/drawing/2014/main" val="10001"/>
                  </a:ext>
                </a:extLst>
              </a:tr>
              <a:tr h="678728">
                <a:tc>
                  <a:txBody>
                    <a:bodyPr/>
                    <a:lstStyle/>
                    <a:p>
                      <a:pPr algn="ctr"/>
                      <a:r>
                        <a:rPr lang="en-US" sz="2000" dirty="0"/>
                        <a:t>$4.00</a:t>
                      </a:r>
                      <a:endParaRPr lang="en-US" sz="2000" b="1" dirty="0"/>
                    </a:p>
                  </a:txBody>
                  <a:tcPr marT="45712" marB="45712" anchor="ctr">
                    <a:noFill/>
                  </a:tcPr>
                </a:tc>
                <a:tc>
                  <a:txBody>
                    <a:bodyPr/>
                    <a:lstStyle/>
                    <a:p>
                      <a:pPr algn="ctr"/>
                      <a:r>
                        <a:rPr lang="en-US" sz="2000" dirty="0"/>
                        <a:t>6</a:t>
                      </a:r>
                      <a:endParaRPr lang="en-US" sz="2000" b="1" dirty="0"/>
                    </a:p>
                  </a:txBody>
                  <a:tcPr marT="45712" marB="45712" anchor="ctr">
                    <a:noFill/>
                  </a:tcPr>
                </a:tc>
                <a:tc>
                  <a:txBody>
                    <a:bodyPr/>
                    <a:lstStyle/>
                    <a:p>
                      <a:pPr algn="ctr"/>
                      <a:r>
                        <a:rPr lang="en-US" sz="2000" dirty="0"/>
                        <a:t>3</a:t>
                      </a:r>
                    </a:p>
                  </a:txBody>
                  <a:tcPr marT="45712" marB="45712" anchor="ctr">
                    <a:noFill/>
                  </a:tcPr>
                </a:tc>
                <a:tc>
                  <a:txBody>
                    <a:bodyPr/>
                    <a:lstStyle/>
                    <a:p>
                      <a:pPr algn="ctr"/>
                      <a:r>
                        <a:rPr lang="en-US" sz="2000" dirty="0"/>
                        <a:t>0</a:t>
                      </a:r>
                    </a:p>
                  </a:txBody>
                  <a:tcPr marT="45712" marB="45712" anchor="ctr">
                    <a:noFill/>
                  </a:tcPr>
                </a:tc>
                <a:tc>
                  <a:txBody>
                    <a:bodyPr/>
                    <a:lstStyle/>
                    <a:p>
                      <a:pPr algn="ctr"/>
                      <a:r>
                        <a:rPr lang="en-US" sz="2000" dirty="0"/>
                        <a:t>9</a:t>
                      </a:r>
                      <a:endParaRPr lang="en-US" sz="2000" b="1" dirty="0"/>
                    </a:p>
                  </a:txBody>
                  <a:tcPr marT="45712" marB="45712" anchor="ctr">
                    <a:noFill/>
                  </a:tcPr>
                </a:tc>
                <a:extLst>
                  <a:ext uri="{0D108BD9-81ED-4DB2-BD59-A6C34878D82A}">
                    <a16:rowId xmlns:a16="http://schemas.microsoft.com/office/drawing/2014/main" val="10002"/>
                  </a:ext>
                </a:extLst>
              </a:tr>
              <a:tr h="678728">
                <a:tc>
                  <a:txBody>
                    <a:bodyPr/>
                    <a:lstStyle/>
                    <a:p>
                      <a:pPr algn="ctr"/>
                      <a:r>
                        <a:rPr lang="en-US" sz="2000" dirty="0"/>
                        <a:t>$6.00</a:t>
                      </a:r>
                      <a:endParaRPr lang="en-US" sz="2000" b="1" dirty="0"/>
                    </a:p>
                  </a:txBody>
                  <a:tcPr marT="45712" marB="45712" anchor="ctr">
                    <a:solidFill>
                      <a:srgbClr val="E7E7E7"/>
                    </a:solidFill>
                  </a:tcPr>
                </a:tc>
                <a:tc>
                  <a:txBody>
                    <a:bodyPr/>
                    <a:lstStyle/>
                    <a:p>
                      <a:pPr algn="ctr"/>
                      <a:r>
                        <a:rPr lang="en-US" sz="2000" dirty="0"/>
                        <a:t>4</a:t>
                      </a:r>
                      <a:endParaRPr lang="en-US" sz="2000" b="1" dirty="0"/>
                    </a:p>
                  </a:txBody>
                  <a:tcPr marT="45712" marB="45712" anchor="ctr">
                    <a:solidFill>
                      <a:srgbClr val="E7E7E7"/>
                    </a:solidFill>
                  </a:tcPr>
                </a:tc>
                <a:tc>
                  <a:txBody>
                    <a:bodyPr/>
                    <a:lstStyle/>
                    <a:p>
                      <a:pPr algn="ctr"/>
                      <a:r>
                        <a:rPr lang="en-US" sz="2000" dirty="0"/>
                        <a:t>1</a:t>
                      </a:r>
                    </a:p>
                  </a:txBody>
                  <a:tcPr marT="45712" marB="45712" anchor="ctr">
                    <a:solidFill>
                      <a:srgbClr val="E7E7E7"/>
                    </a:solidFill>
                  </a:tcPr>
                </a:tc>
                <a:tc>
                  <a:txBody>
                    <a:bodyPr/>
                    <a:lstStyle/>
                    <a:p>
                      <a:pPr algn="ctr"/>
                      <a:r>
                        <a:rPr lang="en-US" sz="2000" dirty="0"/>
                        <a:t>0</a:t>
                      </a:r>
                    </a:p>
                  </a:txBody>
                  <a:tcPr marT="45712" marB="45712" anchor="ctr">
                    <a:solidFill>
                      <a:srgbClr val="E7E7E7"/>
                    </a:solidFill>
                  </a:tcPr>
                </a:tc>
                <a:tc>
                  <a:txBody>
                    <a:bodyPr/>
                    <a:lstStyle/>
                    <a:p>
                      <a:pPr algn="ctr"/>
                      <a:r>
                        <a:rPr lang="en-US" sz="2000" dirty="0"/>
                        <a:t>5</a:t>
                      </a:r>
                      <a:endParaRPr lang="en-US" sz="2000" b="1" dirty="0"/>
                    </a:p>
                  </a:txBody>
                  <a:tcPr marT="45712" marB="45712" anchor="ctr">
                    <a:solidFill>
                      <a:srgbClr val="E7E7E7"/>
                    </a:solidFill>
                  </a:tcPr>
                </a:tc>
                <a:extLst>
                  <a:ext uri="{0D108BD9-81ED-4DB2-BD59-A6C34878D82A}">
                    <a16:rowId xmlns:a16="http://schemas.microsoft.com/office/drawing/2014/main" val="10003"/>
                  </a:ext>
                </a:extLst>
              </a:tr>
              <a:tr h="678728">
                <a:tc>
                  <a:txBody>
                    <a:bodyPr/>
                    <a:lstStyle/>
                    <a:p>
                      <a:pPr algn="ctr"/>
                      <a:r>
                        <a:rPr lang="en-US" sz="2000" dirty="0"/>
                        <a:t>$8.00</a:t>
                      </a:r>
                      <a:endParaRPr lang="en-US" sz="2000" b="1" dirty="0"/>
                    </a:p>
                  </a:txBody>
                  <a:tcPr marT="45712" marB="45712" anchor="ctr">
                    <a:noFill/>
                  </a:tcPr>
                </a:tc>
                <a:tc>
                  <a:txBody>
                    <a:bodyPr/>
                    <a:lstStyle/>
                    <a:p>
                      <a:pPr algn="ctr"/>
                      <a:r>
                        <a:rPr lang="en-US" sz="2000" dirty="0"/>
                        <a:t>2</a:t>
                      </a:r>
                      <a:endParaRPr lang="en-US" sz="2000" b="1" dirty="0"/>
                    </a:p>
                  </a:txBody>
                  <a:tcPr marT="45712" marB="45712" anchor="ctr">
                    <a:noFill/>
                  </a:tcPr>
                </a:tc>
                <a:tc>
                  <a:txBody>
                    <a:bodyPr/>
                    <a:lstStyle/>
                    <a:p>
                      <a:pPr algn="ctr"/>
                      <a:r>
                        <a:rPr lang="en-US" sz="2000" dirty="0"/>
                        <a:t>0</a:t>
                      </a:r>
                    </a:p>
                  </a:txBody>
                  <a:tcPr marT="45712" marB="45712" anchor="ctr">
                    <a:noFill/>
                  </a:tcPr>
                </a:tc>
                <a:tc>
                  <a:txBody>
                    <a:bodyPr/>
                    <a:lstStyle/>
                    <a:p>
                      <a:pPr algn="ctr"/>
                      <a:r>
                        <a:rPr lang="en-US" sz="2000" dirty="0"/>
                        <a:t>0</a:t>
                      </a:r>
                    </a:p>
                  </a:txBody>
                  <a:tcPr marT="45712" marB="45712" anchor="ctr">
                    <a:noFill/>
                  </a:tcPr>
                </a:tc>
                <a:tc>
                  <a:txBody>
                    <a:bodyPr/>
                    <a:lstStyle/>
                    <a:p>
                      <a:pPr algn="ctr"/>
                      <a:r>
                        <a:rPr lang="en-US" sz="2000" dirty="0"/>
                        <a:t>2</a:t>
                      </a:r>
                      <a:endParaRPr lang="en-US" sz="2000" b="1" dirty="0"/>
                    </a:p>
                  </a:txBody>
                  <a:tcPr marT="45712" marB="45712" anchor="c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7434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Market Demand Curve: Movies per Week</a:t>
            </a:r>
            <a:endParaRPr lang="en-US" dirty="0"/>
          </a:p>
        </p:txBody>
      </p:sp>
      <p:sp>
        <p:nvSpPr>
          <p:cNvPr id="5" name="Content Placeholder 2"/>
          <p:cNvSpPr>
            <a:spLocks noGrp="1"/>
          </p:cNvSpPr>
          <p:nvPr>
            <p:ph sz="quarter" idx="11"/>
          </p:nvPr>
        </p:nvSpPr>
        <p:spPr>
          <a:xfrm>
            <a:off x="342901" y="1195376"/>
            <a:ext cx="8458200" cy="800284"/>
          </a:xfrm>
        </p:spPr>
        <p:txBody>
          <a:bodyPr>
            <a:normAutofit fontScale="92500" lnSpcReduction="10000"/>
          </a:bodyPr>
          <a:lstStyle/>
          <a:p>
            <a:pPr>
              <a:lnSpc>
                <a:spcPct val="110000"/>
              </a:lnSpc>
              <a:spcBef>
                <a:spcPts val="600"/>
              </a:spcBef>
              <a:spcAft>
                <a:spcPts val="600"/>
              </a:spcAft>
            </a:pPr>
            <a:r>
              <a:rPr lang="en-US" sz="2400" dirty="0"/>
              <a:t>The market demand curve is the </a:t>
            </a:r>
            <a:r>
              <a:rPr lang="en-US" sz="2400" b="1" dirty="0"/>
              <a:t>horizontal summation </a:t>
            </a:r>
            <a:r>
              <a:rPr lang="en-US" sz="2400" dirty="0"/>
              <a:t>of all individual demand curves.</a:t>
            </a:r>
          </a:p>
        </p:txBody>
      </p:sp>
      <p:pic>
        <p:nvPicPr>
          <p:cNvPr id="9" name="Picture 3" descr="Graph shows the adding of demand curves."/>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r="5862" b="7071"/>
          <a:stretch/>
        </p:blipFill>
        <p:spPr>
          <a:xfrm>
            <a:off x="884646" y="2207625"/>
            <a:ext cx="7374708" cy="4023360"/>
          </a:xfrm>
        </p:spPr>
      </p:pic>
      <p:sp>
        <p:nvSpPr>
          <p:cNvPr id="6" name="Text Placeholder 4"/>
          <p:cNvSpPr>
            <a:spLocks noGrp="1"/>
          </p:cNvSpPr>
          <p:nvPr>
            <p:ph type="body" sz="quarter" idx="12"/>
          </p:nvPr>
        </p:nvSpPr>
        <p:spPr>
          <a:xfrm>
            <a:off x="3369564" y="6324600"/>
            <a:ext cx="2404872" cy="190500"/>
          </a:xfrm>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1589092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Arial"/>
              </a:rPr>
              <a:t>Individual and Market Demand Curves</a:t>
            </a:r>
            <a:endParaRPr lang="en-US" dirty="0"/>
          </a:p>
        </p:txBody>
      </p:sp>
      <p:sp>
        <p:nvSpPr>
          <p:cNvPr id="3" name="Content Placeholder 2"/>
          <p:cNvSpPr>
            <a:spLocks noGrp="1"/>
          </p:cNvSpPr>
          <p:nvPr>
            <p:ph sz="quarter" idx="11"/>
          </p:nvPr>
        </p:nvSpPr>
        <p:spPr/>
        <p:txBody>
          <a:bodyPr>
            <a:normAutofit/>
          </a:bodyPr>
          <a:lstStyle/>
          <a:p>
            <a:pPr>
              <a:spcBef>
                <a:spcPts val="1200"/>
              </a:spcBef>
            </a:pPr>
            <a:r>
              <a:rPr lang="en-US" sz="2400" dirty="0"/>
              <a:t>For the market, the law of demand is based on two phenomena:</a:t>
            </a:r>
          </a:p>
          <a:p>
            <a:pPr marL="457200" lvl="1" indent="-457200">
              <a:spcBef>
                <a:spcPts val="1200"/>
              </a:spcBef>
              <a:buFont typeface="+mj-lt"/>
              <a:buAutoNum type="arabicPeriod"/>
            </a:pPr>
            <a:r>
              <a:rPr lang="en-US" sz="2400" dirty="0"/>
              <a:t>At lower prices, existing demanders buy more.</a:t>
            </a:r>
          </a:p>
          <a:p>
            <a:pPr marL="457200" lvl="1" indent="-457200">
              <a:spcBef>
                <a:spcPts val="1200"/>
              </a:spcBef>
              <a:buFont typeface="+mj-lt"/>
              <a:buAutoNum type="arabicPeriod"/>
            </a:pPr>
            <a:r>
              <a:rPr lang="en-US" sz="2400" dirty="0"/>
              <a:t>At lower prices, new demanders (consumers) enter the market.</a:t>
            </a:r>
          </a:p>
        </p:txBody>
      </p:sp>
    </p:spTree>
    <p:extLst>
      <p:ext uri="{BB962C8B-B14F-4D97-AF65-F5344CB8AC3E}">
        <p14:creationId xmlns:p14="http://schemas.microsoft.com/office/powerpoint/2010/main" val="4005130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Supply</a:t>
            </a:r>
            <a:endParaRPr lang="en-US" dirty="0"/>
          </a:p>
        </p:txBody>
      </p:sp>
      <p:sp>
        <p:nvSpPr>
          <p:cNvPr id="3" name="Content Placeholder 2"/>
          <p:cNvSpPr>
            <a:spLocks noGrp="1"/>
          </p:cNvSpPr>
          <p:nvPr>
            <p:ph sz="quarter" idx="11"/>
          </p:nvPr>
        </p:nvSpPr>
        <p:spPr>
          <a:xfrm>
            <a:off x="342900" y="983411"/>
            <a:ext cx="8458200" cy="5456578"/>
          </a:xfrm>
        </p:spPr>
        <p:txBody>
          <a:bodyPr>
            <a:normAutofit/>
          </a:bodyPr>
          <a:lstStyle/>
          <a:p>
            <a:pPr>
              <a:spcBef>
                <a:spcPts val="800"/>
              </a:spcBef>
            </a:pPr>
            <a:r>
              <a:rPr lang="en-US" sz="2400" dirty="0">
                <a:latin typeface="+mj-lt"/>
                <a:cs typeface="Calibri (body)"/>
              </a:rPr>
              <a:t>Supply is the willing and ability of someone to produce/sell a good or service.</a:t>
            </a:r>
          </a:p>
          <a:p>
            <a:pPr>
              <a:spcBef>
                <a:spcPts val="800"/>
              </a:spcBef>
            </a:pPr>
            <a:r>
              <a:rPr lang="en-US" sz="2400" dirty="0">
                <a:latin typeface="+mj-lt"/>
                <a:cs typeface="Calibri (body)"/>
              </a:rPr>
              <a:t>The </a:t>
            </a:r>
            <a:r>
              <a:rPr lang="en-US" sz="2400" b="1" dirty="0">
                <a:latin typeface="+mj-lt"/>
                <a:cs typeface="Calibri (body)"/>
              </a:rPr>
              <a:t>law of supply </a:t>
            </a:r>
            <a:r>
              <a:rPr lang="en-US" sz="2400" dirty="0">
                <a:latin typeface="+mj-lt"/>
                <a:cs typeface="Calibri (body)"/>
              </a:rPr>
              <a:t>states that the quantity of a good supplied is </a:t>
            </a:r>
            <a:r>
              <a:rPr lang="en-US" sz="2400" b="1" dirty="0">
                <a:latin typeface="+mj-lt"/>
                <a:cs typeface="Calibri (body)"/>
              </a:rPr>
              <a:t>directly</a:t>
            </a:r>
            <a:r>
              <a:rPr lang="en-US" sz="2400" dirty="0">
                <a:latin typeface="+mj-lt"/>
                <a:cs typeface="Calibri (body)"/>
              </a:rPr>
              <a:t> related to the good’s price.</a:t>
            </a:r>
          </a:p>
          <a:p>
            <a:pPr>
              <a:spcBef>
                <a:spcPts val="800"/>
              </a:spcBef>
            </a:pPr>
            <a:r>
              <a:rPr lang="en-US" sz="2400" dirty="0">
                <a:solidFill>
                  <a:srgbClr val="000000"/>
                </a:solidFill>
                <a:latin typeface="+mj-lt"/>
                <a:cs typeface="Calibri (body)"/>
              </a:rPr>
              <a:t>In other words, </a:t>
            </a:r>
            <a:r>
              <a:rPr lang="en-US" sz="2400" i="1" dirty="0">
                <a:latin typeface="+mj-lt"/>
                <a:cs typeface="Calibri (body)"/>
              </a:rPr>
              <a:t>other things equal</a:t>
            </a:r>
            <a:r>
              <a:rPr lang="en-US" sz="2400" dirty="0">
                <a:solidFill>
                  <a:srgbClr val="000000"/>
                </a:solidFill>
                <a:latin typeface="+mj-lt"/>
                <a:cs typeface="Calibri (body)"/>
              </a:rPr>
              <a:t>:</a:t>
            </a:r>
          </a:p>
          <a:p>
            <a:pPr marL="347472" lvl="2" indent="-347472"/>
            <a:r>
              <a:rPr lang="en-US" sz="2400" dirty="0">
                <a:solidFill>
                  <a:srgbClr val="000000"/>
                </a:solidFill>
                <a:latin typeface="+mj-lt"/>
                <a:cs typeface="Calibri (body)"/>
              </a:rPr>
              <a:t>Quantity supplied rises as price rises.</a:t>
            </a:r>
          </a:p>
          <a:p>
            <a:pPr marL="347472" lvl="2" indent="-347472"/>
            <a:r>
              <a:rPr lang="en-US" sz="2400" dirty="0">
                <a:solidFill>
                  <a:srgbClr val="000000"/>
                </a:solidFill>
                <a:latin typeface="+mj-lt"/>
                <a:cs typeface="Calibri (body)"/>
              </a:rPr>
              <a:t>Quantity supplied falls as price falls.</a:t>
            </a:r>
          </a:p>
          <a:p>
            <a:pPr marL="347472" lvl="2" indent="-347472"/>
            <a:endParaRPr lang="en-US" sz="2400" dirty="0">
              <a:solidFill>
                <a:srgbClr val="000000"/>
              </a:solidFill>
              <a:latin typeface="+mj-lt"/>
              <a:cs typeface="Calibri (body)"/>
            </a:endParaRPr>
          </a:p>
          <a:p>
            <a:pPr marL="0" lvl="2" indent="0">
              <a:buNone/>
            </a:pPr>
            <a:r>
              <a:rPr lang="en-US" sz="2400" b="1" dirty="0">
                <a:solidFill>
                  <a:srgbClr val="000000"/>
                </a:solidFill>
                <a:latin typeface="+mj-lt"/>
                <a:cs typeface="Calibri (body)"/>
              </a:rPr>
              <a:t>Why? </a:t>
            </a:r>
          </a:p>
          <a:p>
            <a:pPr marL="0" lvl="2" indent="0">
              <a:buNone/>
            </a:pPr>
            <a:r>
              <a:rPr lang="en-US" sz="2400" dirty="0">
                <a:solidFill>
                  <a:srgbClr val="000000"/>
                </a:solidFill>
                <a:latin typeface="+mj-lt"/>
                <a:cs typeface="Calibri (body)"/>
              </a:rPr>
              <a:t>(What explains the law of supply)</a:t>
            </a:r>
          </a:p>
        </p:txBody>
      </p:sp>
    </p:spTree>
    <p:extLst>
      <p:ext uri="{BB962C8B-B14F-4D97-AF65-F5344CB8AC3E}">
        <p14:creationId xmlns:p14="http://schemas.microsoft.com/office/powerpoint/2010/main" val="2115345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The Supply Curve</a:t>
            </a:r>
            <a:endParaRPr lang="en-US" dirty="0"/>
          </a:p>
        </p:txBody>
      </p:sp>
      <p:sp>
        <p:nvSpPr>
          <p:cNvPr id="5" name="Content Placeholder 2"/>
          <p:cNvSpPr>
            <a:spLocks noGrp="1"/>
          </p:cNvSpPr>
          <p:nvPr>
            <p:ph sz="quarter" idx="11"/>
          </p:nvPr>
        </p:nvSpPr>
        <p:spPr>
          <a:xfrm>
            <a:off x="342900" y="1276710"/>
            <a:ext cx="8458200" cy="858764"/>
          </a:xfrm>
        </p:spPr>
        <p:txBody>
          <a:bodyPr>
            <a:normAutofit/>
          </a:bodyPr>
          <a:lstStyle/>
          <a:p>
            <a:r>
              <a:rPr lang="en-US" sz="2400" dirty="0">
                <a:latin typeface="Arial" charset="0"/>
                <a:cs typeface="Arial" charset="0"/>
              </a:rPr>
              <a:t>A </a:t>
            </a:r>
            <a:r>
              <a:rPr lang="en-US" sz="2400" b="1" dirty="0">
                <a:latin typeface="Arial" charset="0"/>
                <a:cs typeface="Arial" charset="0"/>
              </a:rPr>
              <a:t>supply curve </a:t>
            </a:r>
            <a:r>
              <a:rPr lang="en-US" sz="2400" dirty="0">
                <a:latin typeface="Arial" charset="0"/>
                <a:cs typeface="Arial" charset="0"/>
              </a:rPr>
              <a:t>is the graphic representation of the relationship between price and quantity supplied.</a:t>
            </a:r>
            <a:endParaRPr lang="en-US" sz="2400" dirty="0">
              <a:solidFill>
                <a:srgbClr val="000000"/>
              </a:solidFill>
              <a:latin typeface="Arial" charset="0"/>
              <a:cs typeface="Arial" charset="0"/>
            </a:endParaRPr>
          </a:p>
        </p:txBody>
      </p:sp>
      <p:pic>
        <p:nvPicPr>
          <p:cNvPr id="13" name="Picture 3" descr="The graph plots P versus Q."/>
          <p:cNvPicPr>
            <a:picLocks noGrp="1" noChangeAspect="1"/>
          </p:cNvPicPr>
          <p:nvPr>
            <p:ph sz="quarter" idx="14"/>
          </p:nvPr>
        </p:nvPicPr>
        <p:blipFill rotWithShape="1">
          <a:blip r:embed="rId2">
            <a:extLst>
              <a:ext uri="{28A0092B-C50C-407E-A947-70E740481C1C}">
                <a14:useLocalDpi xmlns:a14="http://schemas.microsoft.com/office/drawing/2010/main" val="0"/>
              </a:ext>
            </a:extLst>
          </a:blip>
          <a:srcRect t="7786" r="43546" b="2641"/>
          <a:stretch/>
        </p:blipFill>
        <p:spPr>
          <a:xfrm>
            <a:off x="830228" y="2403536"/>
            <a:ext cx="3928909" cy="3740727"/>
          </a:xfrm>
        </p:spPr>
      </p:pic>
      <p:sp>
        <p:nvSpPr>
          <p:cNvPr id="9" name="Content Placeholder 4"/>
          <p:cNvSpPr>
            <a:spLocks noGrp="1"/>
          </p:cNvSpPr>
          <p:nvPr>
            <p:ph sz="quarter" idx="15"/>
          </p:nvPr>
        </p:nvSpPr>
        <p:spPr>
          <a:xfrm>
            <a:off x="5372100" y="2500716"/>
            <a:ext cx="2844438" cy="939536"/>
          </a:xfrm>
          <a:prstGeom prst="roundRect">
            <a:avLst/>
          </a:prstGeom>
          <a:solidFill>
            <a:srgbClr val="AC1A23"/>
          </a:solidFill>
        </p:spPr>
        <p:txBody>
          <a:bodyPr>
            <a:noAutofit/>
          </a:bodyPr>
          <a:lstStyle/>
          <a:p>
            <a:pPr algn="ctr"/>
            <a:r>
              <a:rPr lang="en-US" dirty="0">
                <a:solidFill>
                  <a:schemeClr val="bg2"/>
                </a:solidFill>
              </a:rPr>
              <a:t>Price and quantity supplied vary directly.</a:t>
            </a:r>
            <a:endParaRPr lang="en-US" dirty="0">
              <a:solidFill>
                <a:schemeClr val="bg2"/>
              </a:solidFill>
              <a:ea typeface="Arial Unicode MS" pitchFamily="34" charset="-128"/>
              <a:cs typeface="Arial Unicode MS" pitchFamily="34" charset="-128"/>
            </a:endParaRPr>
          </a:p>
        </p:txBody>
      </p:sp>
      <p:sp>
        <p:nvSpPr>
          <p:cNvPr id="10" name="Content Placeholder 5"/>
          <p:cNvSpPr>
            <a:spLocks noGrp="1"/>
          </p:cNvSpPr>
          <p:nvPr>
            <p:ph sz="quarter" idx="16"/>
          </p:nvPr>
        </p:nvSpPr>
        <p:spPr>
          <a:xfrm>
            <a:off x="5345974" y="3635426"/>
            <a:ext cx="2896689" cy="910448"/>
          </a:xfrm>
          <a:prstGeom prst="roundRect">
            <a:avLst/>
          </a:prstGeom>
          <a:solidFill>
            <a:srgbClr val="AC1A23"/>
          </a:solidFill>
        </p:spPr>
        <p:txBody>
          <a:bodyPr>
            <a:normAutofit/>
          </a:bodyPr>
          <a:lstStyle/>
          <a:p>
            <a:pPr algn="ctr"/>
            <a:r>
              <a:rPr lang="en-US" dirty="0">
                <a:solidFill>
                  <a:schemeClr val="bg2"/>
                </a:solidFill>
              </a:rPr>
              <a:t>The supply curve is upward sloping.</a:t>
            </a:r>
            <a:endParaRPr lang="en-US" dirty="0">
              <a:solidFill>
                <a:schemeClr val="bg2"/>
              </a:solidFill>
              <a:ea typeface="Arial Unicode MS" pitchFamily="34" charset="-128"/>
              <a:cs typeface="Arial Unicode MS" pitchFamily="34" charset="-128"/>
            </a:endParaRPr>
          </a:p>
        </p:txBody>
      </p:sp>
      <p:sp>
        <p:nvSpPr>
          <p:cNvPr id="11" name="Content Placeholder 6"/>
          <p:cNvSpPr>
            <a:spLocks noGrp="1"/>
          </p:cNvSpPr>
          <p:nvPr>
            <p:ph sz="quarter" idx="17"/>
          </p:nvPr>
        </p:nvSpPr>
        <p:spPr>
          <a:xfrm>
            <a:off x="5342787" y="4739519"/>
            <a:ext cx="2975067" cy="1047327"/>
          </a:xfrm>
          <a:prstGeom prst="roundRect">
            <a:avLst/>
          </a:prstGeom>
          <a:solidFill>
            <a:srgbClr val="AC1A23"/>
          </a:solidFill>
        </p:spPr>
        <p:txBody>
          <a:bodyPr>
            <a:noAutofit/>
          </a:bodyPr>
          <a:lstStyle/>
          <a:p>
            <a:pPr algn="ctr">
              <a:spcAft>
                <a:spcPts val="0"/>
              </a:spcAft>
            </a:pPr>
            <a:r>
              <a:rPr lang="en-US" dirty="0">
                <a:solidFill>
                  <a:schemeClr val="bg2"/>
                </a:solidFill>
              </a:rPr>
              <a:t>As price increases, quantity supplied increases.</a:t>
            </a:r>
            <a:endParaRPr lang="en-US" dirty="0">
              <a:solidFill>
                <a:schemeClr val="bg2"/>
              </a:solidFill>
              <a:ea typeface="Arial Unicode MS" pitchFamily="34" charset="-128"/>
              <a:cs typeface="Arial Unicode MS" pitchFamily="34" charset="-128"/>
            </a:endParaRPr>
          </a:p>
        </p:txBody>
      </p:sp>
      <p:sp>
        <p:nvSpPr>
          <p:cNvPr id="8" name="Text Placeholder 4"/>
          <p:cNvSpPr>
            <a:spLocks noGrp="1"/>
          </p:cNvSpPr>
          <p:nvPr>
            <p:ph type="body" sz="quarter" idx="12"/>
          </p:nvPr>
        </p:nvSpPr>
        <p:spPr>
          <a:xfrm>
            <a:off x="3369564" y="6324600"/>
            <a:ext cx="2404872" cy="190500"/>
          </a:xfrm>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1829829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Quantity Supplied</a:t>
            </a:r>
            <a:endParaRPr lang="en-US" dirty="0"/>
          </a:p>
        </p:txBody>
      </p:sp>
      <p:sp>
        <p:nvSpPr>
          <p:cNvPr id="3" name="Content Placeholder 2"/>
          <p:cNvSpPr>
            <a:spLocks noGrp="1"/>
          </p:cNvSpPr>
          <p:nvPr>
            <p:ph sz="quarter" idx="11"/>
          </p:nvPr>
        </p:nvSpPr>
        <p:spPr/>
        <p:txBody>
          <a:bodyPr>
            <a:noAutofit/>
          </a:bodyPr>
          <a:lstStyle/>
          <a:p>
            <a:pPr>
              <a:spcBef>
                <a:spcPts val="1200"/>
              </a:spcBef>
            </a:pPr>
            <a:r>
              <a:rPr lang="en-US" sz="2400" b="1" dirty="0">
                <a:cs typeface="Arial" charset="0"/>
              </a:rPr>
              <a:t>Quantity supplied </a:t>
            </a:r>
            <a:r>
              <a:rPr lang="en-US" sz="2400" dirty="0">
                <a:solidFill>
                  <a:srgbClr val="000000"/>
                </a:solidFill>
                <a:cs typeface="Arial" charset="0"/>
              </a:rPr>
              <a:t>refers to a specific amount that will be supplied per unit of time at a specific price, other things constant. It refers to a specific point on the supply curve.</a:t>
            </a:r>
          </a:p>
          <a:p>
            <a:pPr>
              <a:spcBef>
                <a:spcPts val="1200"/>
              </a:spcBef>
            </a:pPr>
            <a:r>
              <a:rPr lang="en-US" sz="2400" dirty="0">
                <a:solidFill>
                  <a:srgbClr val="000000"/>
                </a:solidFill>
                <a:cs typeface="Arial" charset="0"/>
              </a:rPr>
              <a:t>A change in price causes a change in quantity supplied. This is called a </a:t>
            </a:r>
            <a:r>
              <a:rPr lang="en-US" sz="2400" b="1" dirty="0">
                <a:solidFill>
                  <a:srgbClr val="000000"/>
                </a:solidFill>
                <a:cs typeface="Arial" charset="0"/>
              </a:rPr>
              <a:t>movement along </a:t>
            </a:r>
            <a:r>
              <a:rPr lang="en-US" sz="2400" dirty="0">
                <a:solidFill>
                  <a:srgbClr val="000000"/>
                </a:solidFill>
                <a:cs typeface="Arial" charset="0"/>
              </a:rPr>
              <a:t>the supply curve.</a:t>
            </a:r>
          </a:p>
        </p:txBody>
      </p:sp>
    </p:spTree>
    <p:extLst>
      <p:ext uri="{BB962C8B-B14F-4D97-AF65-F5344CB8AC3E}">
        <p14:creationId xmlns:p14="http://schemas.microsoft.com/office/powerpoint/2010/main" val="1605411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latin typeface="Arial" charset="0"/>
                <a:cs typeface="Arial" charset="0"/>
              </a:rPr>
              <a:t>Shifts in Supply versus Movements Along a </a:t>
            </a:r>
            <a:br>
              <a:rPr lang="en-US" dirty="0">
                <a:latin typeface="Arial" charset="0"/>
                <a:cs typeface="Arial" charset="0"/>
              </a:rPr>
            </a:br>
            <a:r>
              <a:rPr lang="en-US" dirty="0">
                <a:latin typeface="Arial" charset="0"/>
                <a:cs typeface="Arial" charset="0"/>
              </a:rPr>
              <a:t>Supply Curve</a:t>
            </a:r>
            <a:endParaRPr lang="en-US" dirty="0"/>
          </a:p>
        </p:txBody>
      </p:sp>
      <p:sp>
        <p:nvSpPr>
          <p:cNvPr id="3" name="Content Placeholder 2"/>
          <p:cNvSpPr>
            <a:spLocks noGrp="1"/>
          </p:cNvSpPr>
          <p:nvPr>
            <p:ph sz="quarter" idx="11"/>
          </p:nvPr>
        </p:nvSpPr>
        <p:spPr/>
        <p:txBody>
          <a:bodyPr>
            <a:noAutofit/>
          </a:bodyPr>
          <a:lstStyle/>
          <a:p>
            <a:pPr>
              <a:spcBef>
                <a:spcPts val="1200"/>
              </a:spcBef>
            </a:pPr>
            <a:r>
              <a:rPr lang="en-US" sz="2400" b="1" dirty="0">
                <a:latin typeface="Calibri (body)"/>
                <a:cs typeface="Calibri (body)"/>
              </a:rPr>
              <a:t>Supply</a:t>
            </a:r>
            <a:r>
              <a:rPr lang="en-US" sz="2400" b="1" dirty="0">
                <a:solidFill>
                  <a:schemeClr val="accent1"/>
                </a:solidFill>
                <a:latin typeface="Calibri (body)"/>
                <a:cs typeface="Calibri (body)"/>
              </a:rPr>
              <a:t> </a:t>
            </a:r>
            <a:r>
              <a:rPr lang="en-US" sz="2400" dirty="0">
                <a:latin typeface="Calibri (body)"/>
                <a:cs typeface="Calibri (body)"/>
              </a:rPr>
              <a:t>refers to a schedule of quantities of a good a seller is willing to sell per unit of time at various prices, other things constant. </a:t>
            </a:r>
            <a:r>
              <a:rPr lang="en-US" sz="2400" dirty="0">
                <a:solidFill>
                  <a:srgbClr val="000000"/>
                </a:solidFill>
                <a:latin typeface="Calibri (body)"/>
                <a:cs typeface="Calibri (body)"/>
              </a:rPr>
              <a:t>It refers to the entire supply curve.</a:t>
            </a:r>
          </a:p>
          <a:p>
            <a:pPr>
              <a:spcBef>
                <a:spcPts val="1200"/>
              </a:spcBef>
            </a:pPr>
            <a:r>
              <a:rPr lang="en-US" sz="2400" dirty="0">
                <a:solidFill>
                  <a:srgbClr val="000000"/>
                </a:solidFill>
                <a:latin typeface="Calibri (body)"/>
                <a:cs typeface="Calibri (body)"/>
              </a:rPr>
              <a:t>A change in anything other than price that affects the supply curve changes the entire supply curve. This is called </a:t>
            </a:r>
            <a:r>
              <a:rPr lang="en-US" sz="2400" b="1" dirty="0">
                <a:solidFill>
                  <a:srgbClr val="000000"/>
                </a:solidFill>
                <a:latin typeface="Calibri (body)"/>
                <a:cs typeface="Calibri (body)"/>
              </a:rPr>
              <a:t>a shift in supply</a:t>
            </a:r>
            <a:r>
              <a:rPr lang="en-US" sz="2400" dirty="0">
                <a:solidFill>
                  <a:srgbClr val="000000"/>
                </a:solidFill>
                <a:latin typeface="Calibri (body)"/>
                <a:cs typeface="Calibri (body)"/>
              </a:rPr>
              <a:t>.</a:t>
            </a:r>
          </a:p>
        </p:txBody>
      </p:sp>
    </p:spTree>
    <p:extLst>
      <p:ext uri="{BB962C8B-B14F-4D97-AF65-F5344CB8AC3E}">
        <p14:creationId xmlns:p14="http://schemas.microsoft.com/office/powerpoint/2010/main" val="2487099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Movement Along a Supply Curve</a:t>
            </a:r>
            <a:endParaRPr lang="en-US" dirty="0"/>
          </a:p>
        </p:txBody>
      </p:sp>
      <p:sp>
        <p:nvSpPr>
          <p:cNvPr id="5" name="Content Placeholder 2"/>
          <p:cNvSpPr>
            <a:spLocks noGrp="1"/>
          </p:cNvSpPr>
          <p:nvPr>
            <p:ph sz="quarter" idx="11"/>
          </p:nvPr>
        </p:nvSpPr>
        <p:spPr>
          <a:xfrm>
            <a:off x="342900" y="1276710"/>
            <a:ext cx="8686800" cy="486776"/>
          </a:xfrm>
        </p:spPr>
        <p:txBody>
          <a:bodyPr>
            <a:normAutofit/>
          </a:bodyPr>
          <a:lstStyle/>
          <a:p>
            <a:r>
              <a:rPr lang="en-US" sz="2400" dirty="0">
                <a:ea typeface="Arial Unicode MS" pitchFamily="34" charset="-128"/>
                <a:cs typeface="Arial Unicode MS" pitchFamily="34" charset="-128"/>
              </a:rPr>
              <a:t>A change in </a:t>
            </a:r>
            <a:r>
              <a:rPr lang="en-US" sz="2400" b="1" dirty="0">
                <a:ea typeface="Arial Unicode MS" pitchFamily="34" charset="-128"/>
                <a:cs typeface="Arial Unicode MS" pitchFamily="34" charset="-128"/>
              </a:rPr>
              <a:t>price</a:t>
            </a:r>
            <a:r>
              <a:rPr lang="en-US" sz="2400" dirty="0">
                <a:ea typeface="Arial Unicode MS" pitchFamily="34" charset="-128"/>
                <a:cs typeface="Arial Unicode MS" pitchFamily="34" charset="-128"/>
              </a:rPr>
              <a:t> causes a movement along the supply curve</a:t>
            </a:r>
            <a:r>
              <a:rPr lang="en-US" sz="2400" dirty="0"/>
              <a:t>.</a:t>
            </a:r>
            <a:endParaRPr lang="en-US" sz="2400" dirty="0">
              <a:ea typeface="Arial Unicode MS" pitchFamily="34" charset="-128"/>
              <a:cs typeface="Arial Unicode MS" pitchFamily="34" charset="-128"/>
            </a:endParaRPr>
          </a:p>
        </p:txBody>
      </p:sp>
      <p:pic>
        <p:nvPicPr>
          <p:cNvPr id="9" name="Picture 3" descr="The graph plots P versus Q."/>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r="42402" b="6137"/>
          <a:stretch/>
        </p:blipFill>
        <p:spPr>
          <a:xfrm>
            <a:off x="747599" y="1959407"/>
            <a:ext cx="4571602" cy="3990109"/>
          </a:xfrm>
        </p:spPr>
      </p:pic>
      <p:sp>
        <p:nvSpPr>
          <p:cNvPr id="6" name="Text Placeholder 4"/>
          <p:cNvSpPr>
            <a:spLocks noGrp="1"/>
          </p:cNvSpPr>
          <p:nvPr>
            <p:ph type="body" sz="quarter" idx="12"/>
          </p:nvPr>
        </p:nvSpPr>
        <p:spPr>
          <a:xfrm>
            <a:off x="3369564" y="6324600"/>
            <a:ext cx="2404872" cy="190500"/>
          </a:xfrm>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2376104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Shift in Supply</a:t>
            </a:r>
            <a:endParaRPr lang="en-US" dirty="0"/>
          </a:p>
        </p:txBody>
      </p:sp>
      <p:sp>
        <p:nvSpPr>
          <p:cNvPr id="5" name="Content Placeholder 2"/>
          <p:cNvSpPr>
            <a:spLocks noGrp="1"/>
          </p:cNvSpPr>
          <p:nvPr>
            <p:ph sz="quarter" idx="11"/>
          </p:nvPr>
        </p:nvSpPr>
        <p:spPr>
          <a:xfrm>
            <a:off x="342900" y="1276710"/>
            <a:ext cx="8458200" cy="512902"/>
          </a:xfrm>
        </p:spPr>
        <p:txBody>
          <a:bodyPr>
            <a:normAutofit/>
          </a:bodyPr>
          <a:lstStyle/>
          <a:p>
            <a:r>
              <a:rPr lang="en-US" sz="2400" dirty="0">
                <a:ea typeface="Arial Unicode MS" pitchFamily="34" charset="-128"/>
                <a:cs typeface="Arial Unicode MS" pitchFamily="34" charset="-128"/>
              </a:rPr>
              <a:t>A change in a </a:t>
            </a:r>
            <a:r>
              <a:rPr lang="en-US" sz="2400" b="1" dirty="0">
                <a:ea typeface="Arial Unicode MS" pitchFamily="34" charset="-128"/>
                <a:cs typeface="Arial Unicode MS" pitchFamily="34" charset="-128"/>
              </a:rPr>
              <a:t>shift factor </a:t>
            </a:r>
            <a:r>
              <a:rPr lang="en-US" sz="2400" dirty="0">
                <a:ea typeface="Arial Unicode MS" pitchFamily="34" charset="-128"/>
                <a:cs typeface="Arial Unicode MS" pitchFamily="34" charset="-128"/>
              </a:rPr>
              <a:t>causes a shift in supply</a:t>
            </a:r>
            <a:r>
              <a:rPr lang="en-US" sz="2400" dirty="0"/>
              <a:t>.</a:t>
            </a:r>
            <a:endParaRPr lang="en-US" sz="2400" dirty="0">
              <a:ea typeface="Arial Unicode MS" pitchFamily="34" charset="-128"/>
              <a:cs typeface="Arial Unicode MS" pitchFamily="34" charset="-128"/>
            </a:endParaRPr>
          </a:p>
        </p:txBody>
      </p:sp>
      <p:pic>
        <p:nvPicPr>
          <p:cNvPr id="9" name="Picture 3" descr="The graph plots P versus Q."/>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r="44908" b="7996"/>
          <a:stretch/>
        </p:blipFill>
        <p:spPr>
          <a:xfrm>
            <a:off x="732776" y="2124523"/>
            <a:ext cx="4363587" cy="4073236"/>
          </a:xfrm>
        </p:spPr>
      </p:pic>
      <p:sp>
        <p:nvSpPr>
          <p:cNvPr id="6" name="Text Placeholder 4"/>
          <p:cNvSpPr>
            <a:spLocks noGrp="1"/>
          </p:cNvSpPr>
          <p:nvPr>
            <p:ph type="body" sz="quarter" idx="12"/>
          </p:nvPr>
        </p:nvSpPr>
        <p:spPr>
          <a:xfrm>
            <a:off x="3369564" y="6324600"/>
            <a:ext cx="2404872" cy="190500"/>
          </a:xfrm>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4242855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Factors in Supply Shift</a:t>
            </a:r>
            <a:endParaRPr lang="en-US" sz="1200" dirty="0"/>
          </a:p>
        </p:txBody>
      </p:sp>
      <p:sp>
        <p:nvSpPr>
          <p:cNvPr id="3" name="Content Placeholder 2"/>
          <p:cNvSpPr>
            <a:spLocks noGrp="1"/>
          </p:cNvSpPr>
          <p:nvPr>
            <p:ph sz="quarter" idx="11"/>
          </p:nvPr>
        </p:nvSpPr>
        <p:spPr/>
        <p:txBody>
          <a:bodyPr>
            <a:noAutofit/>
          </a:bodyPr>
          <a:lstStyle/>
          <a:p>
            <a:pPr>
              <a:spcBef>
                <a:spcPts val="1200"/>
              </a:spcBef>
              <a:spcAft>
                <a:spcPts val="1200"/>
              </a:spcAft>
            </a:pPr>
            <a:r>
              <a:rPr lang="en-US" sz="2400" b="1" dirty="0">
                <a:latin typeface="+mj-lt"/>
                <a:cs typeface="Arial" charset="0"/>
              </a:rPr>
              <a:t>Important shift factors of supply include:</a:t>
            </a:r>
          </a:p>
          <a:p>
            <a:pPr marL="457200" indent="-457200">
              <a:spcBef>
                <a:spcPts val="1200"/>
              </a:spcBef>
              <a:spcAft>
                <a:spcPts val="1200"/>
              </a:spcAft>
              <a:buFont typeface="+mj-lt"/>
              <a:buAutoNum type="arabicPeriod"/>
            </a:pPr>
            <a:r>
              <a:rPr lang="en-US" sz="2400" dirty="0">
                <a:solidFill>
                  <a:srgbClr val="000000"/>
                </a:solidFill>
                <a:latin typeface="+mj-lt"/>
                <a:cs typeface="Arial" charset="0"/>
              </a:rPr>
              <a:t>Price of inputs (resources).</a:t>
            </a:r>
          </a:p>
          <a:p>
            <a:pPr marL="457200" indent="-457200">
              <a:spcBef>
                <a:spcPts val="1200"/>
              </a:spcBef>
              <a:spcAft>
                <a:spcPts val="1200"/>
              </a:spcAft>
              <a:buFont typeface="+mj-lt"/>
              <a:buAutoNum type="arabicPeriod"/>
            </a:pPr>
            <a:r>
              <a:rPr lang="en-US" sz="2400" dirty="0">
                <a:solidFill>
                  <a:srgbClr val="000000"/>
                </a:solidFill>
                <a:latin typeface="+mj-lt"/>
                <a:cs typeface="Arial" charset="0"/>
              </a:rPr>
              <a:t>Technology.</a:t>
            </a:r>
          </a:p>
          <a:p>
            <a:pPr marL="457200" indent="-457200">
              <a:spcBef>
                <a:spcPts val="1200"/>
              </a:spcBef>
              <a:spcAft>
                <a:spcPts val="1200"/>
              </a:spcAft>
              <a:buFont typeface="+mj-lt"/>
              <a:buAutoNum type="arabicPeriod"/>
            </a:pPr>
            <a:r>
              <a:rPr lang="en-US" sz="2400" dirty="0">
                <a:solidFill>
                  <a:srgbClr val="000000"/>
                </a:solidFill>
                <a:latin typeface="+mj-lt"/>
                <a:cs typeface="Arial" charset="0"/>
              </a:rPr>
              <a:t>Expectations.</a:t>
            </a:r>
          </a:p>
          <a:p>
            <a:pPr marL="457200" indent="-457200">
              <a:spcBef>
                <a:spcPts val="1200"/>
              </a:spcBef>
              <a:spcAft>
                <a:spcPts val="1200"/>
              </a:spcAft>
              <a:buFont typeface="+mj-lt"/>
              <a:buAutoNum type="arabicPeriod"/>
            </a:pPr>
            <a:r>
              <a:rPr lang="en-US" sz="2400" dirty="0">
                <a:solidFill>
                  <a:srgbClr val="000000"/>
                </a:solidFill>
                <a:latin typeface="+mj-lt"/>
                <a:cs typeface="Arial" charset="0"/>
              </a:rPr>
              <a:t>Taxes and subsidies.</a:t>
            </a:r>
          </a:p>
          <a:p>
            <a:pPr marL="457200" indent="-457200">
              <a:spcBef>
                <a:spcPts val="1200"/>
              </a:spcBef>
              <a:spcAft>
                <a:spcPts val="1200"/>
              </a:spcAft>
              <a:buFont typeface="+mj-lt"/>
              <a:buAutoNum type="arabicPeriod"/>
            </a:pPr>
            <a:r>
              <a:rPr lang="en-US" sz="2400" dirty="0">
                <a:solidFill>
                  <a:srgbClr val="000000"/>
                </a:solidFill>
                <a:latin typeface="+mj-lt"/>
                <a:cs typeface="Arial" charset="0"/>
              </a:rPr>
              <a:t>Number of producers</a:t>
            </a:r>
          </a:p>
        </p:txBody>
      </p:sp>
    </p:spTree>
    <p:extLst>
      <p:ext uri="{BB962C8B-B14F-4D97-AF65-F5344CB8AC3E}">
        <p14:creationId xmlns:p14="http://schemas.microsoft.com/office/powerpoint/2010/main" val="3970406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Market Supply: Price per Movie</a:t>
            </a:r>
            <a:endParaRPr lang="en-US" dirty="0"/>
          </a:p>
        </p:txBody>
      </p:sp>
      <p:graphicFrame>
        <p:nvGraphicFramePr>
          <p:cNvPr id="5" name="Table 2"/>
          <p:cNvGraphicFramePr>
            <a:graphicFrameLocks noGrp="1"/>
          </p:cNvGraphicFramePr>
          <p:nvPr>
            <p:ph sz="quarter" idx="11"/>
            <p:extLst>
              <p:ext uri="{D42A27DB-BD31-4B8C-83A1-F6EECF244321}">
                <p14:modId xmlns:p14="http://schemas.microsoft.com/office/powerpoint/2010/main" val="4067482005"/>
              </p:ext>
            </p:extLst>
          </p:nvPr>
        </p:nvGraphicFramePr>
        <p:xfrm>
          <a:off x="594360" y="1498419"/>
          <a:ext cx="7955280" cy="3514725"/>
        </p:xfrm>
        <a:graphic>
          <a:graphicData uri="http://schemas.openxmlformats.org/drawingml/2006/table">
            <a:tbl>
              <a:tblPr firstRow="1" bandRow="1">
                <a:tableStyleId>{85BE263C-DBD7-4A20-BB59-AAB30ACAA65A}</a:tableStyleId>
              </a:tblPr>
              <a:tblGrid>
                <a:gridCol w="15849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478280">
                  <a:extLst>
                    <a:ext uri="{9D8B030D-6E8A-4147-A177-3AD203B41FA5}">
                      <a16:colId xmlns:a16="http://schemas.microsoft.com/office/drawing/2014/main" val="20002"/>
                    </a:ext>
                  </a:extLst>
                </a:gridCol>
                <a:gridCol w="169164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tblGrid>
              <a:tr h="79233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Price </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t>(per</a:t>
                      </a:r>
                      <a:r>
                        <a:rPr lang="en-US" sz="2000" baseline="0" dirty="0"/>
                        <a:t> movie)</a:t>
                      </a:r>
                      <a:endParaRPr lang="en-US" sz="2000" dirty="0"/>
                    </a:p>
                  </a:txBody>
                  <a:tcPr marT="45712" marB="45712" anchor="b">
                    <a:solidFill>
                      <a:srgbClr val="AC1A23"/>
                    </a:solidFill>
                  </a:tcPr>
                </a:tc>
                <a:tc>
                  <a:txBody>
                    <a:bodyPr/>
                    <a:lstStyle/>
                    <a:p>
                      <a:pPr algn="ctr"/>
                      <a:r>
                        <a:rPr lang="en-US" sz="2000" dirty="0"/>
                        <a:t>Ann’s Supply</a:t>
                      </a:r>
                    </a:p>
                  </a:txBody>
                  <a:tcPr marT="45712" marB="45712" anchor="b">
                    <a:solidFill>
                      <a:srgbClr val="AC1A23"/>
                    </a:solidFill>
                  </a:tcPr>
                </a:tc>
                <a:tc>
                  <a:txBody>
                    <a:bodyPr/>
                    <a:lstStyle/>
                    <a:p>
                      <a:pPr algn="r"/>
                      <a:r>
                        <a:rPr lang="en-US" sz="2000" dirty="0"/>
                        <a:t>+  Barry’s</a:t>
                      </a:r>
                      <a:r>
                        <a:rPr lang="en-US" sz="2000" baseline="0" dirty="0"/>
                        <a:t>     supply</a:t>
                      </a:r>
                      <a:endParaRPr lang="en-US" sz="2000" dirty="0"/>
                    </a:p>
                  </a:txBody>
                  <a:tcPr marT="45712" marB="45712">
                    <a:solidFill>
                      <a:srgbClr val="AC1A23"/>
                    </a:solidFill>
                  </a:tcPr>
                </a:tc>
                <a:tc>
                  <a:txBody>
                    <a:bodyPr/>
                    <a:lstStyle/>
                    <a:p>
                      <a:pPr algn="r"/>
                      <a:r>
                        <a:rPr lang="en-US" sz="2000" dirty="0"/>
                        <a:t>+  Charlie’s supply</a:t>
                      </a:r>
                    </a:p>
                  </a:txBody>
                  <a:tcPr marT="45712" marB="45712">
                    <a:solidFill>
                      <a:srgbClr val="AC1A23"/>
                    </a:solidFill>
                  </a:tcPr>
                </a:tc>
                <a:tc>
                  <a:txBody>
                    <a:bodyPr/>
                    <a:lstStyle/>
                    <a:p>
                      <a:pPr algn="r"/>
                      <a:r>
                        <a:rPr lang="en-US" sz="2000" dirty="0"/>
                        <a:t>=  Market</a:t>
                      </a:r>
                      <a:r>
                        <a:rPr lang="en-US" sz="2000" baseline="0" dirty="0"/>
                        <a:t> supply</a:t>
                      </a:r>
                      <a:endParaRPr lang="en-US" sz="2000" dirty="0"/>
                    </a:p>
                  </a:txBody>
                  <a:tcPr marT="45712" marB="45712">
                    <a:solidFill>
                      <a:srgbClr val="AC1A23"/>
                    </a:solidFill>
                  </a:tcPr>
                </a:tc>
                <a:extLst>
                  <a:ext uri="{0D108BD9-81ED-4DB2-BD59-A6C34878D82A}">
                    <a16:rowId xmlns:a16="http://schemas.microsoft.com/office/drawing/2014/main" val="10000"/>
                  </a:ext>
                </a:extLst>
              </a:tr>
              <a:tr h="680597">
                <a:tc>
                  <a:txBody>
                    <a:bodyPr/>
                    <a:lstStyle/>
                    <a:p>
                      <a:pPr algn="ctr"/>
                      <a:r>
                        <a:rPr lang="en-US" sz="2000" dirty="0"/>
                        <a:t>$1.00</a:t>
                      </a:r>
                      <a:endParaRPr lang="en-US" sz="2000" b="1" dirty="0"/>
                    </a:p>
                  </a:txBody>
                  <a:tcPr marT="45712" marB="45712" anchor="ctr">
                    <a:solidFill>
                      <a:srgbClr val="E7E7E7"/>
                    </a:solidFill>
                  </a:tcPr>
                </a:tc>
                <a:tc>
                  <a:txBody>
                    <a:bodyPr/>
                    <a:lstStyle/>
                    <a:p>
                      <a:pPr algn="ctr"/>
                      <a:r>
                        <a:rPr lang="en-US" sz="2000" b="0" dirty="0"/>
                        <a:t>1</a:t>
                      </a:r>
                      <a:endParaRPr lang="en-US" sz="2000" b="1" dirty="0"/>
                    </a:p>
                  </a:txBody>
                  <a:tcPr marT="45712" marB="45712" anchor="ctr">
                    <a:solidFill>
                      <a:srgbClr val="E7E7E7"/>
                    </a:solidFill>
                  </a:tcPr>
                </a:tc>
                <a:tc>
                  <a:txBody>
                    <a:bodyPr/>
                    <a:lstStyle/>
                    <a:p>
                      <a:pPr algn="ctr"/>
                      <a:r>
                        <a:rPr lang="en-US" sz="2000" dirty="0"/>
                        <a:t>0</a:t>
                      </a:r>
                    </a:p>
                  </a:txBody>
                  <a:tcPr marT="45712" marB="45712" anchor="ctr">
                    <a:solidFill>
                      <a:srgbClr val="E7E7E7"/>
                    </a:solidFill>
                  </a:tcPr>
                </a:tc>
                <a:tc>
                  <a:txBody>
                    <a:bodyPr/>
                    <a:lstStyle/>
                    <a:p>
                      <a:pPr algn="ctr"/>
                      <a:r>
                        <a:rPr lang="en-US" sz="2000" dirty="0"/>
                        <a:t>0</a:t>
                      </a:r>
                    </a:p>
                  </a:txBody>
                  <a:tcPr marT="45712" marB="45712" anchor="ctr">
                    <a:solidFill>
                      <a:srgbClr val="E7E7E7"/>
                    </a:solidFill>
                  </a:tcPr>
                </a:tc>
                <a:tc>
                  <a:txBody>
                    <a:bodyPr/>
                    <a:lstStyle/>
                    <a:p>
                      <a:pPr algn="ctr"/>
                      <a:r>
                        <a:rPr lang="en-US" sz="2000" b="1" dirty="0"/>
                        <a:t>1</a:t>
                      </a:r>
                    </a:p>
                  </a:txBody>
                  <a:tcPr marT="45712" marB="45712" anchor="ctr">
                    <a:solidFill>
                      <a:srgbClr val="E7E7E7"/>
                    </a:solidFill>
                  </a:tcPr>
                </a:tc>
                <a:extLst>
                  <a:ext uri="{0D108BD9-81ED-4DB2-BD59-A6C34878D82A}">
                    <a16:rowId xmlns:a16="http://schemas.microsoft.com/office/drawing/2014/main" val="10001"/>
                  </a:ext>
                </a:extLst>
              </a:tr>
              <a:tr h="680597">
                <a:tc>
                  <a:txBody>
                    <a:bodyPr/>
                    <a:lstStyle/>
                    <a:p>
                      <a:pPr algn="ctr"/>
                      <a:r>
                        <a:rPr lang="en-US" sz="2000" dirty="0"/>
                        <a:t>$3.00</a:t>
                      </a:r>
                      <a:endParaRPr lang="en-US" sz="2000" b="1" dirty="0"/>
                    </a:p>
                  </a:txBody>
                  <a:tcPr marT="45712" marB="45712" anchor="ctr">
                    <a:noFill/>
                  </a:tcPr>
                </a:tc>
                <a:tc>
                  <a:txBody>
                    <a:bodyPr/>
                    <a:lstStyle/>
                    <a:p>
                      <a:pPr algn="ctr"/>
                      <a:r>
                        <a:rPr lang="en-US" sz="2000" b="0" dirty="0"/>
                        <a:t>3</a:t>
                      </a:r>
                      <a:endParaRPr lang="en-US" sz="2000" b="1" dirty="0"/>
                    </a:p>
                  </a:txBody>
                  <a:tcPr marT="45712" marB="45712" anchor="ctr">
                    <a:noFill/>
                  </a:tcPr>
                </a:tc>
                <a:tc>
                  <a:txBody>
                    <a:bodyPr/>
                    <a:lstStyle/>
                    <a:p>
                      <a:pPr algn="ctr"/>
                      <a:r>
                        <a:rPr lang="en-US" sz="2000" dirty="0"/>
                        <a:t>2</a:t>
                      </a:r>
                    </a:p>
                  </a:txBody>
                  <a:tcPr marT="45712" marB="45712" anchor="ctr">
                    <a:noFill/>
                  </a:tcPr>
                </a:tc>
                <a:tc>
                  <a:txBody>
                    <a:bodyPr/>
                    <a:lstStyle/>
                    <a:p>
                      <a:pPr algn="ctr"/>
                      <a:r>
                        <a:rPr lang="en-US" sz="2000" dirty="0"/>
                        <a:t>0</a:t>
                      </a:r>
                    </a:p>
                  </a:txBody>
                  <a:tcPr marT="45712" marB="45712" anchor="ctr">
                    <a:noFill/>
                  </a:tcPr>
                </a:tc>
                <a:tc>
                  <a:txBody>
                    <a:bodyPr/>
                    <a:lstStyle/>
                    <a:p>
                      <a:pPr algn="ctr"/>
                      <a:r>
                        <a:rPr lang="en-US" sz="2000" b="1" dirty="0"/>
                        <a:t>5</a:t>
                      </a:r>
                    </a:p>
                  </a:txBody>
                  <a:tcPr marT="45712" marB="45712" anchor="ctr">
                    <a:noFill/>
                  </a:tcPr>
                </a:tc>
                <a:extLst>
                  <a:ext uri="{0D108BD9-81ED-4DB2-BD59-A6C34878D82A}">
                    <a16:rowId xmlns:a16="http://schemas.microsoft.com/office/drawing/2014/main" val="10002"/>
                  </a:ext>
                </a:extLst>
              </a:tr>
              <a:tr h="680597">
                <a:tc>
                  <a:txBody>
                    <a:bodyPr/>
                    <a:lstStyle/>
                    <a:p>
                      <a:pPr algn="ctr"/>
                      <a:r>
                        <a:rPr lang="en-US" sz="2000" dirty="0"/>
                        <a:t>$5.00</a:t>
                      </a:r>
                      <a:endParaRPr lang="en-US" sz="2000" b="1" dirty="0"/>
                    </a:p>
                  </a:txBody>
                  <a:tcPr marT="45712" marB="45712" anchor="ctr">
                    <a:solidFill>
                      <a:srgbClr val="E7E7E7"/>
                    </a:solidFill>
                  </a:tcPr>
                </a:tc>
                <a:tc>
                  <a:txBody>
                    <a:bodyPr/>
                    <a:lstStyle/>
                    <a:p>
                      <a:pPr algn="ctr"/>
                      <a:r>
                        <a:rPr lang="en-US" sz="2000" b="0" dirty="0"/>
                        <a:t>5</a:t>
                      </a:r>
                      <a:endParaRPr lang="en-US" sz="2000" b="1" dirty="0"/>
                    </a:p>
                  </a:txBody>
                  <a:tcPr marT="45712" marB="45712" anchor="ctr">
                    <a:solidFill>
                      <a:srgbClr val="E7E7E7"/>
                    </a:solidFill>
                  </a:tcPr>
                </a:tc>
                <a:tc>
                  <a:txBody>
                    <a:bodyPr/>
                    <a:lstStyle/>
                    <a:p>
                      <a:pPr algn="ctr"/>
                      <a:r>
                        <a:rPr lang="en-US" sz="2000" dirty="0"/>
                        <a:t>4</a:t>
                      </a:r>
                    </a:p>
                  </a:txBody>
                  <a:tcPr marT="45712" marB="45712" anchor="ctr">
                    <a:solidFill>
                      <a:srgbClr val="E7E7E7"/>
                    </a:solidFill>
                  </a:tcPr>
                </a:tc>
                <a:tc>
                  <a:txBody>
                    <a:bodyPr/>
                    <a:lstStyle/>
                    <a:p>
                      <a:pPr algn="ctr"/>
                      <a:r>
                        <a:rPr lang="en-US" sz="2000" dirty="0"/>
                        <a:t>0</a:t>
                      </a:r>
                    </a:p>
                  </a:txBody>
                  <a:tcPr marT="45712" marB="45712" anchor="ctr">
                    <a:solidFill>
                      <a:srgbClr val="E7E7E7"/>
                    </a:solidFill>
                  </a:tcPr>
                </a:tc>
                <a:tc>
                  <a:txBody>
                    <a:bodyPr/>
                    <a:lstStyle/>
                    <a:p>
                      <a:pPr algn="ctr"/>
                      <a:r>
                        <a:rPr lang="en-US" sz="2000" b="1" dirty="0"/>
                        <a:t>9</a:t>
                      </a:r>
                    </a:p>
                  </a:txBody>
                  <a:tcPr marT="45712" marB="45712" anchor="ctr">
                    <a:solidFill>
                      <a:srgbClr val="E7E7E7"/>
                    </a:solidFill>
                  </a:tcPr>
                </a:tc>
                <a:extLst>
                  <a:ext uri="{0D108BD9-81ED-4DB2-BD59-A6C34878D82A}">
                    <a16:rowId xmlns:a16="http://schemas.microsoft.com/office/drawing/2014/main" val="10003"/>
                  </a:ext>
                </a:extLst>
              </a:tr>
              <a:tr h="680597">
                <a:tc>
                  <a:txBody>
                    <a:bodyPr/>
                    <a:lstStyle/>
                    <a:p>
                      <a:pPr algn="ctr"/>
                      <a:r>
                        <a:rPr lang="en-US" sz="2000" dirty="0"/>
                        <a:t>$7.00</a:t>
                      </a:r>
                      <a:endParaRPr lang="en-US" sz="2000" b="1" dirty="0"/>
                    </a:p>
                  </a:txBody>
                  <a:tcPr marT="45712" marB="45712" anchor="ctr">
                    <a:noFill/>
                  </a:tcPr>
                </a:tc>
                <a:tc>
                  <a:txBody>
                    <a:bodyPr/>
                    <a:lstStyle/>
                    <a:p>
                      <a:pPr algn="ctr"/>
                      <a:r>
                        <a:rPr lang="en-US" sz="2000" b="0" dirty="0"/>
                        <a:t>7</a:t>
                      </a:r>
                      <a:endParaRPr lang="en-US" sz="2000" b="1" dirty="0"/>
                    </a:p>
                  </a:txBody>
                  <a:tcPr marT="45712" marB="45712" anchor="ctr">
                    <a:noFill/>
                  </a:tcPr>
                </a:tc>
                <a:tc>
                  <a:txBody>
                    <a:bodyPr/>
                    <a:lstStyle/>
                    <a:p>
                      <a:pPr algn="ctr"/>
                      <a:r>
                        <a:rPr lang="en-US" sz="2000" dirty="0"/>
                        <a:t>5</a:t>
                      </a:r>
                    </a:p>
                  </a:txBody>
                  <a:tcPr marT="45712" marB="45712" anchor="ctr">
                    <a:noFill/>
                  </a:tcPr>
                </a:tc>
                <a:tc>
                  <a:txBody>
                    <a:bodyPr/>
                    <a:lstStyle/>
                    <a:p>
                      <a:pPr algn="ctr"/>
                      <a:r>
                        <a:rPr lang="en-US" sz="2000" dirty="0"/>
                        <a:t>2</a:t>
                      </a:r>
                    </a:p>
                  </a:txBody>
                  <a:tcPr marT="45712" marB="45712" anchor="ctr">
                    <a:noFill/>
                  </a:tcPr>
                </a:tc>
                <a:tc>
                  <a:txBody>
                    <a:bodyPr/>
                    <a:lstStyle/>
                    <a:p>
                      <a:pPr algn="ctr"/>
                      <a:r>
                        <a:rPr lang="en-US" sz="2000" b="1" dirty="0"/>
                        <a:t>14</a:t>
                      </a:r>
                    </a:p>
                  </a:txBody>
                  <a:tcPr marT="45712" marB="45712" anchor="c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41621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Market Supply Curve: Movies per Week</a:t>
            </a:r>
            <a:endParaRPr lang="en-US" dirty="0"/>
          </a:p>
        </p:txBody>
      </p:sp>
      <p:sp>
        <p:nvSpPr>
          <p:cNvPr id="5" name="Content Placeholder 2"/>
          <p:cNvSpPr>
            <a:spLocks noGrp="1"/>
          </p:cNvSpPr>
          <p:nvPr>
            <p:ph sz="quarter" idx="11"/>
          </p:nvPr>
        </p:nvSpPr>
        <p:spPr>
          <a:xfrm>
            <a:off x="342900" y="1276709"/>
            <a:ext cx="8458200" cy="891725"/>
          </a:xfrm>
        </p:spPr>
        <p:txBody>
          <a:bodyPr>
            <a:normAutofit/>
          </a:bodyPr>
          <a:lstStyle/>
          <a:p>
            <a:r>
              <a:rPr lang="en-US" sz="2400" dirty="0">
                <a:ea typeface="Arial Unicode MS" pitchFamily="34" charset="-128"/>
                <a:cs typeface="Arial Unicode MS" pitchFamily="34" charset="-128"/>
              </a:rPr>
              <a:t>The market supply curve is the summation of all individual supply curves</a:t>
            </a:r>
            <a:r>
              <a:rPr lang="en-US" sz="2400" dirty="0"/>
              <a:t>.</a:t>
            </a:r>
            <a:endParaRPr lang="en-US" sz="2400" dirty="0">
              <a:ea typeface="Arial Unicode MS" pitchFamily="34" charset="-128"/>
              <a:cs typeface="Arial Unicode MS" pitchFamily="34" charset="-128"/>
            </a:endParaRPr>
          </a:p>
        </p:txBody>
      </p:sp>
      <p:pic>
        <p:nvPicPr>
          <p:cNvPr id="9" name="Picture 3" descr="Plotted individual supply curves and the market supply curve"/>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r="15447" b="8492"/>
          <a:stretch/>
        </p:blipFill>
        <p:spPr>
          <a:xfrm>
            <a:off x="1047821" y="2294889"/>
            <a:ext cx="7048359" cy="3931920"/>
          </a:xfrm>
        </p:spPr>
      </p:pic>
      <p:sp>
        <p:nvSpPr>
          <p:cNvPr id="6" name="Text Placeholder 4"/>
          <p:cNvSpPr>
            <a:spLocks noGrp="1"/>
          </p:cNvSpPr>
          <p:nvPr>
            <p:ph type="body" sz="quarter" idx="12"/>
          </p:nvPr>
        </p:nvSpPr>
        <p:spPr>
          <a:xfrm>
            <a:off x="3369564" y="6324600"/>
            <a:ext cx="2404872" cy="190500"/>
          </a:xfrm>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2920036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Equilibrium</a:t>
            </a:r>
            <a:endParaRPr lang="en-US" dirty="0"/>
          </a:p>
        </p:txBody>
      </p:sp>
      <p:sp>
        <p:nvSpPr>
          <p:cNvPr id="3" name="Content Placeholder 2"/>
          <p:cNvSpPr>
            <a:spLocks noGrp="1"/>
          </p:cNvSpPr>
          <p:nvPr>
            <p:ph sz="quarter" idx="11"/>
          </p:nvPr>
        </p:nvSpPr>
        <p:spPr>
          <a:xfrm>
            <a:off x="342900" y="1276708"/>
            <a:ext cx="8458200" cy="5120640"/>
          </a:xfrm>
        </p:spPr>
        <p:txBody>
          <a:bodyPr>
            <a:noAutofit/>
          </a:bodyPr>
          <a:lstStyle/>
          <a:p>
            <a:pPr>
              <a:spcBef>
                <a:spcPts val="1200"/>
              </a:spcBef>
            </a:pPr>
            <a:r>
              <a:rPr lang="en-US" sz="2400" b="1" dirty="0">
                <a:latin typeface="+mj-lt"/>
                <a:cs typeface="Calibri"/>
              </a:rPr>
              <a:t>Equilibrium</a:t>
            </a:r>
            <a:r>
              <a:rPr lang="en-US" sz="2400" b="1" dirty="0">
                <a:solidFill>
                  <a:schemeClr val="accent1"/>
                </a:solidFill>
                <a:latin typeface="+mj-lt"/>
                <a:cs typeface="Calibri"/>
              </a:rPr>
              <a:t> </a:t>
            </a:r>
            <a:r>
              <a:rPr lang="en-US" sz="2400" dirty="0">
                <a:latin typeface="+mj-lt"/>
                <a:cs typeface="Calibri"/>
              </a:rPr>
              <a:t>is a concept in which opposing dynamic forces cancel each other out.</a:t>
            </a:r>
          </a:p>
          <a:p>
            <a:pPr>
              <a:spcBef>
                <a:spcPts val="1200"/>
              </a:spcBef>
            </a:pPr>
            <a:r>
              <a:rPr lang="en-US" sz="2400" dirty="0">
                <a:latin typeface="+mj-lt"/>
                <a:cs typeface="Calibri"/>
              </a:rPr>
              <a:t>In the free market, </a:t>
            </a:r>
            <a:r>
              <a:rPr lang="en-US" sz="2400" b="1" dirty="0">
                <a:latin typeface="+mj-lt"/>
                <a:cs typeface="Calibri"/>
              </a:rPr>
              <a:t>the forces of supply and demand interact to determine:</a:t>
            </a:r>
          </a:p>
          <a:p>
            <a:pPr marL="347472" indent="-347472">
              <a:spcBef>
                <a:spcPts val="1200"/>
              </a:spcBef>
              <a:buFont typeface="Arial"/>
              <a:buChar char="•"/>
            </a:pPr>
            <a:r>
              <a:rPr lang="en-US" sz="2400" b="1" dirty="0">
                <a:latin typeface="+mj-lt"/>
                <a:cs typeface="Calibri"/>
              </a:rPr>
              <a:t>Equilibrium quantity </a:t>
            </a:r>
            <a:r>
              <a:rPr lang="en-US" sz="2400" dirty="0">
                <a:latin typeface="+mj-lt"/>
                <a:cs typeface="Calibri"/>
              </a:rPr>
              <a:t>is the amount bought and sold at equilibrium price.</a:t>
            </a:r>
          </a:p>
          <a:p>
            <a:pPr marL="347472" indent="-347472">
              <a:spcBef>
                <a:spcPts val="1200"/>
              </a:spcBef>
              <a:buFont typeface="Arial"/>
              <a:buChar char="•"/>
            </a:pPr>
            <a:r>
              <a:rPr lang="en-US" sz="2400" b="1" dirty="0">
                <a:latin typeface="+mj-lt"/>
                <a:cs typeface="Calibri"/>
              </a:rPr>
              <a:t>Equilibrium price </a:t>
            </a:r>
            <a:r>
              <a:rPr lang="en-US" sz="2400" dirty="0">
                <a:latin typeface="+mj-lt"/>
                <a:cs typeface="Calibri"/>
              </a:rPr>
              <a:t>is the price toward which the invisible hand drives the market.</a:t>
            </a:r>
          </a:p>
        </p:txBody>
      </p:sp>
    </p:spTree>
    <p:extLst>
      <p:ext uri="{BB962C8B-B14F-4D97-AF65-F5344CB8AC3E}">
        <p14:creationId xmlns:p14="http://schemas.microsoft.com/office/powerpoint/2010/main" val="3284090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The Interaction of Supply and Demand</a:t>
            </a:r>
            <a:endParaRPr lang="en-US" dirty="0"/>
          </a:p>
        </p:txBody>
      </p:sp>
      <p:sp>
        <p:nvSpPr>
          <p:cNvPr id="3" name="Content Placeholder 2"/>
          <p:cNvSpPr>
            <a:spLocks noGrp="1"/>
          </p:cNvSpPr>
          <p:nvPr>
            <p:ph sz="quarter" idx="11"/>
          </p:nvPr>
        </p:nvSpPr>
        <p:spPr>
          <a:xfrm>
            <a:off x="342900" y="1276708"/>
            <a:ext cx="8458200" cy="5120640"/>
          </a:xfrm>
        </p:spPr>
        <p:txBody>
          <a:bodyPr>
            <a:noAutofit/>
          </a:bodyPr>
          <a:lstStyle/>
          <a:p>
            <a:pPr>
              <a:spcBef>
                <a:spcPts val="1200"/>
              </a:spcBef>
            </a:pPr>
            <a:r>
              <a:rPr lang="en-US" sz="2400" dirty="0">
                <a:latin typeface="+mj-lt"/>
                <a:cs typeface="Calibri"/>
              </a:rPr>
              <a:t>If there is an </a:t>
            </a:r>
            <a:r>
              <a:rPr lang="en-US" sz="2400" b="1" dirty="0">
                <a:latin typeface="+mj-lt"/>
                <a:cs typeface="Calibri"/>
              </a:rPr>
              <a:t>excess supply (a surplus)</a:t>
            </a:r>
            <a:r>
              <a:rPr lang="en-US" sz="2400" dirty="0">
                <a:latin typeface="+mj-lt"/>
                <a:cs typeface="Calibri"/>
              </a:rPr>
              <a:t>, quantity supplied is greater than quantity demanded.</a:t>
            </a:r>
          </a:p>
          <a:p>
            <a:pPr>
              <a:spcBef>
                <a:spcPts val="1200"/>
              </a:spcBef>
            </a:pPr>
            <a:r>
              <a:rPr lang="en-US" sz="2400" dirty="0">
                <a:latin typeface="+mj-lt"/>
                <a:cs typeface="Calibri"/>
              </a:rPr>
              <a:t>If there is an </a:t>
            </a:r>
            <a:r>
              <a:rPr lang="en-US" sz="2400" b="1" dirty="0">
                <a:latin typeface="+mj-lt"/>
                <a:cs typeface="Calibri"/>
              </a:rPr>
              <a:t>excess demand (a shortage)</a:t>
            </a:r>
            <a:r>
              <a:rPr lang="en-US" sz="2400" dirty="0">
                <a:latin typeface="+mj-lt"/>
                <a:cs typeface="Calibri"/>
              </a:rPr>
              <a:t>,</a:t>
            </a:r>
            <a:r>
              <a:rPr lang="en-US" sz="2400" b="1" dirty="0">
                <a:latin typeface="+mj-lt"/>
                <a:cs typeface="Calibri"/>
              </a:rPr>
              <a:t> </a:t>
            </a:r>
            <a:r>
              <a:rPr lang="en-US" sz="2400" dirty="0">
                <a:latin typeface="+mj-lt"/>
                <a:cs typeface="Calibri"/>
              </a:rPr>
              <a:t>quantity demanded is greater than quantity supplied.</a:t>
            </a:r>
          </a:p>
          <a:p>
            <a:pPr>
              <a:spcBef>
                <a:spcPts val="1200"/>
              </a:spcBef>
            </a:pPr>
            <a:r>
              <a:rPr lang="en-US" sz="2400" b="1" dirty="0">
                <a:latin typeface="+mj-lt"/>
                <a:cs typeface="Calibri"/>
              </a:rPr>
              <a:t>Prices adjust </a:t>
            </a:r>
            <a:r>
              <a:rPr lang="en-US" sz="2400" dirty="0">
                <a:latin typeface="+mj-lt"/>
                <a:cs typeface="Calibri"/>
              </a:rPr>
              <a:t>and tend to rise when there is excess demand and fall when there is excess supply to reach an equilibrium.</a:t>
            </a:r>
          </a:p>
        </p:txBody>
      </p:sp>
    </p:spTree>
    <p:extLst>
      <p:ext uri="{BB962C8B-B14F-4D97-AF65-F5344CB8AC3E}">
        <p14:creationId xmlns:p14="http://schemas.microsoft.com/office/powerpoint/2010/main" val="1953909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The Interaction of Supply and Demand: Graphed</a:t>
            </a:r>
            <a:endParaRPr lang="en-US" dirty="0"/>
          </a:p>
        </p:txBody>
      </p:sp>
      <p:pic>
        <p:nvPicPr>
          <p:cNvPr id="9" name="Picture 2" descr="Graph shows the interaction of supply and demand."/>
          <p:cNvPicPr>
            <a:picLocks noGrp="1" noChangeAspect="1"/>
          </p:cNvPicPr>
          <p:nvPr>
            <p:ph sz="quarter" idx="14"/>
          </p:nvPr>
        </p:nvPicPr>
        <p:blipFill rotWithShape="1">
          <a:blip r:embed="rId3">
            <a:extLst>
              <a:ext uri="{28A0092B-C50C-407E-A947-70E740481C1C}">
                <a14:useLocalDpi xmlns:a14="http://schemas.microsoft.com/office/drawing/2010/main" val="0"/>
              </a:ext>
            </a:extLst>
          </a:blip>
          <a:srcRect r="39298" b="14533"/>
          <a:stretch/>
        </p:blipFill>
        <p:spPr>
          <a:xfrm>
            <a:off x="408542" y="1623032"/>
            <a:ext cx="4964103" cy="4043009"/>
          </a:xfrm>
        </p:spPr>
      </p:pic>
      <p:sp>
        <p:nvSpPr>
          <p:cNvPr id="5" name="Content Placeholder 3"/>
          <p:cNvSpPr>
            <a:spLocks noGrp="1"/>
          </p:cNvSpPr>
          <p:nvPr>
            <p:ph sz="quarter" idx="11"/>
          </p:nvPr>
        </p:nvSpPr>
        <p:spPr>
          <a:xfrm>
            <a:off x="5055326" y="1237520"/>
            <a:ext cx="3745774" cy="2407017"/>
          </a:xfrm>
        </p:spPr>
        <p:txBody>
          <a:bodyPr>
            <a:normAutofit/>
          </a:bodyPr>
          <a:lstStyle/>
          <a:p>
            <a:r>
              <a:rPr lang="en-US" sz="2400" dirty="0"/>
              <a:t>Excess supply causes </a:t>
            </a:r>
            <a:r>
              <a:rPr lang="en-US" sz="2400" b="1" dirty="0"/>
              <a:t>downward</a:t>
            </a:r>
            <a:r>
              <a:rPr lang="en-US" sz="2400" dirty="0"/>
              <a:t> pressure on price. </a:t>
            </a:r>
          </a:p>
          <a:p>
            <a:r>
              <a:rPr lang="en-US" sz="2400" dirty="0"/>
              <a:t>Excess demand causes </a:t>
            </a:r>
            <a:r>
              <a:rPr lang="en-US" sz="2400" b="1" dirty="0"/>
              <a:t>upward</a:t>
            </a:r>
            <a:r>
              <a:rPr lang="en-US" sz="2400" dirty="0"/>
              <a:t> pressure on price.</a:t>
            </a:r>
          </a:p>
        </p:txBody>
      </p:sp>
      <p:sp>
        <p:nvSpPr>
          <p:cNvPr id="6" name="Text Placeholder 4"/>
          <p:cNvSpPr>
            <a:spLocks noGrp="1"/>
          </p:cNvSpPr>
          <p:nvPr>
            <p:ph type="body" sz="quarter" idx="12"/>
          </p:nvPr>
        </p:nvSpPr>
        <p:spPr>
          <a:xfrm>
            <a:off x="3369564" y="6324600"/>
            <a:ext cx="2404872" cy="190500"/>
          </a:xfrm>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38888080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342900" y="762000"/>
            <a:ext cx="8458200" cy="5521234"/>
          </a:xfrm>
        </p:spPr>
        <p:txBody>
          <a:bodyPr>
            <a:noAutofit/>
          </a:bodyPr>
          <a:lstStyle/>
          <a:p>
            <a:pPr>
              <a:spcBef>
                <a:spcPts val="1200"/>
              </a:spcBef>
            </a:pPr>
            <a:r>
              <a:rPr lang="en-US" sz="2400" dirty="0">
                <a:latin typeface="+mj-lt"/>
                <a:cs typeface="Calibri"/>
              </a:rPr>
              <a:t>Shifts in either supply or demand change equilibrium price.</a:t>
            </a:r>
          </a:p>
          <a:p>
            <a:pPr>
              <a:spcBef>
                <a:spcPts val="1200"/>
              </a:spcBef>
              <a:defRPr/>
            </a:pPr>
            <a:r>
              <a:rPr lang="en-US" sz="2400" b="1" dirty="0">
                <a:latin typeface="+mj-lt"/>
                <a:cs typeface="Calibri"/>
              </a:rPr>
              <a:t>An increase in demand or a decrease in supply:</a:t>
            </a:r>
          </a:p>
          <a:p>
            <a:pPr marL="347472" lvl="2" indent="-347472">
              <a:spcBef>
                <a:spcPts val="1200"/>
              </a:spcBef>
              <a:defRPr/>
            </a:pPr>
            <a:r>
              <a:rPr lang="en-US" sz="2400" dirty="0">
                <a:latin typeface="+mj-lt"/>
                <a:cs typeface="Calibri"/>
              </a:rPr>
              <a:t>Creates excess demand at the original equilibrium price.</a:t>
            </a:r>
          </a:p>
          <a:p>
            <a:pPr marL="347472" lvl="2" indent="-347472">
              <a:spcBef>
                <a:spcPts val="1200"/>
              </a:spcBef>
              <a:defRPr/>
            </a:pPr>
            <a:r>
              <a:rPr lang="en-US" sz="2400" dirty="0">
                <a:latin typeface="+mj-lt"/>
                <a:cs typeface="Calibri"/>
              </a:rPr>
              <a:t>Excess demand increases price until a new higher equilibrium prince is reached.</a:t>
            </a:r>
          </a:p>
          <a:p>
            <a:pPr>
              <a:spcBef>
                <a:spcPts val="1200"/>
              </a:spcBef>
              <a:defRPr/>
            </a:pPr>
            <a:r>
              <a:rPr lang="en-US" sz="2400" b="1" dirty="0">
                <a:latin typeface="+mj-lt"/>
                <a:cs typeface="Calibri"/>
              </a:rPr>
              <a:t>A decrease in demand or an increase in supply:</a:t>
            </a:r>
          </a:p>
          <a:p>
            <a:pPr marL="347472" lvl="2" indent="-347472">
              <a:spcBef>
                <a:spcPts val="1200"/>
              </a:spcBef>
              <a:defRPr/>
            </a:pPr>
            <a:r>
              <a:rPr lang="en-US" sz="2400" dirty="0">
                <a:latin typeface="+mj-lt"/>
                <a:cs typeface="Calibri"/>
              </a:rPr>
              <a:t>Creates excess supply at the original equilibrium price.</a:t>
            </a:r>
          </a:p>
          <a:p>
            <a:pPr marL="347472" lvl="2" indent="-347472">
              <a:spcBef>
                <a:spcPts val="1200"/>
              </a:spcBef>
              <a:defRPr/>
            </a:pPr>
            <a:r>
              <a:rPr lang="en-US" sz="2400" dirty="0">
                <a:latin typeface="+mj-lt"/>
                <a:cs typeface="Calibri"/>
              </a:rPr>
              <a:t>Excess supply decreases price until a new lower equilibrium price is reached.</a:t>
            </a:r>
          </a:p>
        </p:txBody>
      </p:sp>
    </p:spTree>
    <p:extLst>
      <p:ext uri="{BB962C8B-B14F-4D97-AF65-F5344CB8AC3E}">
        <p14:creationId xmlns:p14="http://schemas.microsoft.com/office/powerpoint/2010/main" val="2795145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charset="0"/>
                <a:cs typeface="Arial" charset="0"/>
              </a:rPr>
              <a:t>Limitations of Supply/Demand Analysis</a:t>
            </a:r>
            <a:endParaRPr lang="en-US" dirty="0"/>
          </a:p>
        </p:txBody>
      </p:sp>
      <p:sp>
        <p:nvSpPr>
          <p:cNvPr id="3" name="Content Placeholder 2"/>
          <p:cNvSpPr>
            <a:spLocks noGrp="1"/>
          </p:cNvSpPr>
          <p:nvPr>
            <p:ph sz="quarter" idx="11"/>
          </p:nvPr>
        </p:nvSpPr>
        <p:spPr>
          <a:xfrm>
            <a:off x="342900" y="1276708"/>
            <a:ext cx="8458200" cy="5006526"/>
          </a:xfrm>
        </p:spPr>
        <p:txBody>
          <a:bodyPr>
            <a:noAutofit/>
          </a:bodyPr>
          <a:lstStyle/>
          <a:p>
            <a:pPr>
              <a:spcBef>
                <a:spcPts val="1200"/>
              </a:spcBef>
            </a:pPr>
            <a:r>
              <a:rPr lang="en-US" sz="2400" dirty="0">
                <a:latin typeface="+mj-lt"/>
                <a:cs typeface="Calibri"/>
              </a:rPr>
              <a:t>Sometimes supply and demand are interconnected.</a:t>
            </a:r>
          </a:p>
          <a:p>
            <a:pPr>
              <a:spcBef>
                <a:spcPts val="1200"/>
              </a:spcBef>
            </a:pPr>
            <a:r>
              <a:rPr lang="en-US" sz="2400" dirty="0">
                <a:latin typeface="+mj-lt"/>
                <a:cs typeface="Calibri"/>
              </a:rPr>
              <a:t>The other things held constant assumption is not likely to hold when the goods represent a large percentage of the entire economy.</a:t>
            </a:r>
          </a:p>
          <a:p>
            <a:pPr>
              <a:spcBef>
                <a:spcPts val="1200"/>
              </a:spcBef>
            </a:pPr>
            <a:r>
              <a:rPr lang="en-US" sz="2400" dirty="0">
                <a:latin typeface="+mj-lt"/>
                <a:cs typeface="Calibri"/>
              </a:rPr>
              <a:t>The </a:t>
            </a:r>
            <a:r>
              <a:rPr lang="en-US" sz="2400" b="1" dirty="0">
                <a:latin typeface="+mj-lt"/>
                <a:cs typeface="Calibri"/>
              </a:rPr>
              <a:t>fallacy of composition </a:t>
            </a:r>
            <a:r>
              <a:rPr lang="en-US" sz="2400" dirty="0">
                <a:latin typeface="+mj-lt"/>
                <a:cs typeface="Calibri"/>
              </a:rPr>
              <a:t>is the false assumption that what is true for a part will also be true for the whole.</a:t>
            </a:r>
          </a:p>
        </p:txBody>
      </p:sp>
    </p:spTree>
    <p:extLst>
      <p:ext uri="{BB962C8B-B14F-4D97-AF65-F5344CB8AC3E}">
        <p14:creationId xmlns:p14="http://schemas.microsoft.com/office/powerpoint/2010/main" val="2430839939"/>
      </p:ext>
    </p:extLst>
  </p:cSld>
  <p:clrMapOvr>
    <a:masterClrMapping/>
  </p:clrMapOvr>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84F6219E-3D47-41AC-9893-1108D06AA07D}"/>
    </a:ext>
  </a:extLst>
</a:theme>
</file>

<file path=ppt/theme/theme2.xml><?xml version="1.0" encoding="utf-8"?>
<a:theme xmlns:a="http://schemas.openxmlformats.org/drawingml/2006/main" name="MainContentSlideMaster">
  <a:themeElements>
    <a:clrScheme name="Custom 127">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494575"/>
      </a:hlink>
      <a:folHlink>
        <a:srgbClr val="625D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B385948E-CF34-4CE8-9AC7-28DE40FDC656}"/>
    </a:ext>
  </a:extLst>
</a:theme>
</file>

<file path=ppt/theme/theme3.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FEE61EC3-6634-45B5-BF77-FBC9B835BC79}"/>
    </a:ext>
  </a:extLst>
</a:theme>
</file>

<file path=ppt/theme/theme4.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A15A20A0-BEE6-47A5-BC6B-F87134FBF13C}"/>
    </a:ext>
  </a:extLst>
</a:theme>
</file>

<file path=ppt/theme/theme5.xml><?xml version="1.0" encoding="utf-8"?>
<a:theme xmlns:a="http://schemas.openxmlformats.org/drawingml/2006/main" name="ImageDescriptionAppendixSlideMaster">
  <a:themeElements>
    <a:clrScheme name="Custom 6">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0000A3"/>
      </a:hlink>
      <a:folHlink>
        <a:srgbClr val="0000A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41975DA0-F041-4DB0-8948-AC3BFD0C25BA}" vid="{22313DF8-AA3F-4A8D-9652-6DDC53D759E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Template_Editorial_v9_2019</Template>
  <TotalTime>2293</TotalTime>
  <Words>2326</Words>
  <Application>Microsoft Office PowerPoint</Application>
  <PresentationFormat>On-screen Show (4:3)</PresentationFormat>
  <Paragraphs>273</Paragraphs>
  <Slides>30</Slides>
  <Notes>29</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30</vt:i4>
      </vt:variant>
    </vt:vector>
  </HeadingPairs>
  <TitlesOfParts>
    <vt:vector size="39" baseType="lpstr">
      <vt:lpstr>Arial</vt:lpstr>
      <vt:lpstr>Arial Unicode MS</vt:lpstr>
      <vt:lpstr>Calibri</vt:lpstr>
      <vt:lpstr>Calibri (body)</vt:lpstr>
      <vt:lpstr>Title Slides Master</vt:lpstr>
      <vt:lpstr>MainContentSlideMaster</vt:lpstr>
      <vt:lpstr>ClosingMaster</vt:lpstr>
      <vt:lpstr>DividerSlideMaster</vt:lpstr>
      <vt:lpstr>ImageDescriptionAppendixSlideMaster</vt:lpstr>
      <vt:lpstr>CHAPTER 4</vt:lpstr>
      <vt:lpstr>Chapter Goals</vt:lpstr>
      <vt:lpstr>Demand</vt:lpstr>
      <vt:lpstr>Determinants of Demand</vt:lpstr>
      <vt:lpstr>Demand</vt:lpstr>
      <vt:lpstr>The Demand Curve</vt:lpstr>
      <vt:lpstr>Movements Along a Demand Curve</vt:lpstr>
      <vt:lpstr>Shifts in Demand versus Movements Along a  Demand Curve</vt:lpstr>
      <vt:lpstr>Movement Along a Demand Curve</vt:lpstr>
      <vt:lpstr>Shift in Demand</vt:lpstr>
      <vt:lpstr>Factors in Demand Shift</vt:lpstr>
      <vt:lpstr>Application: Demand Shift</vt:lpstr>
      <vt:lpstr>From a Demand Table to a Demand Curve</vt:lpstr>
      <vt:lpstr>Market Demand: Price per Movie</vt:lpstr>
      <vt:lpstr>Market Demand Curve: Movies per Week</vt:lpstr>
      <vt:lpstr>Individual and Market Demand Curves</vt:lpstr>
      <vt:lpstr>Supply</vt:lpstr>
      <vt:lpstr>The Supply Curve</vt:lpstr>
      <vt:lpstr>Quantity Supplied</vt:lpstr>
      <vt:lpstr>Shifts in Supply versus Movements Along a  Supply Curve</vt:lpstr>
      <vt:lpstr>Movement Along a Supply Curve</vt:lpstr>
      <vt:lpstr>Shift in Supply</vt:lpstr>
      <vt:lpstr>Factors in Supply Shift</vt:lpstr>
      <vt:lpstr>Market Supply: Price per Movie</vt:lpstr>
      <vt:lpstr>Market Supply Curve: Movies per Week</vt:lpstr>
      <vt:lpstr>Equilibrium</vt:lpstr>
      <vt:lpstr>The Interaction of Supply and Demand</vt:lpstr>
      <vt:lpstr>The Interaction of Supply and Demand: Graphed</vt:lpstr>
      <vt:lpstr>PowerPoint Presentation</vt:lpstr>
      <vt:lpstr>Limitations of Supply/Demand Analysis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of Four Title Slide Options</dc:title>
  <dc:creator>Prasanna kumar. Tripathy</dc:creator>
  <cp:keywords>PPT</cp:keywords>
  <cp:lastModifiedBy>Ozen, Ilhan Can</cp:lastModifiedBy>
  <cp:revision>408</cp:revision>
  <dcterms:created xsi:type="dcterms:W3CDTF">2019-07-27T05:34:11Z</dcterms:created>
  <dcterms:modified xsi:type="dcterms:W3CDTF">2024-10-09T07:01:08Z</dcterms:modified>
</cp:coreProperties>
</file>