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sldIdLst>
    <p:sldId id="280" r:id="rId2"/>
    <p:sldId id="257" r:id="rId3"/>
    <p:sldId id="311" r:id="rId4"/>
    <p:sldId id="266" r:id="rId5"/>
    <p:sldId id="258" r:id="rId6"/>
    <p:sldId id="259" r:id="rId7"/>
    <p:sldId id="267" r:id="rId8"/>
    <p:sldId id="268" r:id="rId9"/>
    <p:sldId id="282" r:id="rId10"/>
    <p:sldId id="283" r:id="rId11"/>
    <p:sldId id="314" r:id="rId12"/>
    <p:sldId id="284" r:id="rId13"/>
    <p:sldId id="285" r:id="rId14"/>
    <p:sldId id="274" r:id="rId15"/>
    <p:sldId id="286" r:id="rId16"/>
    <p:sldId id="276" r:id="rId17"/>
    <p:sldId id="287" r:id="rId18"/>
    <p:sldId id="288" r:id="rId19"/>
    <p:sldId id="289" r:id="rId20"/>
    <p:sldId id="290" r:id="rId21"/>
    <p:sldId id="291" r:id="rId22"/>
    <p:sldId id="292" r:id="rId23"/>
    <p:sldId id="293" r:id="rId24"/>
    <p:sldId id="294" r:id="rId25"/>
    <p:sldId id="297" r:id="rId26"/>
    <p:sldId id="298" r:id="rId27"/>
    <p:sldId id="299" r:id="rId28"/>
    <p:sldId id="300" r:id="rId29"/>
    <p:sldId id="301" r:id="rId30"/>
    <p:sldId id="302" r:id="rId31"/>
    <p:sldId id="303" r:id="rId32"/>
    <p:sldId id="304" r:id="rId33"/>
    <p:sldId id="305" r:id="rId34"/>
    <p:sldId id="306" r:id="rId35"/>
    <p:sldId id="269" r:id="rId36"/>
    <p:sldId id="270" r:id="rId37"/>
    <p:sldId id="271" r:id="rId38"/>
    <p:sldId id="272" r:id="rId39"/>
    <p:sldId id="307" r:id="rId40"/>
    <p:sldId id="265" r:id="rId41"/>
  </p:sldIdLst>
  <p:sldSz cx="10160000" cy="5715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2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756" y="52"/>
      </p:cViewPr>
      <p:guideLst>
        <p:guide orient="horz" pos="1800"/>
        <p:guide pos="320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novo\Documents\SPRING%202024%20ECON%20202\COURSE%20SLIDES\P_Data_Extract_From_World_Development_Indicators%20(3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enovo\Documents\SPRING%202024%20ECON%20202\COURSE%20SLIDES\P_Data_Extract_From_World_Development_Indicators%20(3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Exports and Imports, Turkiye (% of GDP)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Data!$C$2</c:f>
              <c:strCache>
                <c:ptCount val="1"/>
                <c:pt idx="0">
                  <c:v>Exports of goods and services (% of GDP)</c:v>
                </c:pt>
              </c:strCache>
            </c:strRef>
          </c:tx>
          <c:spPr>
            <a:ln w="28575" cap="rnd">
              <a:solidFill>
                <a:schemeClr val="accent1"/>
              </a:solidFill>
              <a:round/>
            </a:ln>
            <a:effectLst/>
          </c:spPr>
          <c:marker>
            <c:symbol val="none"/>
          </c:marker>
          <c:cat>
            <c:numRef>
              <c:f>Data!$D$1:$BN$1</c:f>
              <c:numCache>
                <c:formatCode>General</c:formatCode>
                <c:ptCount val="63"/>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pt idx="62">
                  <c:v>2022</c:v>
                </c:pt>
              </c:numCache>
            </c:numRef>
          </c:cat>
          <c:val>
            <c:numRef>
              <c:f>Data!$D$2:$BN$2</c:f>
              <c:numCache>
                <c:formatCode>General</c:formatCode>
                <c:ptCount val="63"/>
                <c:pt idx="0">
                  <c:v>2.0558002936857562</c:v>
                </c:pt>
                <c:pt idx="1">
                  <c:v>5.1460361613351875</c:v>
                </c:pt>
                <c:pt idx="2">
                  <c:v>5.6039850560398508</c:v>
                </c:pt>
                <c:pt idx="3">
                  <c:v>4.1845493562231759</c:v>
                </c:pt>
                <c:pt idx="4">
                  <c:v>4.4731610337972167</c:v>
                </c:pt>
                <c:pt idx="5">
                  <c:v>4.549675023212628</c:v>
                </c:pt>
                <c:pt idx="6">
                  <c:v>4.097714736012608</c:v>
                </c:pt>
                <c:pt idx="7">
                  <c:v>4.1193181818181817</c:v>
                </c:pt>
                <c:pt idx="8">
                  <c:v>3.6825396825396823</c:v>
                </c:pt>
                <c:pt idx="9">
                  <c:v>3.595890410958904</c:v>
                </c:pt>
                <c:pt idx="10">
                  <c:v>4.4274809160305342</c:v>
                </c:pt>
                <c:pt idx="11">
                  <c:v>5.3195876288659791</c:v>
                </c:pt>
                <c:pt idx="12">
                  <c:v>6.0186786579038394</c:v>
                </c:pt>
                <c:pt idx="13">
                  <c:v>7.0329670329670328</c:v>
                </c:pt>
                <c:pt idx="14">
                  <c:v>5.7281161758773704</c:v>
                </c:pt>
                <c:pt idx="15">
                  <c:v>4.42134657151722</c:v>
                </c:pt>
                <c:pt idx="16">
                  <c:v>4.8590864917395535</c:v>
                </c:pt>
                <c:pt idx="17">
                  <c:v>3.8152040140111714</c:v>
                </c:pt>
                <c:pt idx="18">
                  <c:v>4.1469119413363673</c:v>
                </c:pt>
                <c:pt idx="19">
                  <c:v>3.2180267089017676</c:v>
                </c:pt>
                <c:pt idx="20">
                  <c:v>5.1619317095553088</c:v>
                </c:pt>
                <c:pt idx="21">
                  <c:v>8.2369320339197571</c:v>
                </c:pt>
                <c:pt idx="22">
                  <c:v>11.864051390556794</c:v>
                </c:pt>
                <c:pt idx="23">
                  <c:v>12.473212616318371</c:v>
                </c:pt>
                <c:pt idx="24">
                  <c:v>15.606602688536217</c:v>
                </c:pt>
                <c:pt idx="25">
                  <c:v>15.860722884700317</c:v>
                </c:pt>
                <c:pt idx="26">
                  <c:v>13.312437719389264</c:v>
                </c:pt>
                <c:pt idx="27">
                  <c:v>15.580840422954983</c:v>
                </c:pt>
                <c:pt idx="28">
                  <c:v>18.65397041582672</c:v>
                </c:pt>
                <c:pt idx="29">
                  <c:v>16.202915751489392</c:v>
                </c:pt>
                <c:pt idx="30">
                  <c:v>13.365102851929553</c:v>
                </c:pt>
                <c:pt idx="31">
                  <c:v>13.841130114110573</c:v>
                </c:pt>
                <c:pt idx="32">
                  <c:v>14.392235733988922</c:v>
                </c:pt>
                <c:pt idx="33">
                  <c:v>13.673802849848006</c:v>
                </c:pt>
                <c:pt idx="34">
                  <c:v>21.362131207212766</c:v>
                </c:pt>
                <c:pt idx="35">
                  <c:v>19.891607502939696</c:v>
                </c:pt>
                <c:pt idx="36">
                  <c:v>21.542658136953243</c:v>
                </c:pt>
                <c:pt idx="37">
                  <c:v>24.581717684305225</c:v>
                </c:pt>
                <c:pt idx="38">
                  <c:v>20.666229871922351</c:v>
                </c:pt>
                <c:pt idx="39">
                  <c:v>18.81091249898175</c:v>
                </c:pt>
                <c:pt idx="40">
                  <c:v>19.881198904616081</c:v>
                </c:pt>
                <c:pt idx="41">
                  <c:v>27.181941875336928</c:v>
                </c:pt>
                <c:pt idx="42">
                  <c:v>25.105119016442355</c:v>
                </c:pt>
                <c:pt idx="43">
                  <c:v>23.006177895953535</c:v>
                </c:pt>
                <c:pt idx="44">
                  <c:v>23.624753211016063</c:v>
                </c:pt>
                <c:pt idx="45">
                  <c:v>21.876267559793462</c:v>
                </c:pt>
                <c:pt idx="46">
                  <c:v>22.394833942324187</c:v>
                </c:pt>
                <c:pt idx="47">
                  <c:v>21.889525694214878</c:v>
                </c:pt>
                <c:pt idx="48">
                  <c:v>23.56629092625705</c:v>
                </c:pt>
                <c:pt idx="49">
                  <c:v>23.370199145954071</c:v>
                </c:pt>
                <c:pt idx="50">
                  <c:v>21.19413331555252</c:v>
                </c:pt>
                <c:pt idx="51">
                  <c:v>22.993701253640296</c:v>
                </c:pt>
                <c:pt idx="52">
                  <c:v>24.360875520861377</c:v>
                </c:pt>
                <c:pt idx="53">
                  <c:v>23.793009505081752</c:v>
                </c:pt>
                <c:pt idx="54">
                  <c:v>25.205541697405337</c:v>
                </c:pt>
                <c:pt idx="55">
                  <c:v>24.531277338909181</c:v>
                </c:pt>
                <c:pt idx="56">
                  <c:v>23.083509131126284</c:v>
                </c:pt>
                <c:pt idx="57">
                  <c:v>26.039422343992435</c:v>
                </c:pt>
                <c:pt idx="58">
                  <c:v>31.232692558637403</c:v>
                </c:pt>
                <c:pt idx="59">
                  <c:v>33.074214708382257</c:v>
                </c:pt>
                <c:pt idx="60">
                  <c:v>29.12078986358112</c:v>
                </c:pt>
                <c:pt idx="61">
                  <c:v>35.743694811926233</c:v>
                </c:pt>
                <c:pt idx="62">
                  <c:v>38.584202125717837</c:v>
                </c:pt>
              </c:numCache>
            </c:numRef>
          </c:val>
          <c:smooth val="0"/>
          <c:extLst>
            <c:ext xmlns:c16="http://schemas.microsoft.com/office/drawing/2014/chart" uri="{C3380CC4-5D6E-409C-BE32-E72D297353CC}">
              <c16:uniqueId val="{00000000-4155-4ECC-B368-B7CB2D4DF88B}"/>
            </c:ext>
          </c:extLst>
        </c:ser>
        <c:ser>
          <c:idx val="1"/>
          <c:order val="1"/>
          <c:tx>
            <c:strRef>
              <c:f>Data!$C$3</c:f>
              <c:strCache>
                <c:ptCount val="1"/>
                <c:pt idx="0">
                  <c:v>Imports of goods and services (% of GDP)</c:v>
                </c:pt>
              </c:strCache>
            </c:strRef>
          </c:tx>
          <c:spPr>
            <a:ln w="28575" cap="rnd">
              <a:solidFill>
                <a:srgbClr val="C00000"/>
              </a:solidFill>
              <a:round/>
            </a:ln>
            <a:effectLst/>
          </c:spPr>
          <c:marker>
            <c:symbol val="none"/>
          </c:marker>
          <c:cat>
            <c:numRef>
              <c:f>Data!$D$1:$BN$1</c:f>
              <c:numCache>
                <c:formatCode>General</c:formatCode>
                <c:ptCount val="63"/>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pt idx="62">
                  <c:v>2022</c:v>
                </c:pt>
              </c:numCache>
            </c:numRef>
          </c:cat>
          <c:val>
            <c:numRef>
              <c:f>Data!$D$3:$BN$3</c:f>
              <c:numCache>
                <c:formatCode>General</c:formatCode>
                <c:ptCount val="63"/>
                <c:pt idx="0">
                  <c:v>3.6710719530102791</c:v>
                </c:pt>
                <c:pt idx="1">
                  <c:v>6.8150208623087627</c:v>
                </c:pt>
                <c:pt idx="2">
                  <c:v>7.9701120797011207</c:v>
                </c:pt>
                <c:pt idx="3">
                  <c:v>6.9742489270386256</c:v>
                </c:pt>
                <c:pt idx="4">
                  <c:v>5.4671968190854869</c:v>
                </c:pt>
                <c:pt idx="5">
                  <c:v>5.3853296193129063</c:v>
                </c:pt>
                <c:pt idx="6">
                  <c:v>5.6737588652482271</c:v>
                </c:pt>
                <c:pt idx="7">
                  <c:v>4.9715909090909092</c:v>
                </c:pt>
                <c:pt idx="8">
                  <c:v>5.0793650793650791</c:v>
                </c:pt>
                <c:pt idx="9">
                  <c:v>4.737442922374429</c:v>
                </c:pt>
                <c:pt idx="10">
                  <c:v>6.3613231552162848</c:v>
                </c:pt>
                <c:pt idx="11">
                  <c:v>8.2474226804123703</c:v>
                </c:pt>
                <c:pt idx="12">
                  <c:v>8.5437564856451065</c:v>
                </c:pt>
                <c:pt idx="13">
                  <c:v>9.0934065934065931</c:v>
                </c:pt>
                <c:pt idx="14">
                  <c:v>11.27470754336426</c:v>
                </c:pt>
                <c:pt idx="15">
                  <c:v>11.231771641327954</c:v>
                </c:pt>
                <c:pt idx="16">
                  <c:v>10.66569484936832</c:v>
                </c:pt>
                <c:pt idx="17">
                  <c:v>10.707185458676511</c:v>
                </c:pt>
                <c:pt idx="18">
                  <c:v>7.288703457867121</c:v>
                </c:pt>
                <c:pt idx="19">
                  <c:v>5.8817177207443931</c:v>
                </c:pt>
                <c:pt idx="20">
                  <c:v>11.927885902190953</c:v>
                </c:pt>
                <c:pt idx="21">
                  <c:v>12.904695608150869</c:v>
                </c:pt>
                <c:pt idx="22">
                  <c:v>15.01686967461543</c:v>
                </c:pt>
                <c:pt idx="23">
                  <c:v>16.557839175020494</c:v>
                </c:pt>
                <c:pt idx="24">
                  <c:v>19.673502416227592</c:v>
                </c:pt>
                <c:pt idx="25">
                  <c:v>18.966249234232311</c:v>
                </c:pt>
                <c:pt idx="26">
                  <c:v>16.102021758324799</c:v>
                </c:pt>
                <c:pt idx="27">
                  <c:v>17.757444604593832</c:v>
                </c:pt>
                <c:pt idx="28">
                  <c:v>17.552863427600805</c:v>
                </c:pt>
                <c:pt idx="29">
                  <c:v>17.780752485770304</c:v>
                </c:pt>
                <c:pt idx="30">
                  <c:v>17.577892648505241</c:v>
                </c:pt>
                <c:pt idx="31">
                  <c:v>16.63488155927892</c:v>
                </c:pt>
                <c:pt idx="32">
                  <c:v>17.345129910515034</c:v>
                </c:pt>
                <c:pt idx="33">
                  <c:v>19.343284925613833</c:v>
                </c:pt>
                <c:pt idx="34">
                  <c:v>20.383721133728415</c:v>
                </c:pt>
                <c:pt idx="35">
                  <c:v>24.351027247677447</c:v>
                </c:pt>
                <c:pt idx="36">
                  <c:v>27.826656749419588</c:v>
                </c:pt>
                <c:pt idx="37">
                  <c:v>30.388605888097093</c:v>
                </c:pt>
                <c:pt idx="38">
                  <c:v>19.729180716462398</c:v>
                </c:pt>
                <c:pt idx="39">
                  <c:v>18.854009513950736</c:v>
                </c:pt>
                <c:pt idx="40">
                  <c:v>22.473238134395324</c:v>
                </c:pt>
                <c:pt idx="41">
                  <c:v>22.689533263456553</c:v>
                </c:pt>
                <c:pt idx="42">
                  <c:v>22.877275032315378</c:v>
                </c:pt>
                <c:pt idx="43">
                  <c:v>23.218919731138786</c:v>
                </c:pt>
                <c:pt idx="44">
                  <c:v>25.201084939870412</c:v>
                </c:pt>
                <c:pt idx="45">
                  <c:v>24.266089492252945</c:v>
                </c:pt>
                <c:pt idx="46">
                  <c:v>26.368037128366524</c:v>
                </c:pt>
                <c:pt idx="47">
                  <c:v>25.961291054571362</c:v>
                </c:pt>
                <c:pt idx="48">
                  <c:v>26.981962968909468</c:v>
                </c:pt>
                <c:pt idx="49">
                  <c:v>23.416867800809708</c:v>
                </c:pt>
                <c:pt idx="50">
                  <c:v>25.500331910755964</c:v>
                </c:pt>
                <c:pt idx="51">
                  <c:v>30.310474382006543</c:v>
                </c:pt>
                <c:pt idx="52">
                  <c:v>28.46992713586161</c:v>
                </c:pt>
                <c:pt idx="53">
                  <c:v>28.734289294732086</c:v>
                </c:pt>
                <c:pt idx="54">
                  <c:v>28.560759468848989</c:v>
                </c:pt>
                <c:pt idx="55">
                  <c:v>26.557266261845996</c:v>
                </c:pt>
                <c:pt idx="56">
                  <c:v>25.244677102771014</c:v>
                </c:pt>
                <c:pt idx="57">
                  <c:v>29.722746405575514</c:v>
                </c:pt>
                <c:pt idx="58">
                  <c:v>31.381518614174436</c:v>
                </c:pt>
                <c:pt idx="59">
                  <c:v>30.119075614721353</c:v>
                </c:pt>
                <c:pt idx="60">
                  <c:v>32.222965234894332</c:v>
                </c:pt>
                <c:pt idx="61">
                  <c:v>35.338746574970557</c:v>
                </c:pt>
                <c:pt idx="62">
                  <c:v>42.585927452554586</c:v>
                </c:pt>
              </c:numCache>
            </c:numRef>
          </c:val>
          <c:smooth val="0"/>
          <c:extLst>
            <c:ext xmlns:c16="http://schemas.microsoft.com/office/drawing/2014/chart" uri="{C3380CC4-5D6E-409C-BE32-E72D297353CC}">
              <c16:uniqueId val="{00000001-4155-4ECC-B368-B7CB2D4DF88B}"/>
            </c:ext>
          </c:extLst>
        </c:ser>
        <c:dLbls>
          <c:showLegendKey val="0"/>
          <c:showVal val="0"/>
          <c:showCatName val="0"/>
          <c:showSerName val="0"/>
          <c:showPercent val="0"/>
          <c:showBubbleSize val="0"/>
        </c:dLbls>
        <c:smooth val="0"/>
        <c:axId val="839921072"/>
        <c:axId val="844239856"/>
      </c:lineChart>
      <c:catAx>
        <c:axId val="83992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4239856"/>
        <c:crosses val="autoZero"/>
        <c:auto val="1"/>
        <c:lblAlgn val="ctr"/>
        <c:lblOffset val="100"/>
        <c:noMultiLvlLbl val="0"/>
      </c:catAx>
      <c:valAx>
        <c:axId val="84423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992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dirty="0"/>
              <a:t>GDP, export and import growth, </a:t>
            </a:r>
            <a:r>
              <a:rPr lang="en-US" sz="1800" dirty="0" err="1"/>
              <a:t>Turkiye</a:t>
            </a:r>
            <a:r>
              <a:rPr lang="en-US" sz="1800" dirty="0"/>
              <a:t> (% annual)</a:t>
            </a:r>
          </a:p>
        </c:rich>
      </c:tx>
      <c:layout>
        <c:manualLayout>
          <c:xMode val="edge"/>
          <c:yMode val="edge"/>
          <c:x val="0.16247019886528241"/>
          <c:y val="1.2963940645975809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Data!$C$3</c:f>
              <c:strCache>
                <c:ptCount val="1"/>
                <c:pt idx="0">
                  <c:v>Exports of goods and services (annual % growth)</c:v>
                </c:pt>
              </c:strCache>
            </c:strRef>
          </c:tx>
          <c:spPr>
            <a:solidFill>
              <a:schemeClr val="accent2"/>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invertIfNegative val="0"/>
          <c:val>
            <c:numRef>
              <c:f>Data!$D$3:$AB$3</c:f>
              <c:numCache>
                <c:formatCode>General</c:formatCode>
                <c:ptCount val="25"/>
                <c:pt idx="0">
                  <c:v>13.332341280289057</c:v>
                </c:pt>
                <c:pt idx="1">
                  <c:v>-10.388176014409041</c:v>
                </c:pt>
                <c:pt idx="2">
                  <c:v>18.804705074813825</c:v>
                </c:pt>
                <c:pt idx="3">
                  <c:v>4.931829188819691</c:v>
                </c:pt>
                <c:pt idx="4">
                  <c:v>8.1412353214050057</c:v>
                </c:pt>
                <c:pt idx="5">
                  <c:v>7.7082441616398398</c:v>
                </c:pt>
                <c:pt idx="6">
                  <c:v>12.16385796945633</c:v>
                </c:pt>
                <c:pt idx="7">
                  <c:v>8.3315411859631752</c:v>
                </c:pt>
                <c:pt idx="8">
                  <c:v>5.7010519148951602</c:v>
                </c:pt>
                <c:pt idx="9">
                  <c:v>6.97694157463458</c:v>
                </c:pt>
                <c:pt idx="10">
                  <c:v>3.8835897920179718</c:v>
                </c:pt>
                <c:pt idx="11">
                  <c:v>-3.6169065272371483</c:v>
                </c:pt>
                <c:pt idx="12">
                  <c:v>1.7215152122509068</c:v>
                </c:pt>
                <c:pt idx="13">
                  <c:v>12.921054533071</c:v>
                </c:pt>
                <c:pt idx="14">
                  <c:v>14.497754127167923</c:v>
                </c:pt>
                <c:pt idx="15">
                  <c:v>4.9326535407975456</c:v>
                </c:pt>
                <c:pt idx="16">
                  <c:v>7.0779291245556522</c:v>
                </c:pt>
                <c:pt idx="17">
                  <c:v>3.2387984403180212</c:v>
                </c:pt>
                <c:pt idx="18">
                  <c:v>-1.7418887902666711</c:v>
                </c:pt>
                <c:pt idx="19">
                  <c:v>12.409291441556363</c:v>
                </c:pt>
                <c:pt idx="20">
                  <c:v>9.0906067208449457</c:v>
                </c:pt>
                <c:pt idx="21">
                  <c:v>5.2785204534819172</c:v>
                </c:pt>
                <c:pt idx="22">
                  <c:v>-14.623752637499038</c:v>
                </c:pt>
                <c:pt idx="23">
                  <c:v>25.056324750432907</c:v>
                </c:pt>
                <c:pt idx="24">
                  <c:v>9.9320720445333706</c:v>
                </c:pt>
              </c:numCache>
            </c:numRef>
          </c:val>
          <c:extLst>
            <c:ext xmlns:c16="http://schemas.microsoft.com/office/drawing/2014/chart" uri="{C3380CC4-5D6E-409C-BE32-E72D297353CC}">
              <c16:uniqueId val="{00000000-D974-40B0-BD96-B416AF0C8EB5}"/>
            </c:ext>
          </c:extLst>
        </c:ser>
        <c:ser>
          <c:idx val="2"/>
          <c:order val="2"/>
          <c:tx>
            <c:strRef>
              <c:f>Data!$C$4</c:f>
              <c:strCache>
                <c:ptCount val="1"/>
                <c:pt idx="0">
                  <c:v>Imports of goods and services (annual % growth)</c:v>
                </c:pt>
              </c:strCache>
            </c:strRef>
          </c:tx>
          <c:spPr>
            <a:solidFill>
              <a:schemeClr val="accent3"/>
            </a:solidFill>
            <a:ln>
              <a:noFill/>
            </a:ln>
            <a:effectLst/>
            <a:scene3d>
              <a:camera prst="orthographicFront">
                <a:rot lat="0" lon="0" rev="0"/>
              </a:camera>
              <a:lightRig rig="brightRoom" dir="tl">
                <a:rot lat="0" lon="0" rev="1800000"/>
              </a:lightRig>
            </a:scene3d>
            <a:sp3d contourW="10160" prstMaterial="dkEdge">
              <a:bevelT w="38100" h="50800" prst="angle"/>
              <a:contourClr>
                <a:scrgbClr r="0" g="0" b="0">
                  <a:shade val="40000"/>
                  <a:satMod val="150000"/>
                </a:scrgbClr>
              </a:contourClr>
            </a:sp3d>
          </c:spPr>
          <c:invertIfNegative val="0"/>
          <c:val>
            <c:numRef>
              <c:f>Data!$D$4:$AB$4</c:f>
              <c:numCache>
                <c:formatCode>General</c:formatCode>
                <c:ptCount val="25"/>
                <c:pt idx="0">
                  <c:v>3.2867156678494212</c:v>
                </c:pt>
                <c:pt idx="1">
                  <c:v>-3.4080197946843072</c:v>
                </c:pt>
                <c:pt idx="2">
                  <c:v>21.709238103027346</c:v>
                </c:pt>
                <c:pt idx="3">
                  <c:v>-24.030278020847405</c:v>
                </c:pt>
                <c:pt idx="4">
                  <c:v>21.130084730486544</c:v>
                </c:pt>
                <c:pt idx="5">
                  <c:v>23.249306767279563</c:v>
                </c:pt>
                <c:pt idx="6">
                  <c:v>21.23146662472206</c:v>
                </c:pt>
                <c:pt idx="7">
                  <c:v>12.142116260024707</c:v>
                </c:pt>
                <c:pt idx="8">
                  <c:v>7.2391666934338303</c:v>
                </c:pt>
                <c:pt idx="9">
                  <c:v>9.6413892650306394</c:v>
                </c:pt>
                <c:pt idx="10">
                  <c:v>-2.760215763625979</c:v>
                </c:pt>
                <c:pt idx="11">
                  <c:v>-14.661700900290541</c:v>
                </c:pt>
                <c:pt idx="12">
                  <c:v>19.365166035747734</c:v>
                </c:pt>
                <c:pt idx="13">
                  <c:v>14.97768738703347</c:v>
                </c:pt>
                <c:pt idx="14">
                  <c:v>0.61857756662919883</c:v>
                </c:pt>
                <c:pt idx="15">
                  <c:v>10.920743770429979</c:v>
                </c:pt>
                <c:pt idx="16">
                  <c:v>0.29931488995080713</c:v>
                </c:pt>
                <c:pt idx="17">
                  <c:v>0.6624008296577415</c:v>
                </c:pt>
                <c:pt idx="18">
                  <c:v>2.9959308389948092</c:v>
                </c:pt>
                <c:pt idx="19">
                  <c:v>10.635076185979159</c:v>
                </c:pt>
                <c:pt idx="20">
                  <c:v>-6.1723289971151445</c:v>
                </c:pt>
                <c:pt idx="21">
                  <c:v>-5.0119711524452981</c:v>
                </c:pt>
                <c:pt idx="22">
                  <c:v>6.7743268342839542</c:v>
                </c:pt>
                <c:pt idx="23">
                  <c:v>1.6526174803409077</c:v>
                </c:pt>
                <c:pt idx="24">
                  <c:v>8.5678907490489564</c:v>
                </c:pt>
              </c:numCache>
            </c:numRef>
          </c:val>
          <c:extLst>
            <c:ext xmlns:c16="http://schemas.microsoft.com/office/drawing/2014/chart" uri="{C3380CC4-5D6E-409C-BE32-E72D297353CC}">
              <c16:uniqueId val="{00000001-D974-40B0-BD96-B416AF0C8EB5}"/>
            </c:ext>
          </c:extLst>
        </c:ser>
        <c:dLbls>
          <c:showLegendKey val="0"/>
          <c:showVal val="0"/>
          <c:showCatName val="0"/>
          <c:showSerName val="0"/>
          <c:showPercent val="0"/>
          <c:showBubbleSize val="0"/>
        </c:dLbls>
        <c:gapWidth val="150"/>
        <c:axId val="721366608"/>
        <c:axId val="673833312"/>
      </c:barChart>
      <c:lineChart>
        <c:grouping val="standard"/>
        <c:varyColors val="0"/>
        <c:ser>
          <c:idx val="0"/>
          <c:order val="0"/>
          <c:tx>
            <c:strRef>
              <c:f>Data!$C$2</c:f>
              <c:strCache>
                <c:ptCount val="1"/>
                <c:pt idx="0">
                  <c:v>GDP growth (annual %)</c:v>
                </c:pt>
              </c:strCache>
            </c:strRef>
          </c:tx>
          <c:spPr>
            <a:ln w="34925" cap="rnd">
              <a:solidFill>
                <a:schemeClr val="accent1"/>
              </a:solidFill>
              <a:round/>
            </a:ln>
            <a:effectLst/>
          </c:spPr>
          <c:marker>
            <c:symbol val="none"/>
          </c:marker>
          <c:cat>
            <c:numRef>
              <c:f>Data!$D$1:$AB$1</c:f>
              <c:numCache>
                <c:formatCode>General</c:formatCode>
                <c:ptCount val="25"/>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numCache>
            </c:numRef>
          </c:cat>
          <c:val>
            <c:numRef>
              <c:f>Data!$D$2:$AB$2</c:f>
              <c:numCache>
                <c:formatCode>General</c:formatCode>
                <c:ptCount val="25"/>
                <c:pt idx="0">
                  <c:v>2.4041502568693716</c:v>
                </c:pt>
                <c:pt idx="1">
                  <c:v>-3.2631684059710437</c:v>
                </c:pt>
                <c:pt idx="2">
                  <c:v>6.9332397045590426</c:v>
                </c:pt>
                <c:pt idx="3">
                  <c:v>-5.7500065546425674</c:v>
                </c:pt>
                <c:pt idx="4">
                  <c:v>6.4477220468159402</c:v>
                </c:pt>
                <c:pt idx="5">
                  <c:v>5.7632060665471414</c:v>
                </c:pt>
                <c:pt idx="6">
                  <c:v>9.7959363892028222</c:v>
                </c:pt>
                <c:pt idx="7">
                  <c:v>8.992304936265171</c:v>
                </c:pt>
                <c:pt idx="8">
                  <c:v>6.9479880857199277</c:v>
                </c:pt>
                <c:pt idx="9">
                  <c:v>5.0435079315710425</c:v>
                </c:pt>
                <c:pt idx="10">
                  <c:v>0.81502457300770459</c:v>
                </c:pt>
                <c:pt idx="11">
                  <c:v>-4.8231539530176946</c:v>
                </c:pt>
                <c:pt idx="12">
                  <c:v>8.427104322761906</c:v>
                </c:pt>
                <c:pt idx="13">
                  <c:v>11.200110583350352</c:v>
                </c:pt>
                <c:pt idx="14">
                  <c:v>4.7884927110800817</c:v>
                </c:pt>
                <c:pt idx="15">
                  <c:v>8.4858169965302608</c:v>
                </c:pt>
                <c:pt idx="16">
                  <c:v>4.9397151613657968</c:v>
                </c:pt>
                <c:pt idx="17">
                  <c:v>6.0844869044366305</c:v>
                </c:pt>
                <c:pt idx="18">
                  <c:v>3.323084208457459</c:v>
                </c:pt>
                <c:pt idx="19">
                  <c:v>7.5019974891749115</c:v>
                </c:pt>
                <c:pt idx="20">
                  <c:v>3.0131799084650766</c:v>
                </c:pt>
                <c:pt idx="21">
                  <c:v>0.81852593620826042</c:v>
                </c:pt>
                <c:pt idx="22">
                  <c:v>1.8598396900154199</c:v>
                </c:pt>
                <c:pt idx="23">
                  <c:v>11.439384744642098</c:v>
                </c:pt>
                <c:pt idx="24">
                  <c:v>5.5334692659637881</c:v>
                </c:pt>
              </c:numCache>
            </c:numRef>
          </c:val>
          <c:smooth val="0"/>
          <c:extLst>
            <c:ext xmlns:c16="http://schemas.microsoft.com/office/drawing/2014/chart" uri="{C3380CC4-5D6E-409C-BE32-E72D297353CC}">
              <c16:uniqueId val="{00000002-D974-40B0-BD96-B416AF0C8EB5}"/>
            </c:ext>
          </c:extLst>
        </c:ser>
        <c:dLbls>
          <c:showLegendKey val="0"/>
          <c:showVal val="0"/>
          <c:showCatName val="0"/>
          <c:showSerName val="0"/>
          <c:showPercent val="0"/>
          <c:showBubbleSize val="0"/>
        </c:dLbls>
        <c:marker val="1"/>
        <c:smooth val="0"/>
        <c:axId val="721366608"/>
        <c:axId val="673833312"/>
      </c:lineChart>
      <c:catAx>
        <c:axId val="721366608"/>
        <c:scaling>
          <c:orientation val="minMax"/>
        </c:scaling>
        <c:delete val="0"/>
        <c:axPos val="b"/>
        <c:majorTickMark val="none"/>
        <c:minorTickMark val="none"/>
        <c:tickLblPos val="nextTo"/>
        <c:spPr>
          <a:noFill/>
          <a:ln w="12700" cap="flat" cmpd="sng" algn="ctr">
            <a:solidFill>
              <a:schemeClr val="tx1">
                <a:lumMod val="15000"/>
                <a:lumOff val="85000"/>
              </a:schemeClr>
            </a:solidFill>
            <a:round/>
          </a:ln>
          <a:effectLst/>
        </c:spPr>
        <c:txPr>
          <a:bodyPr rot="-6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833312"/>
        <c:crosses val="autoZero"/>
        <c:auto val="1"/>
        <c:lblAlgn val="ctr"/>
        <c:lblOffset val="100"/>
        <c:noMultiLvlLbl val="0"/>
      </c:catAx>
      <c:valAx>
        <c:axId val="67383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36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Propoprtion of imports covered by exports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Data!$D$4</c:f>
              <c:strCache>
                <c:ptCount val="1"/>
                <c:pt idx="0">
                  <c:v>Exports/Imports</c:v>
                </c:pt>
              </c:strCache>
            </c:strRef>
          </c:tx>
          <c:spPr>
            <a:ln w="28575" cap="rnd">
              <a:solidFill>
                <a:schemeClr val="accent1"/>
              </a:solidFill>
              <a:round/>
            </a:ln>
            <a:effectLst/>
          </c:spPr>
          <c:marker>
            <c:symbol val="none"/>
          </c:marker>
          <c:cat>
            <c:numRef>
              <c:f>Data!$E$1:$BO$1</c:f>
              <c:numCache>
                <c:formatCode>General</c:formatCode>
                <c:ptCount val="63"/>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pt idx="62">
                  <c:v>2022</c:v>
                </c:pt>
              </c:numCache>
            </c:numRef>
          </c:cat>
          <c:val>
            <c:numRef>
              <c:f>Data!$E$4:$BO$4</c:f>
              <c:numCache>
                <c:formatCode>General</c:formatCode>
                <c:ptCount val="63"/>
                <c:pt idx="0">
                  <c:v>0.55999999999999994</c:v>
                </c:pt>
                <c:pt idx="1">
                  <c:v>0.75510204081632659</c:v>
                </c:pt>
                <c:pt idx="2">
                  <c:v>0.70312500000000011</c:v>
                </c:pt>
                <c:pt idx="3">
                  <c:v>0.6</c:v>
                </c:pt>
                <c:pt idx="4">
                  <c:v>0.81818181818181823</c:v>
                </c:pt>
                <c:pt idx="5">
                  <c:v>0.84482758620689657</c:v>
                </c:pt>
                <c:pt idx="6">
                  <c:v>0.72222222222222221</c:v>
                </c:pt>
                <c:pt idx="7">
                  <c:v>0.82857142857142851</c:v>
                </c:pt>
                <c:pt idx="8">
                  <c:v>0.72499999999999998</c:v>
                </c:pt>
                <c:pt idx="9">
                  <c:v>0.75903614457831325</c:v>
                </c:pt>
                <c:pt idx="10">
                  <c:v>0.69599999999999984</c:v>
                </c:pt>
                <c:pt idx="11">
                  <c:v>0.64500000000000002</c:v>
                </c:pt>
                <c:pt idx="12">
                  <c:v>0.70445344129554655</c:v>
                </c:pt>
                <c:pt idx="13">
                  <c:v>0.77341389728096677</c:v>
                </c:pt>
                <c:pt idx="14">
                  <c:v>0.50805008944543828</c:v>
                </c:pt>
                <c:pt idx="15">
                  <c:v>0.39364640883977903</c:v>
                </c:pt>
                <c:pt idx="16">
                  <c:v>0.45558086560364464</c:v>
                </c:pt>
                <c:pt idx="17">
                  <c:v>0.35632183908045978</c:v>
                </c:pt>
                <c:pt idx="18">
                  <c:v>0.56895056374674757</c:v>
                </c:pt>
                <c:pt idx="19">
                  <c:v>0.54712362301101591</c:v>
                </c:pt>
                <c:pt idx="20">
                  <c:v>0.43276166052251963</c:v>
                </c:pt>
                <c:pt idx="21">
                  <c:v>0.63828952530404071</c:v>
                </c:pt>
                <c:pt idx="22">
                  <c:v>0.79004823559279003</c:v>
                </c:pt>
                <c:pt idx="23">
                  <c:v>0.75331161780673184</c:v>
                </c:pt>
                <c:pt idx="24">
                  <c:v>0.79328034014234228</c:v>
                </c:pt>
                <c:pt idx="25">
                  <c:v>0.83626038489851717</c:v>
                </c:pt>
                <c:pt idx="26">
                  <c:v>0.82675566579126558</c:v>
                </c:pt>
                <c:pt idx="27">
                  <c:v>0.87742582167054795</c:v>
                </c:pt>
                <c:pt idx="28">
                  <c:v>1.0627309038646362</c:v>
                </c:pt>
                <c:pt idx="29">
                  <c:v>0.91126153206712535</c:v>
                </c:pt>
                <c:pt idx="30">
                  <c:v>0.76033590141797058</c:v>
                </c:pt>
                <c:pt idx="31">
                  <c:v>0.83205462358041282</c:v>
                </c:pt>
                <c:pt idx="32">
                  <c:v>0.82975658344674641</c:v>
                </c:pt>
                <c:pt idx="33">
                  <c:v>0.70690179576177059</c:v>
                </c:pt>
                <c:pt idx="34">
                  <c:v>1.0479995809923734</c:v>
                </c:pt>
                <c:pt idx="35">
                  <c:v>0.81686933781559135</c:v>
                </c:pt>
                <c:pt idx="36">
                  <c:v>0.77417342409998946</c:v>
                </c:pt>
                <c:pt idx="37">
                  <c:v>0.80891231979594158</c:v>
                </c:pt>
                <c:pt idx="38">
                  <c:v>1.0474955939086745</c:v>
                </c:pt>
                <c:pt idx="39">
                  <c:v>0.99771417241849292</c:v>
                </c:pt>
                <c:pt idx="40">
                  <c:v>0.88466107045730435</c:v>
                </c:pt>
                <c:pt idx="41">
                  <c:v>1.1979947564243547</c:v>
                </c:pt>
                <c:pt idx="42">
                  <c:v>1.0973824015744895</c:v>
                </c:pt>
                <c:pt idx="43">
                  <c:v>0.99083756532824652</c:v>
                </c:pt>
                <c:pt idx="44">
                  <c:v>0.93744984659924513</c:v>
                </c:pt>
                <c:pt idx="45">
                  <c:v>0.90151598455027349</c:v>
                </c:pt>
                <c:pt idx="46">
                  <c:v>0.84931744571278689</c:v>
                </c:pt>
                <c:pt idx="47">
                  <c:v>0.84316013591937633</c:v>
                </c:pt>
                <c:pt idx="48">
                  <c:v>0.87340906046798006</c:v>
                </c:pt>
                <c:pt idx="49">
                  <c:v>0.99800704965102038</c:v>
                </c:pt>
                <c:pt idx="50">
                  <c:v>0.83113166486326773</c:v>
                </c:pt>
                <c:pt idx="51">
                  <c:v>0.75860578636440734</c:v>
                </c:pt>
                <c:pt idx="52">
                  <c:v>0.85567045551639853</c:v>
                </c:pt>
                <c:pt idx="53">
                  <c:v>0.82803542697830967</c:v>
                </c:pt>
                <c:pt idx="54">
                  <c:v>0.88252351009421992</c:v>
                </c:pt>
                <c:pt idx="55">
                  <c:v>0.92371244453547197</c:v>
                </c:pt>
                <c:pt idx="56">
                  <c:v>0.91439114222587914</c:v>
                </c:pt>
                <c:pt idx="57">
                  <c:v>0.87607726381260143</c:v>
                </c:pt>
                <c:pt idx="58">
                  <c:v>0.99525752538088419</c:v>
                </c:pt>
                <c:pt idx="59">
                  <c:v>1.0981151988680729</c:v>
                </c:pt>
                <c:pt idx="60">
                  <c:v>0.90372781186649276</c:v>
                </c:pt>
                <c:pt idx="61">
                  <c:v>1.0114590435769018</c:v>
                </c:pt>
                <c:pt idx="62">
                  <c:v>0.90603174414141596</c:v>
                </c:pt>
              </c:numCache>
            </c:numRef>
          </c:val>
          <c:smooth val="0"/>
          <c:extLst>
            <c:ext xmlns:c16="http://schemas.microsoft.com/office/drawing/2014/chart" uri="{C3380CC4-5D6E-409C-BE32-E72D297353CC}">
              <c16:uniqueId val="{00000000-3CCD-44C4-8BB0-C57EB4325432}"/>
            </c:ext>
          </c:extLst>
        </c:ser>
        <c:dLbls>
          <c:showLegendKey val="0"/>
          <c:showVal val="0"/>
          <c:showCatName val="0"/>
          <c:showSerName val="0"/>
          <c:showPercent val="0"/>
          <c:showBubbleSize val="0"/>
        </c:dLbls>
        <c:smooth val="0"/>
        <c:axId val="559315087"/>
        <c:axId val="553426479"/>
      </c:lineChart>
      <c:catAx>
        <c:axId val="559315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3426479"/>
        <c:crosses val="autoZero"/>
        <c:auto val="1"/>
        <c:lblAlgn val="ctr"/>
        <c:lblOffset val="100"/>
        <c:noMultiLvlLbl val="0"/>
      </c:catAx>
      <c:valAx>
        <c:axId val="5534264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93150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Export components (% shares)</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lineChart>
        <c:grouping val="standard"/>
        <c:varyColors val="0"/>
        <c:ser>
          <c:idx val="0"/>
          <c:order val="0"/>
          <c:tx>
            <c:v>Capital goods</c:v>
          </c:tx>
          <c:spPr>
            <a:ln w="31750" cap="rnd">
              <a:solidFill>
                <a:schemeClr val="accent1"/>
              </a:solidFill>
              <a:round/>
            </a:ln>
            <a:effectLst>
              <a:outerShdw blurRad="50800" dist="25400" algn="bl" rotWithShape="0">
                <a:srgbClr val="000000">
                  <a:alpha val="60000"/>
                </a:srgbClr>
              </a:outerShdw>
            </a:effectLst>
          </c:spPr>
          <c:marker>
            <c:symbol val="none"/>
          </c:marker>
          <c:cat>
            <c:numRef>
              <c:f>Sheet1!$A$5:$A$38</c:f>
              <c:numCache>
                <c:formatCode>General</c:formatCode>
                <c:ptCount val="3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numCache>
            </c:numRef>
          </c:cat>
          <c:val>
            <c:numRef>
              <c:f>Sheet2!$B$3:$B$36</c:f>
              <c:numCache>
                <c:formatCode>General</c:formatCode>
                <c:ptCount val="34"/>
                <c:pt idx="0">
                  <c:v>1.6854383569321199</c:v>
                </c:pt>
                <c:pt idx="1">
                  <c:v>3.0076154542904758</c:v>
                </c:pt>
                <c:pt idx="2">
                  <c:v>2.7806290372696245</c:v>
                </c:pt>
                <c:pt idx="3">
                  <c:v>2.6260806194328192</c:v>
                </c:pt>
                <c:pt idx="4">
                  <c:v>2.0972257152869207</c:v>
                </c:pt>
                <c:pt idx="5">
                  <c:v>2.5335156983452176</c:v>
                </c:pt>
                <c:pt idx="6">
                  <c:v>1.9919809169333009</c:v>
                </c:pt>
                <c:pt idx="7">
                  <c:v>2.0041108895835409</c:v>
                </c:pt>
                <c:pt idx="8">
                  <c:v>1.6318091532892001</c:v>
                </c:pt>
                <c:pt idx="9">
                  <c:v>1.9653131756340461</c:v>
                </c:pt>
                <c:pt idx="10">
                  <c:v>2.3544751774585433</c:v>
                </c:pt>
                <c:pt idx="11">
                  <c:v>2.5653972730513135</c:v>
                </c:pt>
                <c:pt idx="12">
                  <c:v>3.3419281372868745</c:v>
                </c:pt>
                <c:pt idx="13">
                  <c:v>3.5950680948263236</c:v>
                </c:pt>
                <c:pt idx="14">
                  <c:v>4.0697004096114497</c:v>
                </c:pt>
                <c:pt idx="15">
                  <c:v>3.9202774106918326</c:v>
                </c:pt>
                <c:pt idx="16">
                  <c:v>4.8214976030741905</c:v>
                </c:pt>
                <c:pt idx="17">
                  <c:v>4.8576727787680598</c:v>
                </c:pt>
                <c:pt idx="18">
                  <c:v>4.9765658478171924</c:v>
                </c:pt>
                <c:pt idx="19">
                  <c:v>6.8464884530133014</c:v>
                </c:pt>
                <c:pt idx="20">
                  <c:v>7.8333333566457428</c:v>
                </c:pt>
                <c:pt idx="21">
                  <c:v>8.4835058129385441</c:v>
                </c:pt>
                <c:pt idx="22">
                  <c:v>7.7377986858071717</c:v>
                </c:pt>
                <c:pt idx="23">
                  <c:v>9.1931651747561585</c:v>
                </c:pt>
                <c:pt idx="24">
                  <c:v>10.338977651264669</c:v>
                </c:pt>
                <c:pt idx="25">
                  <c:v>10.884705289941325</c:v>
                </c:pt>
                <c:pt idx="26">
                  <c:v>11.01701561493261</c:v>
                </c:pt>
                <c:pt idx="27">
                  <c:v>12.822149557837234</c:v>
                </c:pt>
                <c:pt idx="28">
                  <c:v>12.668130161893924</c:v>
                </c:pt>
                <c:pt idx="29">
                  <c:v>10.88363821983685</c:v>
                </c:pt>
                <c:pt idx="30">
                  <c:v>10.336097039882217</c:v>
                </c:pt>
                <c:pt idx="31">
                  <c:v>10.519624764164798</c:v>
                </c:pt>
                <c:pt idx="32">
                  <c:v>9.0079217882682077</c:v>
                </c:pt>
                <c:pt idx="33">
                  <c:v>10.273026456265704</c:v>
                </c:pt>
              </c:numCache>
            </c:numRef>
          </c:val>
          <c:smooth val="0"/>
          <c:extLst>
            <c:ext xmlns:c16="http://schemas.microsoft.com/office/drawing/2014/chart" uri="{C3380CC4-5D6E-409C-BE32-E72D297353CC}">
              <c16:uniqueId val="{00000000-BAB0-45F6-A899-9FDF7AD5B5F3}"/>
            </c:ext>
          </c:extLst>
        </c:ser>
        <c:ser>
          <c:idx val="1"/>
          <c:order val="1"/>
          <c:tx>
            <c:v>Consumption goods</c:v>
          </c:tx>
          <c:spPr>
            <a:ln w="31750" cap="rnd">
              <a:solidFill>
                <a:schemeClr val="accent2"/>
              </a:solidFill>
              <a:round/>
            </a:ln>
            <a:effectLst>
              <a:outerShdw blurRad="50800" dist="25400" algn="bl" rotWithShape="0">
                <a:srgbClr val="000000">
                  <a:alpha val="60000"/>
                </a:srgbClr>
              </a:outerShdw>
            </a:effectLst>
          </c:spPr>
          <c:marker>
            <c:symbol val="none"/>
          </c:marker>
          <c:cat>
            <c:numRef>
              <c:f>Sheet1!$A$5:$A$38</c:f>
              <c:numCache>
                <c:formatCode>General</c:formatCode>
                <c:ptCount val="3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numCache>
            </c:numRef>
          </c:cat>
          <c:val>
            <c:numRef>
              <c:f>Sheet2!$C$3:$C$36</c:f>
              <c:numCache>
                <c:formatCode>General</c:formatCode>
                <c:ptCount val="34"/>
                <c:pt idx="0">
                  <c:v>45.814771839609499</c:v>
                </c:pt>
                <c:pt idx="1">
                  <c:v>44.230145743606187</c:v>
                </c:pt>
                <c:pt idx="2">
                  <c:v>39.597403546616164</c:v>
                </c:pt>
                <c:pt idx="3">
                  <c:v>42.050415576025053</c:v>
                </c:pt>
                <c:pt idx="4">
                  <c:v>46.892505799082393</c:v>
                </c:pt>
                <c:pt idx="5">
                  <c:v>41.151750461067138</c:v>
                </c:pt>
                <c:pt idx="6">
                  <c:v>46.400000565073761</c:v>
                </c:pt>
                <c:pt idx="7">
                  <c:v>47.04095237726176</c:v>
                </c:pt>
                <c:pt idx="8">
                  <c:v>43.546249202118673</c:v>
                </c:pt>
                <c:pt idx="9">
                  <c:v>46.762092724124301</c:v>
                </c:pt>
                <c:pt idx="10">
                  <c:v>51.402760641191946</c:v>
                </c:pt>
                <c:pt idx="11">
                  <c:v>51.380935387982859</c:v>
                </c:pt>
                <c:pt idx="12">
                  <c:v>54.095118399970922</c:v>
                </c:pt>
                <c:pt idx="13">
                  <c:v>53.850534954458475</c:v>
                </c:pt>
                <c:pt idx="14">
                  <c:v>50.709738746455827</c:v>
                </c:pt>
                <c:pt idx="15">
                  <c:v>54.762513105037748</c:v>
                </c:pt>
                <c:pt idx="16">
                  <c:v>53.03883103150271</c:v>
                </c:pt>
                <c:pt idx="17">
                  <c:v>52.780576861326182</c:v>
                </c:pt>
                <c:pt idx="18">
                  <c:v>53.255348335790806</c:v>
                </c:pt>
                <c:pt idx="19">
                  <c:v>52.089617892781412</c:v>
                </c:pt>
                <c:pt idx="20">
                  <c:v>50.357422895829643</c:v>
                </c:pt>
                <c:pt idx="21">
                  <c:v>48.705632448592134</c:v>
                </c:pt>
                <c:pt idx="22">
                  <c:v>51.207189829864852</c:v>
                </c:pt>
                <c:pt idx="23">
                  <c:v>51.055858109365772</c:v>
                </c:pt>
                <c:pt idx="24">
                  <c:v>48.287579286528306</c:v>
                </c:pt>
                <c:pt idx="25">
                  <c:v>47.410318075433473</c:v>
                </c:pt>
                <c:pt idx="26">
                  <c:v>44.181470700788871</c:v>
                </c:pt>
                <c:pt idx="27">
                  <c:v>40.733768498327301</c:v>
                </c:pt>
                <c:pt idx="28">
                  <c:v>35.656978371605426</c:v>
                </c:pt>
                <c:pt idx="29">
                  <c:v>39.878585731224618</c:v>
                </c:pt>
                <c:pt idx="30">
                  <c:v>39.795595942696444</c:v>
                </c:pt>
                <c:pt idx="31">
                  <c:v>38.707331868922452</c:v>
                </c:pt>
                <c:pt idx="32">
                  <c:v>36.439478635082899</c:v>
                </c:pt>
                <c:pt idx="33">
                  <c:v>40.011585368066058</c:v>
                </c:pt>
              </c:numCache>
            </c:numRef>
          </c:val>
          <c:smooth val="0"/>
          <c:extLst>
            <c:ext xmlns:c16="http://schemas.microsoft.com/office/drawing/2014/chart" uri="{C3380CC4-5D6E-409C-BE32-E72D297353CC}">
              <c16:uniqueId val="{00000001-BAB0-45F6-A899-9FDF7AD5B5F3}"/>
            </c:ext>
          </c:extLst>
        </c:ser>
        <c:ser>
          <c:idx val="2"/>
          <c:order val="2"/>
          <c:tx>
            <c:v>Intermediate goods</c:v>
          </c:tx>
          <c:spPr>
            <a:ln w="31750" cap="rnd">
              <a:solidFill>
                <a:schemeClr val="accent3"/>
              </a:solidFill>
              <a:round/>
            </a:ln>
            <a:effectLst>
              <a:outerShdw blurRad="50800" dist="25400" algn="bl" rotWithShape="0">
                <a:srgbClr val="000000">
                  <a:alpha val="60000"/>
                </a:srgbClr>
              </a:outerShdw>
            </a:effectLst>
          </c:spPr>
          <c:marker>
            <c:symbol val="none"/>
          </c:marker>
          <c:cat>
            <c:numRef>
              <c:f>Sheet1!$A$5:$A$38</c:f>
              <c:numCache>
                <c:formatCode>General</c:formatCode>
                <c:ptCount val="3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numCache>
            </c:numRef>
          </c:cat>
          <c:val>
            <c:numRef>
              <c:f>Sheet2!$D$3:$D$36</c:f>
              <c:numCache>
                <c:formatCode>General</c:formatCode>
                <c:ptCount val="34"/>
                <c:pt idx="0">
                  <c:v>52.499789803458384</c:v>
                </c:pt>
                <c:pt idx="1">
                  <c:v>52.762238802103333</c:v>
                </c:pt>
                <c:pt idx="2">
                  <c:v>57.621588350660943</c:v>
                </c:pt>
                <c:pt idx="3">
                  <c:v>55.322095698011729</c:v>
                </c:pt>
                <c:pt idx="4">
                  <c:v>51.00930583051403</c:v>
                </c:pt>
                <c:pt idx="5">
                  <c:v>56.314165344170689</c:v>
                </c:pt>
                <c:pt idx="6">
                  <c:v>51.605288003141048</c:v>
                </c:pt>
                <c:pt idx="7">
                  <c:v>50.94653728419172</c:v>
                </c:pt>
                <c:pt idx="8">
                  <c:v>54.80601396358783</c:v>
                </c:pt>
                <c:pt idx="9">
                  <c:v>51.242012592485331</c:v>
                </c:pt>
                <c:pt idx="10">
                  <c:v>46.237162121871116</c:v>
                </c:pt>
                <c:pt idx="11">
                  <c:v>46.045493784662405</c:v>
                </c:pt>
                <c:pt idx="12">
                  <c:v>42.53671653182186</c:v>
                </c:pt>
                <c:pt idx="13">
                  <c:v>42.526789550698375</c:v>
                </c:pt>
                <c:pt idx="14">
                  <c:v>45.197094208454466</c:v>
                </c:pt>
                <c:pt idx="15">
                  <c:v>41.290075159238221</c:v>
                </c:pt>
                <c:pt idx="16">
                  <c:v>42.055897762790629</c:v>
                </c:pt>
                <c:pt idx="17">
                  <c:v>42.268413745841102</c:v>
                </c:pt>
                <c:pt idx="18">
                  <c:v>41.712224190530286</c:v>
                </c:pt>
                <c:pt idx="19">
                  <c:v>40.856950195161929</c:v>
                </c:pt>
                <c:pt idx="20">
                  <c:v>41.638593780524886</c:v>
                </c:pt>
                <c:pt idx="21">
                  <c:v>42.664672606181583</c:v>
                </c:pt>
                <c:pt idx="22">
                  <c:v>40.648073472438696</c:v>
                </c:pt>
                <c:pt idx="23">
                  <c:v>39.13939612809488</c:v>
                </c:pt>
                <c:pt idx="24">
                  <c:v>41.074521746981596</c:v>
                </c:pt>
                <c:pt idx="25">
                  <c:v>41.223819090407822</c:v>
                </c:pt>
                <c:pt idx="26">
                  <c:v>44.178868594699708</c:v>
                </c:pt>
                <c:pt idx="27">
                  <c:v>46.054087040821024</c:v>
                </c:pt>
                <c:pt idx="28">
                  <c:v>51.302916249825458</c:v>
                </c:pt>
                <c:pt idx="29">
                  <c:v>48.690757560022782</c:v>
                </c:pt>
                <c:pt idx="30">
                  <c:v>49.507435176122236</c:v>
                </c:pt>
                <c:pt idx="31">
                  <c:v>50.361925869479094</c:v>
                </c:pt>
                <c:pt idx="32">
                  <c:v>54.21412824170482</c:v>
                </c:pt>
                <c:pt idx="33">
                  <c:v>49.280139955124469</c:v>
                </c:pt>
              </c:numCache>
            </c:numRef>
          </c:val>
          <c:smooth val="0"/>
          <c:extLst>
            <c:ext xmlns:c16="http://schemas.microsoft.com/office/drawing/2014/chart" uri="{C3380CC4-5D6E-409C-BE32-E72D297353CC}">
              <c16:uniqueId val="{00000002-BAB0-45F6-A899-9FDF7AD5B5F3}"/>
            </c:ext>
          </c:extLst>
        </c:ser>
        <c:dLbls>
          <c:showLegendKey val="0"/>
          <c:showVal val="0"/>
          <c:showCatName val="0"/>
          <c:showSerName val="0"/>
          <c:showPercent val="0"/>
          <c:showBubbleSize val="0"/>
        </c:dLbls>
        <c:smooth val="0"/>
        <c:axId val="123207680"/>
        <c:axId val="116269056"/>
      </c:lineChart>
      <c:catAx>
        <c:axId val="123207680"/>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6269056"/>
        <c:crosses val="autoZero"/>
        <c:auto val="1"/>
        <c:lblAlgn val="ctr"/>
        <c:lblOffset val="100"/>
        <c:tickLblSkip val="2"/>
        <c:noMultiLvlLbl val="0"/>
      </c:catAx>
      <c:valAx>
        <c:axId val="11626905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2320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Import components (% share</a:t>
            </a:r>
            <a:r>
              <a:rPr lang="tr-TR"/>
              <a:t>s</a:t>
            </a:r>
            <a:r>
              <a:rPr lang="en-US"/>
              <a:t>)</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lineChart>
        <c:grouping val="standard"/>
        <c:varyColors val="0"/>
        <c:ser>
          <c:idx val="0"/>
          <c:order val="0"/>
          <c:tx>
            <c:v>Capital goods</c:v>
          </c:tx>
          <c:spPr>
            <a:ln w="31750" cap="rnd">
              <a:solidFill>
                <a:schemeClr val="accent1"/>
              </a:solidFill>
              <a:round/>
            </a:ln>
            <a:effectLst>
              <a:outerShdw blurRad="50800" dist="25400" algn="bl" rotWithShape="0">
                <a:srgbClr val="000000">
                  <a:alpha val="60000"/>
                </a:srgbClr>
              </a:outerShdw>
            </a:effectLst>
          </c:spPr>
          <c:marker>
            <c:symbol val="none"/>
          </c:marker>
          <c:cat>
            <c:numRef>
              <c:f>Sheet1!$A$5:$A$38</c:f>
              <c:numCache>
                <c:formatCode>General</c:formatCode>
                <c:ptCount val="3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numCache>
            </c:numRef>
          </c:cat>
          <c:val>
            <c:numRef>
              <c:f>Sheet2!$F$3:$F$36</c:f>
              <c:numCache>
                <c:formatCode>General</c:formatCode>
                <c:ptCount val="34"/>
                <c:pt idx="0">
                  <c:v>10.084432356525076</c:v>
                </c:pt>
                <c:pt idx="1">
                  <c:v>12.703023060224631</c:v>
                </c:pt>
                <c:pt idx="2">
                  <c:v>13.989707839550924</c:v>
                </c:pt>
                <c:pt idx="3">
                  <c:v>13.761373432863119</c:v>
                </c:pt>
                <c:pt idx="4">
                  <c:v>13.069729483595985</c:v>
                </c:pt>
                <c:pt idx="5">
                  <c:v>16.0900925129272</c:v>
                </c:pt>
                <c:pt idx="6">
                  <c:v>21.001760689301285</c:v>
                </c:pt>
                <c:pt idx="7">
                  <c:v>16.775669179793283</c:v>
                </c:pt>
                <c:pt idx="8">
                  <c:v>17.773229146883796</c:v>
                </c:pt>
                <c:pt idx="9">
                  <c:v>16.017402557556416</c:v>
                </c:pt>
                <c:pt idx="10">
                  <c:v>18.025648738983076</c:v>
                </c:pt>
                <c:pt idx="11">
                  <c:v>20.334705563578169</c:v>
                </c:pt>
                <c:pt idx="12">
                  <c:v>21.051936086904576</c:v>
                </c:pt>
                <c:pt idx="13">
                  <c:v>24.913755349326689</c:v>
                </c:pt>
                <c:pt idx="14">
                  <c:v>22.326904318263495</c:v>
                </c:pt>
                <c:pt idx="15">
                  <c:v>22.665258123363135</c:v>
                </c:pt>
                <c:pt idx="16">
                  <c:v>23.502961615577266</c:v>
                </c:pt>
                <c:pt idx="17">
                  <c:v>22.875106596818313</c:v>
                </c:pt>
                <c:pt idx="18">
                  <c:v>23.214934233157905</c:v>
                </c:pt>
                <c:pt idx="19">
                  <c:v>21.457420558049424</c:v>
                </c:pt>
                <c:pt idx="20">
                  <c:v>20.852752316505192</c:v>
                </c:pt>
                <c:pt idx="21">
                  <c:v>16.764683381705343</c:v>
                </c:pt>
                <c:pt idx="22">
                  <c:v>16.292815152993612</c:v>
                </c:pt>
                <c:pt idx="23">
                  <c:v>16.333944444873381</c:v>
                </c:pt>
                <c:pt idx="24">
                  <c:v>17.836254074781767</c:v>
                </c:pt>
                <c:pt idx="25">
                  <c:v>17.438124303911621</c:v>
                </c:pt>
                <c:pt idx="26">
                  <c:v>16.727465085296974</c:v>
                </c:pt>
                <c:pt idx="27">
                  <c:v>15.908503460257842</c:v>
                </c:pt>
                <c:pt idx="28">
                  <c:v>13.874118405072991</c:v>
                </c:pt>
                <c:pt idx="29">
                  <c:v>15.229591875485188</c:v>
                </c:pt>
                <c:pt idx="30">
                  <c:v>15.531728518113376</c:v>
                </c:pt>
                <c:pt idx="31">
                  <c:v>15.475150001695756</c:v>
                </c:pt>
                <c:pt idx="32">
                  <c:v>14.342035875956233</c:v>
                </c:pt>
                <c:pt idx="33">
                  <c:v>14.607223105534379</c:v>
                </c:pt>
              </c:numCache>
            </c:numRef>
          </c:val>
          <c:smooth val="0"/>
          <c:extLst>
            <c:ext xmlns:c16="http://schemas.microsoft.com/office/drawing/2014/chart" uri="{C3380CC4-5D6E-409C-BE32-E72D297353CC}">
              <c16:uniqueId val="{00000000-E350-43CB-A34C-232FA338F0EF}"/>
            </c:ext>
          </c:extLst>
        </c:ser>
        <c:ser>
          <c:idx val="1"/>
          <c:order val="1"/>
          <c:tx>
            <c:v>Consumption goods</c:v>
          </c:tx>
          <c:spPr>
            <a:ln w="31750" cap="rnd">
              <a:solidFill>
                <a:schemeClr val="accent2"/>
              </a:solidFill>
              <a:round/>
            </a:ln>
            <a:effectLst>
              <a:outerShdw blurRad="50800" dist="25400" algn="bl" rotWithShape="0">
                <a:srgbClr val="000000">
                  <a:alpha val="60000"/>
                </a:srgbClr>
              </a:outerShdw>
            </a:effectLst>
          </c:spPr>
          <c:marker>
            <c:symbol val="none"/>
          </c:marker>
          <c:cat>
            <c:numRef>
              <c:f>Sheet1!$A$5:$A$38</c:f>
              <c:numCache>
                <c:formatCode>General</c:formatCode>
                <c:ptCount val="3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numCache>
            </c:numRef>
          </c:cat>
          <c:val>
            <c:numRef>
              <c:f>Sheet2!$G$3:$G$36</c:f>
              <c:numCache>
                <c:formatCode>General</c:formatCode>
                <c:ptCount val="34"/>
                <c:pt idx="0">
                  <c:v>4.6003874542832159</c:v>
                </c:pt>
                <c:pt idx="1">
                  <c:v>4.2448319277013526</c:v>
                </c:pt>
                <c:pt idx="2">
                  <c:v>4.7839431512372954</c:v>
                </c:pt>
                <c:pt idx="3">
                  <c:v>4.4251139205129419</c:v>
                </c:pt>
                <c:pt idx="4">
                  <c:v>4.8650600632808194</c:v>
                </c:pt>
                <c:pt idx="5">
                  <c:v>5.8586919254683334</c:v>
                </c:pt>
                <c:pt idx="6">
                  <c:v>7.3290463071444396</c:v>
                </c:pt>
                <c:pt idx="7">
                  <c:v>7.1597702355102637</c:v>
                </c:pt>
                <c:pt idx="8">
                  <c:v>6.6796726468659031</c:v>
                </c:pt>
                <c:pt idx="9">
                  <c:v>4.6928757296325969</c:v>
                </c:pt>
                <c:pt idx="10">
                  <c:v>9.41172018166416</c:v>
                </c:pt>
                <c:pt idx="11">
                  <c:v>7.8385220723230526</c:v>
                </c:pt>
                <c:pt idx="12">
                  <c:v>7.7539304293593778</c:v>
                </c:pt>
                <c:pt idx="13">
                  <c:v>8.5044741654771521</c:v>
                </c:pt>
                <c:pt idx="14">
                  <c:v>5.7651348993028906</c:v>
                </c:pt>
                <c:pt idx="15">
                  <c:v>6.5240368063107761</c:v>
                </c:pt>
                <c:pt idx="16">
                  <c:v>9.2158560731980099</c:v>
                </c:pt>
                <c:pt idx="17">
                  <c:v>10.403774599047498</c:v>
                </c:pt>
                <c:pt idx="18">
                  <c:v>10.899392829122874</c:v>
                </c:pt>
                <c:pt idx="19">
                  <c:v>11.852132764192472</c:v>
                </c:pt>
                <c:pt idx="20">
                  <c:v>12.712150384251464</c:v>
                </c:pt>
                <c:pt idx="21">
                  <c:v>9.2113366915139849</c:v>
                </c:pt>
                <c:pt idx="22">
                  <c:v>9.5013979044752315</c:v>
                </c:pt>
                <c:pt idx="23">
                  <c:v>11.268184250752732</c:v>
                </c:pt>
                <c:pt idx="24">
                  <c:v>12.405480786133683</c:v>
                </c:pt>
                <c:pt idx="25">
                  <c:v>11.96780294821416</c:v>
                </c:pt>
                <c:pt idx="26">
                  <c:v>11.546619794085345</c:v>
                </c:pt>
                <c:pt idx="27">
                  <c:v>10.99242831966561</c:v>
                </c:pt>
                <c:pt idx="28">
                  <c:v>10.640154380216222</c:v>
                </c:pt>
                <c:pt idx="29">
                  <c:v>13.687591706657368</c:v>
                </c:pt>
                <c:pt idx="30">
                  <c:v>13.331007966187775</c:v>
                </c:pt>
                <c:pt idx="31">
                  <c:v>12.328542144931674</c:v>
                </c:pt>
                <c:pt idx="32">
                  <c:v>11.287169767427741</c:v>
                </c:pt>
                <c:pt idx="33">
                  <c:v>12.086569916340489</c:v>
                </c:pt>
              </c:numCache>
            </c:numRef>
          </c:val>
          <c:smooth val="0"/>
          <c:extLst>
            <c:ext xmlns:c16="http://schemas.microsoft.com/office/drawing/2014/chart" uri="{C3380CC4-5D6E-409C-BE32-E72D297353CC}">
              <c16:uniqueId val="{00000001-E350-43CB-A34C-232FA338F0EF}"/>
            </c:ext>
          </c:extLst>
        </c:ser>
        <c:ser>
          <c:idx val="2"/>
          <c:order val="2"/>
          <c:tx>
            <c:v>Intermediate goods</c:v>
          </c:tx>
          <c:spPr>
            <a:ln w="31750" cap="rnd">
              <a:solidFill>
                <a:schemeClr val="accent3"/>
              </a:solidFill>
              <a:round/>
            </a:ln>
            <a:effectLst>
              <a:outerShdw blurRad="50800" dist="25400" algn="bl" rotWithShape="0">
                <a:srgbClr val="000000">
                  <a:alpha val="60000"/>
                </a:srgbClr>
              </a:outerShdw>
            </a:effectLst>
          </c:spPr>
          <c:marker>
            <c:symbol val="none"/>
          </c:marker>
          <c:cat>
            <c:numRef>
              <c:f>Sheet1!$A$5:$A$38</c:f>
              <c:numCache>
                <c:formatCode>General</c:formatCode>
                <c:ptCount val="3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numCache>
            </c:numRef>
          </c:cat>
          <c:val>
            <c:numRef>
              <c:f>Sheet2!$H$3:$H$36</c:f>
              <c:numCache>
                <c:formatCode>General</c:formatCode>
                <c:ptCount val="34"/>
                <c:pt idx="0">
                  <c:v>85.305761062823137</c:v>
                </c:pt>
                <c:pt idx="1">
                  <c:v>83.02988193397745</c:v>
                </c:pt>
                <c:pt idx="2">
                  <c:v>81.226021200814642</c:v>
                </c:pt>
                <c:pt idx="3">
                  <c:v>81.81326346422226</c:v>
                </c:pt>
                <c:pt idx="4">
                  <c:v>82.065131927748141</c:v>
                </c:pt>
                <c:pt idx="5">
                  <c:v>78.047279952078497</c:v>
                </c:pt>
                <c:pt idx="6">
                  <c:v>71.631420591217136</c:v>
                </c:pt>
                <c:pt idx="7">
                  <c:v>76.05294548773486</c:v>
                </c:pt>
                <c:pt idx="8">
                  <c:v>75.529118802852778</c:v>
                </c:pt>
                <c:pt idx="9">
                  <c:v>79.250990610684397</c:v>
                </c:pt>
                <c:pt idx="10">
                  <c:v>72.427562433632033</c:v>
                </c:pt>
                <c:pt idx="11">
                  <c:v>71.246192136721447</c:v>
                </c:pt>
                <c:pt idx="12">
                  <c:v>70.815019876743236</c:v>
                </c:pt>
                <c:pt idx="13">
                  <c:v>66.110646667552558</c:v>
                </c:pt>
                <c:pt idx="14">
                  <c:v>71.478723041441199</c:v>
                </c:pt>
                <c:pt idx="15">
                  <c:v>70.564174149714404</c:v>
                </c:pt>
                <c:pt idx="16">
                  <c:v>66.734669778150788</c:v>
                </c:pt>
                <c:pt idx="17">
                  <c:v>66.146476057923721</c:v>
                </c:pt>
                <c:pt idx="18">
                  <c:v>65.126132678694944</c:v>
                </c:pt>
                <c:pt idx="19">
                  <c:v>66.027441803471248</c:v>
                </c:pt>
                <c:pt idx="20">
                  <c:v>66.069159349318312</c:v>
                </c:pt>
                <c:pt idx="21">
                  <c:v>73.192056044816894</c:v>
                </c:pt>
                <c:pt idx="22">
                  <c:v>73.041817372681265</c:v>
                </c:pt>
                <c:pt idx="23">
                  <c:v>71.726249074482155</c:v>
                </c:pt>
                <c:pt idx="24">
                  <c:v>69.253227533025893</c:v>
                </c:pt>
                <c:pt idx="25">
                  <c:v>70.108224246649115</c:v>
                </c:pt>
                <c:pt idx="26">
                  <c:v>71.362222193727646</c:v>
                </c:pt>
                <c:pt idx="27">
                  <c:v>72.702373983494766</c:v>
                </c:pt>
                <c:pt idx="28">
                  <c:v>75.135876344266862</c:v>
                </c:pt>
                <c:pt idx="29">
                  <c:v>70.610186413010695</c:v>
                </c:pt>
                <c:pt idx="30">
                  <c:v>70.843137608131215</c:v>
                </c:pt>
                <c:pt idx="31">
                  <c:v>71.889651891071523</c:v>
                </c:pt>
                <c:pt idx="32">
                  <c:v>73.952197911474542</c:v>
                </c:pt>
                <c:pt idx="33">
                  <c:v>73.042784264047157</c:v>
                </c:pt>
              </c:numCache>
            </c:numRef>
          </c:val>
          <c:smooth val="0"/>
          <c:extLst>
            <c:ext xmlns:c16="http://schemas.microsoft.com/office/drawing/2014/chart" uri="{C3380CC4-5D6E-409C-BE32-E72D297353CC}">
              <c16:uniqueId val="{00000002-E350-43CB-A34C-232FA338F0EF}"/>
            </c:ext>
          </c:extLst>
        </c:ser>
        <c:dLbls>
          <c:showLegendKey val="0"/>
          <c:showVal val="0"/>
          <c:showCatName val="0"/>
          <c:showSerName val="0"/>
          <c:showPercent val="0"/>
          <c:showBubbleSize val="0"/>
        </c:dLbls>
        <c:smooth val="0"/>
        <c:axId val="33957376"/>
        <c:axId val="116270208"/>
      </c:lineChart>
      <c:catAx>
        <c:axId val="33957376"/>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6270208"/>
        <c:crosses val="autoZero"/>
        <c:auto val="1"/>
        <c:lblAlgn val="ctr"/>
        <c:lblOffset val="100"/>
        <c:tickLblSkip val="2"/>
        <c:noMultiLvlLbl val="0"/>
      </c:catAx>
      <c:valAx>
        <c:axId val="11627020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395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A6FC44-24C6-42DE-AF95-30C5D6583A6E}" type="datetimeFigureOut">
              <a:rPr lang="tr-TR" smtClean="0"/>
              <a:t>3.12.2025</a:t>
            </a:fld>
            <a:endParaRPr lang="tr-T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7055C7-8911-413C-B7F5-AAE737945E4C}" type="slidenum">
              <a:rPr lang="tr-TR" smtClean="0"/>
              <a:t>‹#›</a:t>
            </a:fld>
            <a:endParaRPr lang="tr-TR"/>
          </a:p>
        </p:txBody>
      </p:sp>
    </p:spTree>
    <p:extLst>
      <p:ext uri="{BB962C8B-B14F-4D97-AF65-F5344CB8AC3E}">
        <p14:creationId xmlns:p14="http://schemas.microsoft.com/office/powerpoint/2010/main" val="1970988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en-US" dirty="0"/>
              <a:t>e.g. when we import 1 Bosch washing machine from Germany, we give up the income to be generated by producing 2 </a:t>
            </a:r>
            <a:r>
              <a:rPr lang="en-US" dirty="0" err="1"/>
              <a:t>Arçelik</a:t>
            </a:r>
            <a:r>
              <a:rPr lang="en-US" dirty="0"/>
              <a:t> washing machines in Turkey!</a:t>
            </a:r>
          </a:p>
        </p:txBody>
      </p:sp>
      <p:sp>
        <p:nvSpPr>
          <p:cNvPr id="4" name="Slayt Numarası Yer Tutucusu 3"/>
          <p:cNvSpPr>
            <a:spLocks noGrp="1"/>
          </p:cNvSpPr>
          <p:nvPr>
            <p:ph type="sldNum" sz="quarter" idx="5"/>
          </p:nvPr>
        </p:nvSpPr>
        <p:spPr/>
        <p:txBody>
          <a:bodyPr/>
          <a:lstStyle/>
          <a:p>
            <a:fld id="{717055C7-8911-413C-B7F5-AAE737945E4C}" type="slidenum">
              <a:rPr lang="tr-TR" smtClean="0"/>
              <a:t>13</a:t>
            </a:fld>
            <a:endParaRPr lang="tr-TR"/>
          </a:p>
        </p:txBody>
      </p:sp>
    </p:spTree>
    <p:extLst>
      <p:ext uri="{BB962C8B-B14F-4D97-AF65-F5344CB8AC3E}">
        <p14:creationId xmlns:p14="http://schemas.microsoft.com/office/powerpoint/2010/main" val="1239903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en-US" dirty="0"/>
              <a:t>If there is disequilibrium, as we will see, the financial investor will prefer one asset over the other, i.e. is not indifferent </a:t>
            </a:r>
            <a:r>
              <a:rPr lang="en-US"/>
              <a:t>between alternative assets</a:t>
            </a:r>
            <a:endParaRPr lang="en-US" dirty="0"/>
          </a:p>
        </p:txBody>
      </p:sp>
      <p:sp>
        <p:nvSpPr>
          <p:cNvPr id="4" name="Slayt Numarası Yer Tutucusu 3"/>
          <p:cNvSpPr>
            <a:spLocks noGrp="1"/>
          </p:cNvSpPr>
          <p:nvPr>
            <p:ph type="sldNum" sz="quarter" idx="5"/>
          </p:nvPr>
        </p:nvSpPr>
        <p:spPr/>
        <p:txBody>
          <a:bodyPr/>
          <a:lstStyle/>
          <a:p>
            <a:fld id="{717055C7-8911-413C-B7F5-AAE737945E4C}" type="slidenum">
              <a:rPr lang="tr-TR" smtClean="0"/>
              <a:t>14</a:t>
            </a:fld>
            <a:endParaRPr lang="tr-TR"/>
          </a:p>
        </p:txBody>
      </p:sp>
    </p:spTree>
    <p:extLst>
      <p:ext uri="{BB962C8B-B14F-4D97-AF65-F5344CB8AC3E}">
        <p14:creationId xmlns:p14="http://schemas.microsoft.com/office/powerpoint/2010/main" val="196729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87501"/>
            <a:ext cx="8382000" cy="2161646"/>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762000" y="3810000"/>
            <a:ext cx="7179733" cy="8890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DD0B6F-3213-47E4-A91C-C6895B107DEF}" type="datetime1">
              <a:rPr lang="tr-TR" smtClean="0"/>
              <a:t>3.12.2025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FD3708-BBE6-492D-9AB2-8BCA4DA7D522}" type="datetime1">
              <a:rPr lang="tr-TR" smtClean="0"/>
              <a:t>3.12.2025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3" y="4572001"/>
            <a:ext cx="8510763" cy="973667"/>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802573" y="3210719"/>
            <a:ext cx="6817430" cy="136128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40B352-249C-478C-B8A2-B30D27EF03CB}" type="datetime1">
              <a:rPr lang="tr-TR" smtClean="0"/>
              <a:t>3.12.2025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280160"/>
            <a:ext cx="4064000" cy="38252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10667" y="1280160"/>
            <a:ext cx="4064000" cy="38252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3EAB75-E868-4B85-A7D5-0CCB6DDC0766}" type="datetime1">
              <a:rPr lang="tr-TR" smtClean="0"/>
              <a:t>3.12.2025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279261"/>
            <a:ext cx="4064000" cy="533136"/>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8000" y="1812396"/>
            <a:ext cx="4064000"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10667" y="1279261"/>
            <a:ext cx="4064000" cy="533136"/>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10667" y="1812396"/>
            <a:ext cx="4064000"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BCED66-7013-4FCE-A10A-20374B1CB09C}" type="datetime1">
              <a:rPr lang="tr-TR" smtClean="0"/>
              <a:t>3.12.2025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32C6DC-EEC3-46BA-B38F-AC2E0718F904}" type="datetime1">
              <a:rPr lang="tr-TR" smtClean="0"/>
              <a:t>3.12.2025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F450BD-DD44-4129-974B-824261F68375}" type="datetime1">
              <a:rPr lang="tr-TR" smtClean="0"/>
              <a:t>3.12.2025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8668" y="4579620"/>
            <a:ext cx="8636000" cy="49530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38667" y="5080000"/>
            <a:ext cx="8636001" cy="5080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B41727-E6E5-4937-ACC5-486AA5E0F9D5}" type="datetime1">
              <a:rPr lang="tr-TR" smtClean="0"/>
              <a:t>3.12.2025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D7E82EE-03E4-4D38-904B-52566D4D1064}" type="slidenum">
              <a:rPr lang="tr-TR" smtClean="0"/>
              <a:t>‹#›</a:t>
            </a:fld>
            <a:endParaRPr lang="tr-TR"/>
          </a:p>
        </p:txBody>
      </p:sp>
      <p:sp>
        <p:nvSpPr>
          <p:cNvPr id="9" name="Content Placeholder 8"/>
          <p:cNvSpPr>
            <a:spLocks noGrp="1"/>
          </p:cNvSpPr>
          <p:nvPr>
            <p:ph sz="quarter" idx="13"/>
          </p:nvPr>
        </p:nvSpPr>
        <p:spPr>
          <a:xfrm>
            <a:off x="338667" y="317501"/>
            <a:ext cx="8636000" cy="4119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280" y="4579398"/>
            <a:ext cx="8636000" cy="495522"/>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9398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35280" y="5080000"/>
            <a:ext cx="8636000" cy="51054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346C2ED1-52C9-408A-9A32-616C93551292}" type="datetime1">
              <a:rPr lang="tr-TR" smtClean="0"/>
              <a:t>3.12.2025</a:t>
            </a:fld>
            <a:endParaRPr lang="tr-TR"/>
          </a:p>
        </p:txBody>
      </p:sp>
      <p:sp>
        <p:nvSpPr>
          <p:cNvPr id="9" name="Slide Number Placeholder 8"/>
          <p:cNvSpPr>
            <a:spLocks noGrp="1"/>
          </p:cNvSpPr>
          <p:nvPr>
            <p:ph type="sldNum" sz="quarter" idx="11"/>
          </p:nvPr>
        </p:nvSpPr>
        <p:spPr/>
        <p:txBody>
          <a:bodyPr/>
          <a:lstStyle/>
          <a:p>
            <a:fld id="{1D7E82EE-03E4-4D38-904B-52566D4D1064}"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CDDE20-63D1-4028-A569-75CF20FA8A63}" type="datetime1">
              <a:rPr lang="tr-TR" smtClean="0"/>
              <a:t>3.12.2025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228867"/>
            <a:ext cx="1947333" cy="4876271"/>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508000" y="228867"/>
            <a:ext cx="6688667"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D64D98-1368-42A2-B121-B64340EE5D26}" type="datetime1">
              <a:rPr lang="tr-TR" smtClean="0"/>
              <a:t>3.12.2025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D7E82EE-03E4-4D38-904B-52566D4D1064}"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228866"/>
            <a:ext cx="8466667" cy="9525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8000" y="1333500"/>
            <a:ext cx="8466667" cy="40005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9398000" y="0"/>
            <a:ext cx="762000" cy="571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9398000" y="4572000"/>
            <a:ext cx="762000" cy="571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4"/>
          </p:nvPr>
        </p:nvSpPr>
        <p:spPr>
          <a:xfrm>
            <a:off x="9479764" y="4707467"/>
            <a:ext cx="609600" cy="33020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D7E82EE-03E4-4D38-904B-52566D4D1064}" type="slidenum">
              <a:rPr lang="tr-TR" smtClean="0"/>
              <a:t>‹#›</a:t>
            </a:fld>
            <a:endParaRPr lang="tr-TR"/>
          </a:p>
        </p:txBody>
      </p:sp>
      <p:sp>
        <p:nvSpPr>
          <p:cNvPr id="5" name="Footer Placeholder 4"/>
          <p:cNvSpPr>
            <a:spLocks noGrp="1"/>
          </p:cNvSpPr>
          <p:nvPr>
            <p:ph type="ftr" sz="quarter" idx="3"/>
          </p:nvPr>
        </p:nvSpPr>
        <p:spPr>
          <a:xfrm rot="16200000">
            <a:off x="8758691" y="3323167"/>
            <a:ext cx="1972734" cy="40640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8729059" y="1320800"/>
            <a:ext cx="2031999" cy="406400"/>
          </a:xfrm>
          <a:prstGeom prst="rect">
            <a:avLst/>
          </a:prstGeom>
        </p:spPr>
        <p:txBody>
          <a:bodyPr vert="horz" lIns="91440" tIns="45720" rIns="91440" bIns="45720" rtlCol="0" anchor="ctr"/>
          <a:lstStyle>
            <a:lvl1pPr algn="l">
              <a:defRPr sz="1200">
                <a:solidFill>
                  <a:schemeClr val="bg2"/>
                </a:solidFill>
              </a:defRPr>
            </a:lvl1pPr>
          </a:lstStyle>
          <a:p>
            <a:fld id="{2334A10E-627D-460E-886E-5219D73B4DEB}" type="datetime1">
              <a:rPr lang="tr-TR" smtClean="0"/>
              <a:t>3.12.2025</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 Id="rId9" Type="http://schemas.openxmlformats.org/officeDocument/2006/relationships/image" Target="../media/image4.wmf"/></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6.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8.bin"/><Relationship Id="rId4" Type="http://schemas.openxmlformats.org/officeDocument/2006/relationships/image" Target="../media/image9.wmf"/></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10.bin"/><Relationship Id="rId4" Type="http://schemas.openxmlformats.org/officeDocument/2006/relationships/image" Target="../media/image11.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4.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14.bin"/><Relationship Id="rId4" Type="http://schemas.openxmlformats.org/officeDocument/2006/relationships/image" Target="../media/image1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7.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9.wmf"/><Relationship Id="rId5" Type="http://schemas.openxmlformats.org/officeDocument/2006/relationships/oleObject" Target="../embeddings/oleObject17.bin"/><Relationship Id="rId4" Type="http://schemas.openxmlformats.org/officeDocument/2006/relationships/image" Target="../media/image18.wmf"/></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dirty="0"/>
            </a:br>
            <a:r>
              <a:rPr lang="en-US" dirty="0"/>
              <a:t>E</a:t>
            </a:r>
            <a:r>
              <a:rPr lang="tr-TR" sz="5400" dirty="0" err="1"/>
              <a:t>con</a:t>
            </a:r>
            <a:r>
              <a:rPr lang="tr-TR" sz="5400" dirty="0"/>
              <a:t> 202</a:t>
            </a:r>
            <a:br>
              <a:rPr lang="en-US" sz="5400" dirty="0"/>
            </a:br>
            <a:r>
              <a:rPr lang="tr-TR" sz="5400" dirty="0" err="1"/>
              <a:t>Macroeconomic</a:t>
            </a:r>
            <a:r>
              <a:rPr lang="tr-TR" sz="5400" dirty="0"/>
              <a:t> Theory I</a:t>
            </a:r>
            <a:endParaRPr lang="tr-TR" dirty="0"/>
          </a:p>
        </p:txBody>
      </p:sp>
      <p:sp>
        <p:nvSpPr>
          <p:cNvPr id="3" name="Subtitle 2"/>
          <p:cNvSpPr>
            <a:spLocks noGrp="1"/>
          </p:cNvSpPr>
          <p:nvPr>
            <p:ph type="subTitle" idx="1"/>
          </p:nvPr>
        </p:nvSpPr>
        <p:spPr/>
        <p:txBody>
          <a:bodyPr>
            <a:normAutofit/>
          </a:bodyPr>
          <a:lstStyle/>
          <a:p>
            <a:r>
              <a:rPr lang="en-US" dirty="0">
                <a:latin typeface="+mj-lt"/>
              </a:rPr>
              <a:t>Lecture Notes-</a:t>
            </a:r>
            <a:r>
              <a:rPr lang="tr-TR" dirty="0" err="1">
                <a:latin typeface="+mj-lt"/>
              </a:rPr>
              <a:t>Chapter</a:t>
            </a:r>
            <a:r>
              <a:rPr lang="tr-TR" dirty="0">
                <a:latin typeface="+mj-lt"/>
              </a:rPr>
              <a:t> 18</a:t>
            </a:r>
            <a:endParaRPr lang="en-US" dirty="0">
              <a:latin typeface="+mj-lt"/>
            </a:endParaRPr>
          </a:p>
          <a:p>
            <a:r>
              <a:rPr lang="tr-TR" dirty="0" err="1">
                <a:latin typeface="+mj-lt"/>
              </a:rPr>
              <a:t>The</a:t>
            </a:r>
            <a:r>
              <a:rPr lang="tr-TR" dirty="0">
                <a:latin typeface="+mj-lt"/>
              </a:rPr>
              <a:t> Open </a:t>
            </a:r>
            <a:r>
              <a:rPr lang="tr-TR" dirty="0" err="1">
                <a:latin typeface="+mj-lt"/>
              </a:rPr>
              <a:t>Economy</a:t>
            </a:r>
            <a:r>
              <a:rPr lang="tr-TR" dirty="0">
                <a:latin typeface="+mj-lt"/>
              </a:rPr>
              <a:t> </a:t>
            </a:r>
            <a:r>
              <a:rPr lang="en-US" dirty="0">
                <a:latin typeface="+mj-lt"/>
              </a:rPr>
              <a:t>and the Balance of Payments </a:t>
            </a:r>
          </a:p>
        </p:txBody>
      </p:sp>
    </p:spTree>
    <p:extLst>
      <p:ext uri="{BB962C8B-B14F-4D97-AF65-F5344CB8AC3E}">
        <p14:creationId xmlns:p14="http://schemas.microsoft.com/office/powerpoint/2010/main" val="114013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8BBA04B-3850-459D-B6AA-1CB88D856CCC}" type="datetime1">
              <a:rPr lang="tr-TR" smtClean="0"/>
              <a:t>3.12.2025</a:t>
            </a:fld>
            <a:endParaRPr lang="tr-TR"/>
          </a:p>
        </p:txBody>
      </p:sp>
      <p:sp>
        <p:nvSpPr>
          <p:cNvPr id="4" name="Slide Number Placeholder 3"/>
          <p:cNvSpPr>
            <a:spLocks noGrp="1"/>
          </p:cNvSpPr>
          <p:nvPr>
            <p:ph type="sldNum" sz="quarter" idx="12"/>
          </p:nvPr>
        </p:nvSpPr>
        <p:spPr/>
        <p:txBody>
          <a:bodyPr/>
          <a:lstStyle/>
          <a:p>
            <a:fld id="{1D7E82EE-03E4-4D38-904B-52566D4D1064}" type="slidenum">
              <a:rPr lang="tr-TR" smtClean="0"/>
              <a:t>2</a:t>
            </a:fld>
            <a:endParaRPr lang="tr-TR"/>
          </a:p>
        </p:txBody>
      </p:sp>
      <p:sp>
        <p:nvSpPr>
          <p:cNvPr id="2" name="Metin kutusu 1">
            <a:extLst>
              <a:ext uri="{FF2B5EF4-FFF2-40B4-BE49-F238E27FC236}">
                <a16:creationId xmlns:a16="http://schemas.microsoft.com/office/drawing/2014/main" id="{61DE23A1-6725-48BD-9F3B-43D7D81C8020}"/>
              </a:ext>
            </a:extLst>
          </p:cNvPr>
          <p:cNvSpPr txBox="1"/>
          <p:nvPr/>
        </p:nvSpPr>
        <p:spPr>
          <a:xfrm>
            <a:off x="1263577" y="4836642"/>
            <a:ext cx="2228110" cy="338554"/>
          </a:xfrm>
          <a:prstGeom prst="rect">
            <a:avLst/>
          </a:prstGeom>
          <a:noFill/>
        </p:spPr>
        <p:txBody>
          <a:bodyPr wrap="none" rtlCol="0">
            <a:spAutoFit/>
          </a:bodyPr>
          <a:lstStyle/>
          <a:p>
            <a:r>
              <a:rPr lang="en-US" sz="1600" dirty="0"/>
              <a:t>Source: World Bank WDI</a:t>
            </a:r>
          </a:p>
        </p:txBody>
      </p:sp>
      <p:graphicFrame>
        <p:nvGraphicFramePr>
          <p:cNvPr id="7" name="Grafik 6">
            <a:extLst>
              <a:ext uri="{FF2B5EF4-FFF2-40B4-BE49-F238E27FC236}">
                <a16:creationId xmlns:a16="http://schemas.microsoft.com/office/drawing/2014/main" id="{FA7232EC-0CC2-4957-843B-90F014AA8086}"/>
              </a:ext>
            </a:extLst>
          </p:cNvPr>
          <p:cNvGraphicFramePr>
            <a:graphicFrameLocks noGrp="1"/>
          </p:cNvGraphicFramePr>
          <p:nvPr>
            <p:extLst>
              <p:ext uri="{D42A27DB-BD31-4B8C-83A1-F6EECF244321}">
                <p14:modId xmlns:p14="http://schemas.microsoft.com/office/powerpoint/2010/main" val="1249267059"/>
              </p:ext>
            </p:extLst>
          </p:nvPr>
        </p:nvGraphicFramePr>
        <p:xfrm>
          <a:off x="1407592" y="265211"/>
          <a:ext cx="6761252" cy="45412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568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67B7DF6-00CC-4462-B25B-444FE314EF29}" type="slidenum">
              <a:rPr lang="tr-TR" smtClean="0"/>
              <a:t>3</a:t>
            </a:fld>
            <a:endParaRPr lang="tr-TR"/>
          </a:p>
        </p:txBody>
      </p:sp>
      <p:graphicFrame>
        <p:nvGraphicFramePr>
          <p:cNvPr id="9" name="Grafik 8">
            <a:extLst>
              <a:ext uri="{FF2B5EF4-FFF2-40B4-BE49-F238E27FC236}">
                <a16:creationId xmlns:a16="http://schemas.microsoft.com/office/drawing/2014/main" id="{40A6A859-ABE2-4DE1-BDF7-F05AE072CACD}"/>
              </a:ext>
            </a:extLst>
          </p:cNvPr>
          <p:cNvGraphicFramePr>
            <a:graphicFrameLocks noGrp="1"/>
          </p:cNvGraphicFramePr>
          <p:nvPr>
            <p:extLst/>
          </p:nvPr>
        </p:nvGraphicFramePr>
        <p:xfrm>
          <a:off x="1002951" y="289560"/>
          <a:ext cx="7990887" cy="4898202"/>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5">
            <a:extLst>
              <a:ext uri="{FF2B5EF4-FFF2-40B4-BE49-F238E27FC236}">
                <a16:creationId xmlns:a16="http://schemas.microsoft.com/office/drawing/2014/main" id="{A63A1CEC-F425-4539-89CD-DF68D54F2671}"/>
              </a:ext>
            </a:extLst>
          </p:cNvPr>
          <p:cNvSpPr txBox="1"/>
          <p:nvPr/>
        </p:nvSpPr>
        <p:spPr>
          <a:xfrm>
            <a:off x="889002" y="5284023"/>
            <a:ext cx="1714828"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spTree>
    <p:extLst>
      <p:ext uri="{BB962C8B-B14F-4D97-AF65-F5344CB8AC3E}">
        <p14:creationId xmlns:p14="http://schemas.microsoft.com/office/powerpoint/2010/main" val="454440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97D1BA7-985F-4065-BA79-3E6EF2062B08}" type="datetime1">
              <a:rPr lang="tr-TR" smtClean="0"/>
              <a:t>3.12.2025</a:t>
            </a:fld>
            <a:endParaRPr lang="tr-TR"/>
          </a:p>
        </p:txBody>
      </p:sp>
      <p:sp>
        <p:nvSpPr>
          <p:cNvPr id="4" name="Slide Number Placeholder 3"/>
          <p:cNvSpPr>
            <a:spLocks noGrp="1"/>
          </p:cNvSpPr>
          <p:nvPr>
            <p:ph type="sldNum" sz="quarter" idx="12"/>
          </p:nvPr>
        </p:nvSpPr>
        <p:spPr/>
        <p:txBody>
          <a:bodyPr/>
          <a:lstStyle/>
          <a:p>
            <a:fld id="{1D7E82EE-03E4-4D38-904B-52566D4D1064}" type="slidenum">
              <a:rPr lang="tr-TR" smtClean="0"/>
              <a:t>4</a:t>
            </a:fld>
            <a:endParaRPr lang="tr-TR"/>
          </a:p>
        </p:txBody>
      </p:sp>
      <p:sp>
        <p:nvSpPr>
          <p:cNvPr id="5" name="Metin kutusu 4">
            <a:extLst>
              <a:ext uri="{FF2B5EF4-FFF2-40B4-BE49-F238E27FC236}">
                <a16:creationId xmlns:a16="http://schemas.microsoft.com/office/drawing/2014/main" id="{40CFA1B9-D907-48C6-9CBD-A483F2E6C526}"/>
              </a:ext>
            </a:extLst>
          </p:cNvPr>
          <p:cNvSpPr txBox="1"/>
          <p:nvPr/>
        </p:nvSpPr>
        <p:spPr>
          <a:xfrm>
            <a:off x="1263577" y="4836642"/>
            <a:ext cx="1557029" cy="338554"/>
          </a:xfrm>
          <a:prstGeom prst="rect">
            <a:avLst/>
          </a:prstGeom>
          <a:noFill/>
        </p:spPr>
        <p:txBody>
          <a:bodyPr wrap="none" rtlCol="0">
            <a:spAutoFit/>
          </a:bodyPr>
          <a:lstStyle/>
          <a:p>
            <a:r>
              <a:rPr lang="en-US" sz="1600" dirty="0"/>
              <a:t>Source: WB WDI</a:t>
            </a:r>
          </a:p>
        </p:txBody>
      </p:sp>
      <p:graphicFrame>
        <p:nvGraphicFramePr>
          <p:cNvPr id="9" name="Grafik 8">
            <a:extLst>
              <a:ext uri="{FF2B5EF4-FFF2-40B4-BE49-F238E27FC236}">
                <a16:creationId xmlns:a16="http://schemas.microsoft.com/office/drawing/2014/main" id="{12B2F350-50F9-4554-B99E-EE18969F3ACD}"/>
              </a:ext>
            </a:extLst>
          </p:cNvPr>
          <p:cNvGraphicFramePr>
            <a:graphicFrameLocks noGrp="1"/>
          </p:cNvGraphicFramePr>
          <p:nvPr>
            <p:extLst>
              <p:ext uri="{D42A27DB-BD31-4B8C-83A1-F6EECF244321}">
                <p14:modId xmlns:p14="http://schemas.microsoft.com/office/powerpoint/2010/main" val="3562092138"/>
              </p:ext>
            </p:extLst>
          </p:nvPr>
        </p:nvGraphicFramePr>
        <p:xfrm>
          <a:off x="1479600" y="476163"/>
          <a:ext cx="7200800" cy="43604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3798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497504135"/>
              </p:ext>
            </p:extLst>
          </p:nvPr>
        </p:nvGraphicFramePr>
        <p:xfrm>
          <a:off x="1839640" y="937288"/>
          <a:ext cx="6552768" cy="3605767"/>
        </p:xfrm>
        <a:graphic>
          <a:graphicData uri="http://schemas.openxmlformats.org/drawingml/2006/chart">
            <c:chart xmlns:c="http://schemas.openxmlformats.org/drawingml/2006/chart" xmlns:r="http://schemas.openxmlformats.org/officeDocument/2006/relationships" r:id="rId2"/>
          </a:graphicData>
        </a:graphic>
      </p:graphicFrame>
      <p:sp>
        <p:nvSpPr>
          <p:cNvPr id="3" name="Date Placeholder 2"/>
          <p:cNvSpPr>
            <a:spLocks noGrp="1"/>
          </p:cNvSpPr>
          <p:nvPr>
            <p:ph type="dt" sz="half" idx="10"/>
          </p:nvPr>
        </p:nvSpPr>
        <p:spPr/>
        <p:txBody>
          <a:bodyPr/>
          <a:lstStyle/>
          <a:p>
            <a:fld id="{3F59707C-748F-4391-BA4A-BC885AB422A3}" type="datetime1">
              <a:rPr lang="tr-TR" smtClean="0"/>
              <a:t>3.12.2025</a:t>
            </a:fld>
            <a:endParaRPr lang="tr-TR"/>
          </a:p>
        </p:txBody>
      </p:sp>
      <p:sp>
        <p:nvSpPr>
          <p:cNvPr id="4" name="Slide Number Placeholder 3"/>
          <p:cNvSpPr>
            <a:spLocks noGrp="1"/>
          </p:cNvSpPr>
          <p:nvPr>
            <p:ph type="sldNum" sz="quarter" idx="12"/>
          </p:nvPr>
        </p:nvSpPr>
        <p:spPr/>
        <p:txBody>
          <a:bodyPr/>
          <a:lstStyle/>
          <a:p>
            <a:fld id="{1D7E82EE-03E4-4D38-904B-52566D4D1064}" type="slidenum">
              <a:rPr lang="tr-TR" smtClean="0"/>
              <a:t>5</a:t>
            </a:fld>
            <a:endParaRPr lang="tr-TR"/>
          </a:p>
        </p:txBody>
      </p:sp>
      <p:sp>
        <p:nvSpPr>
          <p:cNvPr id="5" name="Metin kutusu 4">
            <a:extLst>
              <a:ext uri="{FF2B5EF4-FFF2-40B4-BE49-F238E27FC236}">
                <a16:creationId xmlns:a16="http://schemas.microsoft.com/office/drawing/2014/main" id="{5DA95E2A-C156-4845-A9AB-351AB1A854BA}"/>
              </a:ext>
            </a:extLst>
          </p:cNvPr>
          <p:cNvSpPr txBox="1"/>
          <p:nvPr/>
        </p:nvSpPr>
        <p:spPr>
          <a:xfrm>
            <a:off x="1263577" y="4836642"/>
            <a:ext cx="1244443" cy="338554"/>
          </a:xfrm>
          <a:prstGeom prst="rect">
            <a:avLst/>
          </a:prstGeom>
          <a:noFill/>
        </p:spPr>
        <p:txBody>
          <a:bodyPr wrap="none" rtlCol="0">
            <a:spAutoFit/>
          </a:bodyPr>
          <a:lstStyle/>
          <a:p>
            <a:r>
              <a:rPr lang="en-US" sz="1600" dirty="0"/>
              <a:t>Source: TÜİK</a:t>
            </a:r>
          </a:p>
        </p:txBody>
      </p:sp>
    </p:spTree>
    <p:extLst>
      <p:ext uri="{BB962C8B-B14F-4D97-AF65-F5344CB8AC3E}">
        <p14:creationId xmlns:p14="http://schemas.microsoft.com/office/powerpoint/2010/main" val="80046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470810505"/>
              </p:ext>
            </p:extLst>
          </p:nvPr>
        </p:nvGraphicFramePr>
        <p:xfrm>
          <a:off x="1623616" y="817274"/>
          <a:ext cx="6768792" cy="3785787"/>
        </p:xfrm>
        <a:graphic>
          <a:graphicData uri="http://schemas.openxmlformats.org/drawingml/2006/chart">
            <c:chart xmlns:c="http://schemas.openxmlformats.org/drawingml/2006/chart" xmlns:r="http://schemas.openxmlformats.org/officeDocument/2006/relationships" r:id="rId2"/>
          </a:graphicData>
        </a:graphic>
      </p:graphicFrame>
      <p:sp>
        <p:nvSpPr>
          <p:cNvPr id="3" name="Date Placeholder 2"/>
          <p:cNvSpPr>
            <a:spLocks noGrp="1"/>
          </p:cNvSpPr>
          <p:nvPr>
            <p:ph type="dt" sz="half" idx="10"/>
          </p:nvPr>
        </p:nvSpPr>
        <p:spPr/>
        <p:txBody>
          <a:bodyPr/>
          <a:lstStyle/>
          <a:p>
            <a:fld id="{B198473F-4863-45F0-8110-365D14D972BC}" type="datetime1">
              <a:rPr lang="tr-TR" smtClean="0"/>
              <a:t>3.12.2025</a:t>
            </a:fld>
            <a:endParaRPr lang="tr-TR"/>
          </a:p>
        </p:txBody>
      </p:sp>
      <p:sp>
        <p:nvSpPr>
          <p:cNvPr id="4" name="Slide Number Placeholder 3"/>
          <p:cNvSpPr>
            <a:spLocks noGrp="1"/>
          </p:cNvSpPr>
          <p:nvPr>
            <p:ph type="sldNum" sz="quarter" idx="12"/>
          </p:nvPr>
        </p:nvSpPr>
        <p:spPr/>
        <p:txBody>
          <a:bodyPr/>
          <a:lstStyle/>
          <a:p>
            <a:fld id="{1D7E82EE-03E4-4D38-904B-52566D4D1064}" type="slidenum">
              <a:rPr lang="tr-TR" smtClean="0"/>
              <a:t>6</a:t>
            </a:fld>
            <a:endParaRPr lang="tr-TR"/>
          </a:p>
        </p:txBody>
      </p:sp>
      <p:sp>
        <p:nvSpPr>
          <p:cNvPr id="5" name="Metin kutusu 4">
            <a:extLst>
              <a:ext uri="{FF2B5EF4-FFF2-40B4-BE49-F238E27FC236}">
                <a16:creationId xmlns:a16="http://schemas.microsoft.com/office/drawing/2014/main" id="{B404B2FA-B2EE-4CEF-9D52-E20D79EF9919}"/>
              </a:ext>
            </a:extLst>
          </p:cNvPr>
          <p:cNvSpPr txBox="1"/>
          <p:nvPr/>
        </p:nvSpPr>
        <p:spPr>
          <a:xfrm>
            <a:off x="1263577" y="4836642"/>
            <a:ext cx="1244443" cy="338554"/>
          </a:xfrm>
          <a:prstGeom prst="rect">
            <a:avLst/>
          </a:prstGeom>
          <a:noFill/>
        </p:spPr>
        <p:txBody>
          <a:bodyPr wrap="none" rtlCol="0">
            <a:spAutoFit/>
          </a:bodyPr>
          <a:lstStyle/>
          <a:p>
            <a:r>
              <a:rPr lang="en-US" sz="1600" dirty="0"/>
              <a:t>Source: TÜİK</a:t>
            </a:r>
          </a:p>
        </p:txBody>
      </p:sp>
    </p:spTree>
    <p:extLst>
      <p:ext uri="{BB962C8B-B14F-4D97-AF65-F5344CB8AC3E}">
        <p14:creationId xmlns:p14="http://schemas.microsoft.com/office/powerpoint/2010/main" val="367812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t>Exchange rates</a:t>
            </a:r>
          </a:p>
        </p:txBody>
      </p:sp>
      <p:sp>
        <p:nvSpPr>
          <p:cNvPr id="5" name="Content Placeholder 4"/>
          <p:cNvSpPr>
            <a:spLocks noGrp="1"/>
          </p:cNvSpPr>
          <p:nvPr>
            <p:ph idx="1"/>
          </p:nvPr>
        </p:nvSpPr>
        <p:spPr/>
        <p:txBody>
          <a:bodyPr>
            <a:normAutofit fontScale="92500" lnSpcReduction="20000"/>
          </a:bodyPr>
          <a:lstStyle/>
          <a:p>
            <a:r>
              <a:rPr lang="tr-TR" dirty="0">
                <a:latin typeface="+mj-lt"/>
              </a:rPr>
              <a:t>Nominal exchange rate (E): </a:t>
            </a:r>
            <a:r>
              <a:rPr lang="tr-TR" i="1" dirty="0">
                <a:latin typeface="+mj-lt"/>
              </a:rPr>
              <a:t>Price of the foreign currency in terms of domestic currency</a:t>
            </a:r>
          </a:p>
          <a:p>
            <a:r>
              <a:rPr lang="tr-TR" dirty="0">
                <a:latin typeface="+mj-lt"/>
              </a:rPr>
              <a:t>For example, </a:t>
            </a:r>
          </a:p>
          <a:p>
            <a:pPr lvl="1"/>
            <a:r>
              <a:rPr lang="tr-TR" dirty="0">
                <a:latin typeface="+mj-lt"/>
              </a:rPr>
              <a:t>E=1.18 at the beginning of 2008 means that </a:t>
            </a:r>
          </a:p>
          <a:p>
            <a:pPr marL="457200" lvl="1" indent="0">
              <a:buNone/>
            </a:pPr>
            <a:r>
              <a:rPr lang="tr-TR" dirty="0">
                <a:latin typeface="+mj-lt"/>
              </a:rPr>
              <a:t>	1 USD=1.18 TL at the beginning of 2008; or similarly</a:t>
            </a:r>
          </a:p>
          <a:p>
            <a:pPr marL="457200" lvl="1" indent="0">
              <a:buNone/>
            </a:pPr>
            <a:r>
              <a:rPr lang="tr-TR" dirty="0">
                <a:latin typeface="+mj-lt"/>
              </a:rPr>
              <a:t>	</a:t>
            </a:r>
            <a:r>
              <a:rPr lang="tr-TR" dirty="0">
                <a:solidFill>
                  <a:srgbClr val="FF0000"/>
                </a:solidFill>
                <a:latin typeface="+mj-lt"/>
              </a:rPr>
              <a:t>1 TL= 1/E = 1/1.18 USD =0.85 USD</a:t>
            </a:r>
          </a:p>
          <a:p>
            <a:pPr lvl="1"/>
            <a:r>
              <a:rPr lang="tr-TR" dirty="0">
                <a:latin typeface="+mj-lt"/>
              </a:rPr>
              <a:t>E’=</a:t>
            </a:r>
            <a:r>
              <a:rPr lang="en-US" dirty="0">
                <a:latin typeface="+mj-lt"/>
              </a:rPr>
              <a:t>42</a:t>
            </a:r>
            <a:r>
              <a:rPr lang="tr-TR" dirty="0">
                <a:latin typeface="+mj-lt"/>
              </a:rPr>
              <a:t> </a:t>
            </a:r>
            <a:r>
              <a:rPr lang="tr-TR" dirty="0" err="1">
                <a:latin typeface="+mj-lt"/>
              </a:rPr>
              <a:t>now</a:t>
            </a:r>
            <a:r>
              <a:rPr lang="tr-TR" dirty="0">
                <a:latin typeface="+mj-lt"/>
              </a:rPr>
              <a:t> in</a:t>
            </a:r>
            <a:r>
              <a:rPr lang="en-US" dirty="0">
                <a:latin typeface="+mj-lt"/>
              </a:rPr>
              <a:t> December</a:t>
            </a:r>
            <a:r>
              <a:rPr lang="tr-TR" dirty="0">
                <a:latin typeface="+mj-lt"/>
              </a:rPr>
              <a:t> </a:t>
            </a:r>
            <a:r>
              <a:rPr lang="en-US" dirty="0">
                <a:latin typeface="+mj-lt"/>
              </a:rPr>
              <a:t>2025 </a:t>
            </a:r>
            <a:r>
              <a:rPr lang="tr-TR" dirty="0" err="1">
                <a:latin typeface="+mj-lt"/>
              </a:rPr>
              <a:t>means</a:t>
            </a:r>
            <a:r>
              <a:rPr lang="tr-TR" dirty="0">
                <a:latin typeface="+mj-lt"/>
              </a:rPr>
              <a:t> that</a:t>
            </a:r>
          </a:p>
          <a:p>
            <a:pPr marL="457200" lvl="1" indent="0">
              <a:buNone/>
            </a:pPr>
            <a:r>
              <a:rPr lang="tr-TR" dirty="0">
                <a:latin typeface="+mj-lt"/>
              </a:rPr>
              <a:t> 	1 USD=</a:t>
            </a:r>
            <a:r>
              <a:rPr lang="en-US" dirty="0">
                <a:latin typeface="+mj-lt"/>
              </a:rPr>
              <a:t>42</a:t>
            </a:r>
            <a:r>
              <a:rPr lang="tr-TR" dirty="0">
                <a:latin typeface="+mj-lt"/>
              </a:rPr>
              <a:t> TL in</a:t>
            </a:r>
            <a:r>
              <a:rPr lang="en-US" dirty="0">
                <a:latin typeface="+mj-lt"/>
              </a:rPr>
              <a:t> December 2025 </a:t>
            </a:r>
            <a:r>
              <a:rPr lang="tr-TR" dirty="0" err="1">
                <a:latin typeface="+mj-lt"/>
              </a:rPr>
              <a:t>or</a:t>
            </a:r>
            <a:r>
              <a:rPr lang="tr-TR" dirty="0">
                <a:latin typeface="+mj-lt"/>
              </a:rPr>
              <a:t> similarly</a:t>
            </a:r>
          </a:p>
          <a:p>
            <a:pPr marL="457200" lvl="1" indent="0">
              <a:buNone/>
            </a:pPr>
            <a:r>
              <a:rPr lang="tr-TR" dirty="0">
                <a:latin typeface="+mj-lt"/>
              </a:rPr>
              <a:t>	</a:t>
            </a:r>
            <a:r>
              <a:rPr lang="tr-TR" dirty="0">
                <a:solidFill>
                  <a:srgbClr val="FF0000"/>
                </a:solidFill>
                <a:latin typeface="+mj-lt"/>
              </a:rPr>
              <a:t>1 TL= 1/E’= 1/</a:t>
            </a:r>
            <a:r>
              <a:rPr lang="en-US" dirty="0">
                <a:solidFill>
                  <a:srgbClr val="FF0000"/>
                </a:solidFill>
                <a:latin typeface="+mj-lt"/>
              </a:rPr>
              <a:t>42</a:t>
            </a:r>
            <a:r>
              <a:rPr lang="tr-TR" dirty="0">
                <a:solidFill>
                  <a:srgbClr val="FF0000"/>
                </a:solidFill>
                <a:latin typeface="+mj-lt"/>
              </a:rPr>
              <a:t> USD = 0,</a:t>
            </a:r>
            <a:r>
              <a:rPr lang="en-US" dirty="0">
                <a:solidFill>
                  <a:srgbClr val="FF0000"/>
                </a:solidFill>
                <a:latin typeface="+mj-lt"/>
              </a:rPr>
              <a:t>024</a:t>
            </a:r>
            <a:r>
              <a:rPr lang="tr-TR" dirty="0">
                <a:solidFill>
                  <a:srgbClr val="FF0000"/>
                </a:solidFill>
                <a:latin typeface="+mj-lt"/>
              </a:rPr>
              <a:t> USD</a:t>
            </a:r>
          </a:p>
          <a:p>
            <a:r>
              <a:rPr lang="tr-TR" dirty="0">
                <a:latin typeface="+mj-lt"/>
              </a:rPr>
              <a:t>What does this mean? The price of USD in terms of TL has increased, or, the price of TL in terms of USD has decreased: </a:t>
            </a:r>
            <a:r>
              <a:rPr lang="tr-TR" b="1" i="1" dirty="0">
                <a:solidFill>
                  <a:srgbClr val="FF0000"/>
                </a:solidFill>
                <a:latin typeface="+mj-lt"/>
              </a:rPr>
              <a:t>TL has lost value or depreciated against USD</a:t>
            </a:r>
            <a:r>
              <a:rPr lang="tr-TR" dirty="0">
                <a:solidFill>
                  <a:srgbClr val="FF0000"/>
                </a:solidFill>
                <a:latin typeface="+mj-lt"/>
              </a:rPr>
              <a:t> </a:t>
            </a:r>
            <a:r>
              <a:rPr lang="tr-TR" dirty="0">
                <a:latin typeface="+mj-lt"/>
              </a:rPr>
              <a:t>(or, USD has </a:t>
            </a:r>
            <a:r>
              <a:rPr lang="tr-TR" dirty="0" err="1">
                <a:latin typeface="+mj-lt"/>
              </a:rPr>
              <a:t>appreciated</a:t>
            </a:r>
            <a:r>
              <a:rPr lang="en-US" dirty="0">
                <a:latin typeface="+mj-lt"/>
              </a:rPr>
              <a:t>/gained value</a:t>
            </a:r>
            <a:r>
              <a:rPr lang="tr-TR" dirty="0">
                <a:latin typeface="+mj-lt"/>
              </a:rPr>
              <a:t> against TL)</a:t>
            </a:r>
          </a:p>
          <a:p>
            <a:pPr marL="0" indent="0">
              <a:buNone/>
            </a:pPr>
            <a:endParaRPr lang="tr-TR" dirty="0">
              <a:latin typeface="+mj-lt"/>
            </a:endParaRPr>
          </a:p>
        </p:txBody>
      </p:sp>
      <p:sp>
        <p:nvSpPr>
          <p:cNvPr id="6" name="Date Placeholder 5"/>
          <p:cNvSpPr>
            <a:spLocks noGrp="1"/>
          </p:cNvSpPr>
          <p:nvPr>
            <p:ph type="dt" sz="half" idx="10"/>
          </p:nvPr>
        </p:nvSpPr>
        <p:spPr/>
        <p:txBody>
          <a:bodyPr/>
          <a:lstStyle/>
          <a:p>
            <a:fld id="{7DB788E2-B551-4CCB-8645-63DDD06619B7}" type="datetime1">
              <a:rPr lang="tr-TR" smtClean="0"/>
              <a:t>3.12.2025</a:t>
            </a:fld>
            <a:endParaRPr lang="tr-TR"/>
          </a:p>
        </p:txBody>
      </p:sp>
      <p:sp>
        <p:nvSpPr>
          <p:cNvPr id="7" name="Slide Number Placeholder 6"/>
          <p:cNvSpPr>
            <a:spLocks noGrp="1"/>
          </p:cNvSpPr>
          <p:nvPr>
            <p:ph type="sldNum" sz="quarter" idx="12"/>
          </p:nvPr>
        </p:nvSpPr>
        <p:spPr/>
        <p:txBody>
          <a:bodyPr/>
          <a:lstStyle/>
          <a:p>
            <a:fld id="{1D7E82EE-03E4-4D38-904B-52566D4D1064}" type="slidenum">
              <a:rPr lang="tr-TR" smtClean="0"/>
              <a:t>7</a:t>
            </a:fld>
            <a:endParaRPr lang="tr-TR"/>
          </a:p>
        </p:txBody>
      </p:sp>
    </p:spTree>
    <p:extLst>
      <p:ext uri="{BB962C8B-B14F-4D97-AF65-F5344CB8AC3E}">
        <p14:creationId xmlns:p14="http://schemas.microsoft.com/office/powerpoint/2010/main" val="1209023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Depreciation vs. </a:t>
            </a:r>
            <a:r>
              <a:rPr lang="tr-TR" dirty="0"/>
              <a:t>appreciation</a:t>
            </a:r>
          </a:p>
        </p:txBody>
      </p:sp>
      <p:sp>
        <p:nvSpPr>
          <p:cNvPr id="3" name="Content Placeholder 2"/>
          <p:cNvSpPr>
            <a:spLocks noGrp="1"/>
          </p:cNvSpPr>
          <p:nvPr>
            <p:ph idx="1"/>
          </p:nvPr>
        </p:nvSpPr>
        <p:spPr/>
        <p:txBody>
          <a:bodyPr>
            <a:normAutofit/>
          </a:bodyPr>
          <a:lstStyle/>
          <a:p>
            <a:r>
              <a:rPr lang="tr-TR" b="1" dirty="0">
                <a:latin typeface="+mj-lt"/>
              </a:rPr>
              <a:t>Depreciation of domestic currency</a:t>
            </a:r>
            <a:r>
              <a:rPr lang="tr-TR" dirty="0">
                <a:latin typeface="+mj-lt"/>
              </a:rPr>
              <a:t>: a decrease in the price of domestic currency in terms of foreign currency (or an increase in the price of foreign currency in terms of domestic currency, </a:t>
            </a:r>
            <a:r>
              <a:rPr lang="tr-TR" b="1" dirty="0">
                <a:latin typeface="+mj-lt"/>
              </a:rPr>
              <a:t>an increase in E</a:t>
            </a:r>
            <a:r>
              <a:rPr lang="tr-TR" dirty="0">
                <a:latin typeface="+mj-lt"/>
              </a:rPr>
              <a:t>)</a:t>
            </a:r>
          </a:p>
          <a:p>
            <a:r>
              <a:rPr lang="tr-TR" b="1" dirty="0">
                <a:latin typeface="+mj-lt"/>
              </a:rPr>
              <a:t>Appreciation of domestic currency</a:t>
            </a:r>
            <a:r>
              <a:rPr lang="tr-TR" dirty="0">
                <a:latin typeface="+mj-lt"/>
              </a:rPr>
              <a:t>: an increase in the price of domestic currency in terms of foreign currency (or a decrease in the price of foreign currency in terms of domestic currency, </a:t>
            </a:r>
            <a:r>
              <a:rPr lang="tr-TR" b="1" dirty="0">
                <a:latin typeface="+mj-lt"/>
              </a:rPr>
              <a:t>a decrease in E</a:t>
            </a:r>
            <a:r>
              <a:rPr lang="tr-TR" dirty="0">
                <a:latin typeface="+mj-lt"/>
              </a:rPr>
              <a:t>)</a:t>
            </a:r>
          </a:p>
        </p:txBody>
      </p:sp>
      <p:sp>
        <p:nvSpPr>
          <p:cNvPr id="4" name="Date Placeholder 3"/>
          <p:cNvSpPr>
            <a:spLocks noGrp="1"/>
          </p:cNvSpPr>
          <p:nvPr>
            <p:ph type="dt" sz="half" idx="10"/>
          </p:nvPr>
        </p:nvSpPr>
        <p:spPr/>
        <p:txBody>
          <a:bodyPr/>
          <a:lstStyle/>
          <a:p>
            <a:fld id="{BF8B64E0-D452-4ACF-84FD-A307A29BBC32}" type="datetime1">
              <a:rPr lang="tr-TR" smtClean="0"/>
              <a:t>3.12.2025</a:t>
            </a:fld>
            <a:endParaRPr lang="tr-TR"/>
          </a:p>
        </p:txBody>
      </p:sp>
      <p:sp>
        <p:nvSpPr>
          <p:cNvPr id="5" name="Slide Number Placeholder 4"/>
          <p:cNvSpPr>
            <a:spLocks noGrp="1"/>
          </p:cNvSpPr>
          <p:nvPr>
            <p:ph type="sldNum" sz="quarter" idx="12"/>
          </p:nvPr>
        </p:nvSpPr>
        <p:spPr/>
        <p:txBody>
          <a:bodyPr/>
          <a:lstStyle/>
          <a:p>
            <a:fld id="{1D7E82EE-03E4-4D38-904B-52566D4D1064}" type="slidenum">
              <a:rPr lang="tr-TR" smtClean="0"/>
              <a:t>8</a:t>
            </a:fld>
            <a:endParaRPr lang="tr-TR"/>
          </a:p>
        </p:txBody>
      </p:sp>
    </p:spTree>
    <p:extLst>
      <p:ext uri="{BB962C8B-B14F-4D97-AF65-F5344CB8AC3E}">
        <p14:creationId xmlns:p14="http://schemas.microsoft.com/office/powerpoint/2010/main" val="3369158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nominal exchange rate</a:t>
            </a:r>
          </a:p>
        </p:txBody>
      </p:sp>
      <p:sp>
        <p:nvSpPr>
          <p:cNvPr id="3" name="Content Placeholder 2"/>
          <p:cNvSpPr>
            <a:spLocks noGrp="1"/>
          </p:cNvSpPr>
          <p:nvPr>
            <p:ph sz="quarter" idx="1"/>
          </p:nvPr>
        </p:nvSpPr>
        <p:spPr/>
        <p:txBody>
          <a:bodyPr/>
          <a:lstStyle/>
          <a:p>
            <a:r>
              <a:rPr lang="tr-TR" dirty="0">
                <a:latin typeface="+mj-lt"/>
              </a:rPr>
              <a:t>For example, E is the price of 1 US $ in terms of TL:</a:t>
            </a:r>
          </a:p>
          <a:p>
            <a:pPr algn="ctr">
              <a:buNone/>
            </a:pPr>
            <a:r>
              <a:rPr lang="tr-TR" dirty="0">
                <a:latin typeface="+mj-lt"/>
              </a:rPr>
              <a:t> 1US$=1,5 TL; here E=1,5</a:t>
            </a:r>
          </a:p>
          <a:p>
            <a:r>
              <a:rPr lang="tr-TR" u="sng" dirty="0">
                <a:latin typeface="+mj-lt"/>
              </a:rPr>
              <a:t>Depreciation of domestic currency</a:t>
            </a:r>
            <a:r>
              <a:rPr lang="tr-TR" dirty="0">
                <a:latin typeface="+mj-lt"/>
              </a:rPr>
              <a:t>—</a:t>
            </a:r>
            <a:r>
              <a:rPr lang="tr-TR" i="1" dirty="0">
                <a:latin typeface="+mj-lt"/>
              </a:rPr>
              <a:t>decrease </a:t>
            </a:r>
            <a:r>
              <a:rPr lang="tr-TR" dirty="0">
                <a:latin typeface="+mj-lt"/>
              </a:rPr>
              <a:t>in the value (price) of domestic currency in terms of foreign currency</a:t>
            </a:r>
          </a:p>
          <a:p>
            <a:r>
              <a:rPr lang="tr-TR" u="sng" dirty="0">
                <a:latin typeface="+mj-lt"/>
              </a:rPr>
              <a:t>Appreciation of domestic currency</a:t>
            </a:r>
            <a:r>
              <a:rPr lang="tr-TR" i="1" dirty="0">
                <a:latin typeface="+mj-lt"/>
              </a:rPr>
              <a:t>—increase </a:t>
            </a:r>
            <a:r>
              <a:rPr lang="tr-TR" dirty="0">
                <a:latin typeface="+mj-lt"/>
              </a:rPr>
              <a:t>in the value (price) of domestic currency in terms of foreign currency</a:t>
            </a:r>
          </a:p>
        </p:txBody>
      </p:sp>
      <p:sp>
        <p:nvSpPr>
          <p:cNvPr id="4" name="Date Placeholder 3"/>
          <p:cNvSpPr>
            <a:spLocks noGrp="1"/>
          </p:cNvSpPr>
          <p:nvPr>
            <p:ph type="dt" sz="half" idx="10"/>
          </p:nvPr>
        </p:nvSpPr>
        <p:spPr/>
        <p:txBody>
          <a:bodyPr/>
          <a:lstStyle/>
          <a:p>
            <a:fld id="{AF42F1A4-3851-40C8-8753-3F6B84067893}" type="datetime1">
              <a:rPr lang="tr-TR" smtClean="0"/>
              <a:pPr/>
              <a:t>3.12.2025</a:t>
            </a:fld>
            <a:endParaRPr lang="tr-TR"/>
          </a:p>
        </p:txBody>
      </p:sp>
      <p:sp>
        <p:nvSpPr>
          <p:cNvPr id="5" name="Slide Number Placeholder 4"/>
          <p:cNvSpPr>
            <a:spLocks noGrp="1"/>
          </p:cNvSpPr>
          <p:nvPr>
            <p:ph type="sldNum" sz="quarter" idx="12"/>
          </p:nvPr>
        </p:nvSpPr>
        <p:spPr/>
        <p:txBody>
          <a:bodyPr/>
          <a:lstStyle/>
          <a:p>
            <a:fld id="{985861D8-6009-42BA-B1E9-19F1DED9BA38}" type="slidenum">
              <a:rPr lang="tr-TR" smtClean="0"/>
              <a:pPr/>
              <a:t>9</a:t>
            </a:fld>
            <a:endParaRPr lang="tr-TR"/>
          </a:p>
        </p:txBody>
      </p:sp>
    </p:spTree>
    <p:extLst>
      <p:ext uri="{BB962C8B-B14F-4D97-AF65-F5344CB8AC3E}">
        <p14:creationId xmlns:p14="http://schemas.microsoft.com/office/powerpoint/2010/main" val="3494910353"/>
      </p:ext>
    </p:extLst>
  </p:cSld>
  <p:clrMapOvr>
    <a:masterClrMapping/>
  </p:clrMapOvr>
  <p:transition>
    <p:pull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nominal exchange rate</a:t>
            </a:r>
          </a:p>
        </p:txBody>
      </p:sp>
      <p:sp>
        <p:nvSpPr>
          <p:cNvPr id="3" name="Content Placeholder 2"/>
          <p:cNvSpPr>
            <a:spLocks noGrp="1"/>
          </p:cNvSpPr>
          <p:nvPr>
            <p:ph sz="quarter" idx="1"/>
          </p:nvPr>
        </p:nvSpPr>
        <p:spPr/>
        <p:txBody>
          <a:bodyPr>
            <a:normAutofit fontScale="92500" lnSpcReduction="10000"/>
          </a:bodyPr>
          <a:lstStyle/>
          <a:p>
            <a:r>
              <a:rPr lang="tr-TR" dirty="0">
                <a:latin typeface="+mj-lt"/>
              </a:rPr>
              <a:t>Let </a:t>
            </a:r>
          </a:p>
          <a:p>
            <a:endParaRPr lang="tr-TR" dirty="0">
              <a:latin typeface="+mj-lt"/>
            </a:endParaRPr>
          </a:p>
          <a:p>
            <a:endParaRPr lang="tr-TR" dirty="0">
              <a:latin typeface="+mj-lt"/>
            </a:endParaRPr>
          </a:p>
          <a:p>
            <a:endParaRPr lang="tr-TR" dirty="0">
              <a:latin typeface="+mj-lt"/>
            </a:endParaRPr>
          </a:p>
          <a:p>
            <a:endParaRPr lang="tr-TR" dirty="0">
              <a:latin typeface="+mj-lt"/>
            </a:endParaRPr>
          </a:p>
          <a:p>
            <a:endParaRPr lang="tr-TR" dirty="0">
              <a:latin typeface="+mj-lt"/>
            </a:endParaRPr>
          </a:p>
          <a:p>
            <a:endParaRPr lang="tr-TR" dirty="0">
              <a:latin typeface="+mj-lt"/>
            </a:endParaRPr>
          </a:p>
          <a:p>
            <a:endParaRPr lang="tr-TR" dirty="0">
              <a:latin typeface="+mj-lt"/>
            </a:endParaRPr>
          </a:p>
          <a:p>
            <a:r>
              <a:rPr lang="tr-TR" dirty="0">
                <a:latin typeface="+mj-lt"/>
              </a:rPr>
              <a:t>If the exchange rate </a:t>
            </a:r>
            <a:r>
              <a:rPr lang="tr-TR" i="1" dirty="0">
                <a:latin typeface="+mj-lt"/>
              </a:rPr>
              <a:t>E increases </a:t>
            </a:r>
            <a:r>
              <a:rPr lang="tr-TR" dirty="0">
                <a:latin typeface="+mj-lt"/>
              </a:rPr>
              <a:t>from 1,5 to 1,55, the TL </a:t>
            </a:r>
            <a:r>
              <a:rPr lang="tr-TR" i="1" dirty="0">
                <a:latin typeface="+mj-lt"/>
              </a:rPr>
              <a:t>depreciates </a:t>
            </a:r>
            <a:r>
              <a:rPr lang="tr-TR" dirty="0">
                <a:latin typeface="+mj-lt"/>
              </a:rPr>
              <a:t>against the US$</a:t>
            </a:r>
          </a:p>
          <a:p>
            <a:r>
              <a:rPr lang="tr-TR" dirty="0">
                <a:latin typeface="+mj-lt"/>
              </a:rPr>
              <a:t>If the exchange rate </a:t>
            </a:r>
            <a:r>
              <a:rPr lang="tr-TR" i="1" dirty="0">
                <a:latin typeface="+mj-lt"/>
              </a:rPr>
              <a:t>E decreases </a:t>
            </a:r>
            <a:r>
              <a:rPr lang="tr-TR" dirty="0">
                <a:latin typeface="+mj-lt"/>
              </a:rPr>
              <a:t>from 1,5 to 1,4, the TL </a:t>
            </a:r>
            <a:r>
              <a:rPr lang="tr-TR" i="1" dirty="0">
                <a:latin typeface="+mj-lt"/>
              </a:rPr>
              <a:t>appreciates</a:t>
            </a:r>
            <a:r>
              <a:rPr lang="tr-TR" dirty="0">
                <a:latin typeface="+mj-lt"/>
              </a:rPr>
              <a:t> against the US$</a:t>
            </a:r>
          </a:p>
        </p:txBody>
      </p:sp>
      <p:graphicFrame>
        <p:nvGraphicFramePr>
          <p:cNvPr id="4" name="Object 3"/>
          <p:cNvGraphicFramePr>
            <a:graphicFrameLocks noChangeAspect="1"/>
          </p:cNvGraphicFramePr>
          <p:nvPr/>
        </p:nvGraphicFramePr>
        <p:xfrm>
          <a:off x="2055816" y="1172105"/>
          <a:ext cx="2447925" cy="2472532"/>
        </p:xfrm>
        <a:graphic>
          <a:graphicData uri="http://schemas.openxmlformats.org/presentationml/2006/ole">
            <mc:AlternateContent xmlns:mc="http://schemas.openxmlformats.org/markup-compatibility/2006">
              <mc:Choice xmlns:v="urn:schemas-microsoft-com:vml" Requires="v">
                <p:oleObj spid="_x0000_s4562" name="Equation" r:id="rId3" imgW="1257120" imgH="1523880" progId="Equation.3">
                  <p:embed/>
                </p:oleObj>
              </mc:Choice>
              <mc:Fallback>
                <p:oleObj name="Equation" r:id="rId3" imgW="1257120" imgH="15238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5816" y="1172105"/>
                        <a:ext cx="2447925" cy="24725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nvGraphicFramePr>
        <p:xfrm>
          <a:off x="5022850" y="2767544"/>
          <a:ext cx="114300" cy="179917"/>
        </p:xfrm>
        <a:graphic>
          <a:graphicData uri="http://schemas.openxmlformats.org/presentationml/2006/ole">
            <mc:AlternateContent xmlns:mc="http://schemas.openxmlformats.org/markup-compatibility/2006">
              <mc:Choice xmlns:v="urn:schemas-microsoft-com:vml" Requires="v">
                <p:oleObj spid="_x0000_s4563" name="Equation" r:id="rId5" imgW="114120" imgH="215640" progId="Equation.3">
                  <p:embed/>
                </p:oleObj>
              </mc:Choice>
              <mc:Fallback>
                <p:oleObj name="Equation" r:id="rId5" imgW="114120" imgH="215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2850" y="2767544"/>
                        <a:ext cx="114300" cy="1799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5022850" y="2767544"/>
          <a:ext cx="114300" cy="179917"/>
        </p:xfrm>
        <a:graphic>
          <a:graphicData uri="http://schemas.openxmlformats.org/presentationml/2006/ole">
            <mc:AlternateContent xmlns:mc="http://schemas.openxmlformats.org/markup-compatibility/2006">
              <mc:Choice xmlns:v="urn:schemas-microsoft-com:vml" Requires="v">
                <p:oleObj spid="_x0000_s4564" name="Equation" r:id="rId7" imgW="114120" imgH="215640" progId="Equation.3">
                  <p:embed/>
                </p:oleObj>
              </mc:Choice>
              <mc:Fallback>
                <p:oleObj name="Equation" r:id="rId7" imgW="114120" imgH="215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2850" y="2767544"/>
                        <a:ext cx="114300" cy="1799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nvGraphicFramePr>
        <p:xfrm>
          <a:off x="4863976" y="2257434"/>
          <a:ext cx="2160588" cy="1317626"/>
        </p:xfrm>
        <a:graphic>
          <a:graphicData uri="http://schemas.openxmlformats.org/presentationml/2006/ole">
            <mc:AlternateContent xmlns:mc="http://schemas.openxmlformats.org/markup-compatibility/2006">
              <mc:Choice xmlns:v="urn:schemas-microsoft-com:vml" Requires="v">
                <p:oleObj spid="_x0000_s4565" name="Equation" r:id="rId8" imgW="1180800" imgH="863280" progId="Equation.3">
                  <p:embed/>
                </p:oleObj>
              </mc:Choice>
              <mc:Fallback>
                <p:oleObj name="Equation" r:id="rId8" imgW="1180800" imgH="8632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63976" y="2257434"/>
                        <a:ext cx="2160588" cy="13176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Date Placeholder 8"/>
          <p:cNvSpPr>
            <a:spLocks noGrp="1"/>
          </p:cNvSpPr>
          <p:nvPr>
            <p:ph type="dt" sz="half" idx="10"/>
          </p:nvPr>
        </p:nvSpPr>
        <p:spPr/>
        <p:txBody>
          <a:bodyPr/>
          <a:lstStyle/>
          <a:p>
            <a:fld id="{E86F3EDF-9310-4E24-B8FE-FE76D0F9361D}" type="datetime1">
              <a:rPr lang="tr-TR" smtClean="0"/>
              <a:pPr/>
              <a:t>3.12.2025</a:t>
            </a:fld>
            <a:endParaRPr lang="tr-TR"/>
          </a:p>
        </p:txBody>
      </p:sp>
      <p:sp>
        <p:nvSpPr>
          <p:cNvPr id="10" name="Slide Number Placeholder 9"/>
          <p:cNvSpPr>
            <a:spLocks noGrp="1"/>
          </p:cNvSpPr>
          <p:nvPr>
            <p:ph type="sldNum" sz="quarter" idx="12"/>
          </p:nvPr>
        </p:nvSpPr>
        <p:spPr/>
        <p:txBody>
          <a:bodyPr/>
          <a:lstStyle/>
          <a:p>
            <a:fld id="{985861D8-6009-42BA-B1E9-19F1DED9BA38}" type="slidenum">
              <a:rPr lang="tr-TR" smtClean="0"/>
              <a:pPr/>
              <a:t>10</a:t>
            </a:fld>
            <a:endParaRPr lang="tr-TR"/>
          </a:p>
        </p:txBody>
      </p:sp>
    </p:spTree>
    <p:extLst>
      <p:ext uri="{BB962C8B-B14F-4D97-AF65-F5344CB8AC3E}">
        <p14:creationId xmlns:p14="http://schemas.microsoft.com/office/powerpoint/2010/main" val="2463460894"/>
      </p:ext>
    </p:extLst>
  </p:cSld>
  <p:clrMapOvr>
    <a:masterClrMapping/>
  </p:clrMapOvr>
  <p:transition>
    <p:pull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11</a:t>
            </a:fld>
            <a:endParaRPr lang="tr-TR" altLang="tr-TR"/>
          </a:p>
        </p:txBody>
      </p:sp>
      <p:sp>
        <p:nvSpPr>
          <p:cNvPr id="3" name="TextBox 2"/>
          <p:cNvSpPr txBox="1"/>
          <p:nvPr/>
        </p:nvSpPr>
        <p:spPr>
          <a:xfrm>
            <a:off x="812800" y="1714501"/>
            <a:ext cx="2481064" cy="1200329"/>
          </a:xfrm>
          <a:prstGeom prst="rect">
            <a:avLst/>
          </a:prstGeom>
          <a:noFill/>
        </p:spPr>
        <p:txBody>
          <a:bodyPr wrap="none" rtlCol="0">
            <a:spAutoFit/>
          </a:bodyPr>
          <a:lstStyle/>
          <a:p>
            <a:r>
              <a:rPr lang="tr-TR" dirty="0"/>
              <a:t>Nominal exchange rates </a:t>
            </a:r>
          </a:p>
          <a:p>
            <a:r>
              <a:rPr lang="tr-TR" dirty="0"/>
              <a:t>(</a:t>
            </a:r>
            <a:r>
              <a:rPr lang="en-US" dirty="0"/>
              <a:t>monthly</a:t>
            </a:r>
            <a:r>
              <a:rPr lang="tr-TR" dirty="0"/>
              <a:t> averages)</a:t>
            </a:r>
          </a:p>
          <a:p>
            <a:r>
              <a:rPr lang="tr-TR" dirty="0"/>
              <a:t>USD </a:t>
            </a:r>
          </a:p>
          <a:p>
            <a:r>
              <a:rPr lang="en-US" dirty="0"/>
              <a:t>2012</a:t>
            </a:r>
            <a:r>
              <a:rPr lang="tr-TR" dirty="0"/>
              <a:t>-</a:t>
            </a:r>
            <a:r>
              <a:rPr lang="en-US" dirty="0"/>
              <a:t>2024</a:t>
            </a:r>
            <a:endParaRPr lang="tr-TR" dirty="0"/>
          </a:p>
        </p:txBody>
      </p:sp>
      <p:sp>
        <p:nvSpPr>
          <p:cNvPr id="4" name="Metin kutusu 3">
            <a:extLst>
              <a:ext uri="{FF2B5EF4-FFF2-40B4-BE49-F238E27FC236}">
                <a16:creationId xmlns:a16="http://schemas.microsoft.com/office/drawing/2014/main" id="{11FFF90D-5888-40B2-93A0-BA67051337DD}"/>
              </a:ext>
            </a:extLst>
          </p:cNvPr>
          <p:cNvSpPr txBox="1"/>
          <p:nvPr/>
        </p:nvSpPr>
        <p:spPr>
          <a:xfrm>
            <a:off x="812801" y="3467100"/>
            <a:ext cx="1967975" cy="369332"/>
          </a:xfrm>
          <a:prstGeom prst="rect">
            <a:avLst/>
          </a:prstGeom>
          <a:noFill/>
        </p:spPr>
        <p:txBody>
          <a:bodyPr wrap="none" rtlCol="0">
            <a:spAutoFit/>
          </a:bodyPr>
          <a:lstStyle/>
          <a:p>
            <a:r>
              <a:rPr lang="en-US" dirty="0"/>
              <a:t>Source: CBRT EVDS</a:t>
            </a:r>
          </a:p>
        </p:txBody>
      </p:sp>
      <p:pic>
        <p:nvPicPr>
          <p:cNvPr id="6" name="Resim 5">
            <a:extLst>
              <a:ext uri="{FF2B5EF4-FFF2-40B4-BE49-F238E27FC236}">
                <a16:creationId xmlns:a16="http://schemas.microsoft.com/office/drawing/2014/main" id="{7EE187E7-3002-4DA9-BDBD-0A2157E8CA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9840" y="337220"/>
            <a:ext cx="5592931" cy="4800600"/>
          </a:xfrm>
          <a:prstGeom prst="rect">
            <a:avLst/>
          </a:prstGeom>
        </p:spPr>
      </p:pic>
    </p:spTree>
    <p:extLst>
      <p:ext uri="{BB962C8B-B14F-4D97-AF65-F5344CB8AC3E}">
        <p14:creationId xmlns:p14="http://schemas.microsoft.com/office/powerpoint/2010/main" val="1984195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real exchange rate</a:t>
            </a:r>
          </a:p>
        </p:txBody>
      </p:sp>
      <p:sp>
        <p:nvSpPr>
          <p:cNvPr id="3" name="Content Placeholder 2"/>
          <p:cNvSpPr>
            <a:spLocks noGrp="1"/>
          </p:cNvSpPr>
          <p:nvPr>
            <p:ph sz="quarter" idx="1"/>
          </p:nvPr>
        </p:nvSpPr>
        <p:spPr/>
        <p:txBody>
          <a:bodyPr>
            <a:normAutofit/>
          </a:bodyPr>
          <a:lstStyle/>
          <a:p>
            <a:r>
              <a:rPr lang="tr-TR" dirty="0">
                <a:latin typeface="+mj-lt"/>
              </a:rPr>
              <a:t>What is the real exchange rate?</a:t>
            </a:r>
          </a:p>
          <a:p>
            <a:r>
              <a:rPr lang="tr-TR" dirty="0">
                <a:latin typeface="+mj-lt"/>
              </a:rPr>
              <a:t>Real exchange rate is the measure of the </a:t>
            </a:r>
            <a:r>
              <a:rPr lang="tr-TR" dirty="0" err="1">
                <a:latin typeface="+mj-lt"/>
              </a:rPr>
              <a:t>relative</a:t>
            </a:r>
            <a:r>
              <a:rPr lang="tr-TR" dirty="0">
                <a:latin typeface="+mj-lt"/>
              </a:rPr>
              <a:t> </a:t>
            </a:r>
            <a:r>
              <a:rPr lang="tr-TR" dirty="0" err="1">
                <a:latin typeface="+mj-lt"/>
              </a:rPr>
              <a:t>price</a:t>
            </a:r>
            <a:r>
              <a:rPr lang="en-US" dirty="0">
                <a:latin typeface="+mj-lt"/>
              </a:rPr>
              <a:t> / or, relative value</a:t>
            </a:r>
            <a:r>
              <a:rPr lang="tr-TR" dirty="0">
                <a:latin typeface="+mj-lt"/>
              </a:rPr>
              <a:t> of foreign goods in terms of domestic goods</a:t>
            </a:r>
          </a:p>
          <a:p>
            <a:r>
              <a:rPr lang="tr-TR" dirty="0">
                <a:latin typeface="+mj-lt"/>
              </a:rPr>
              <a:t>Example:</a:t>
            </a:r>
          </a:p>
          <a:p>
            <a:pPr lvl="1"/>
            <a:r>
              <a:rPr lang="tr-TR" dirty="0">
                <a:latin typeface="+mj-lt"/>
              </a:rPr>
              <a:t>Turkey produces Arçelik washing machines, Germany produces Bosch washing machines</a:t>
            </a:r>
          </a:p>
          <a:p>
            <a:pPr lvl="1"/>
            <a:r>
              <a:rPr lang="tr-TR" dirty="0">
                <a:latin typeface="+mj-lt"/>
              </a:rPr>
              <a:t>The price of a Bosch washing machine in Germany is 1,000 euros</a:t>
            </a:r>
          </a:p>
          <a:p>
            <a:pPr lvl="1"/>
            <a:r>
              <a:rPr lang="tr-TR" dirty="0">
                <a:latin typeface="+mj-lt"/>
              </a:rPr>
              <a:t>Let 1 euro=1,8 TL; then the TL price of a Bosch washing machine is 1,000x1,8=1,800 TL</a:t>
            </a:r>
          </a:p>
          <a:p>
            <a:pPr lvl="1"/>
            <a:r>
              <a:rPr lang="tr-TR" dirty="0">
                <a:latin typeface="+mj-lt"/>
              </a:rPr>
              <a:t>Let an Arçelik washing machine is 900 TL in Turkey</a:t>
            </a:r>
          </a:p>
          <a:p>
            <a:pPr lvl="1"/>
            <a:endParaRPr lang="tr-TR" dirty="0">
              <a:latin typeface="+mj-lt"/>
            </a:endParaRPr>
          </a:p>
        </p:txBody>
      </p:sp>
      <p:sp>
        <p:nvSpPr>
          <p:cNvPr id="4" name="Date Placeholder 3"/>
          <p:cNvSpPr>
            <a:spLocks noGrp="1"/>
          </p:cNvSpPr>
          <p:nvPr>
            <p:ph type="dt" sz="half" idx="10"/>
          </p:nvPr>
        </p:nvSpPr>
        <p:spPr/>
        <p:txBody>
          <a:bodyPr/>
          <a:lstStyle/>
          <a:p>
            <a:fld id="{D07AA173-458E-4314-8F38-8F50879DE642}" type="datetime1">
              <a:rPr lang="tr-TR" smtClean="0"/>
              <a:pPr/>
              <a:t>3.12.2025</a:t>
            </a:fld>
            <a:endParaRPr lang="tr-TR"/>
          </a:p>
        </p:txBody>
      </p:sp>
      <p:sp>
        <p:nvSpPr>
          <p:cNvPr id="5" name="Slide Number Placeholder 4"/>
          <p:cNvSpPr>
            <a:spLocks noGrp="1"/>
          </p:cNvSpPr>
          <p:nvPr>
            <p:ph type="sldNum" sz="quarter" idx="12"/>
          </p:nvPr>
        </p:nvSpPr>
        <p:spPr/>
        <p:txBody>
          <a:bodyPr/>
          <a:lstStyle/>
          <a:p>
            <a:fld id="{985861D8-6009-42BA-B1E9-19F1DED9BA38}" type="slidenum">
              <a:rPr lang="tr-TR" smtClean="0"/>
              <a:pPr/>
              <a:t>12</a:t>
            </a:fld>
            <a:endParaRPr lang="tr-TR"/>
          </a:p>
        </p:txBody>
      </p:sp>
    </p:spTree>
    <p:extLst>
      <p:ext uri="{BB962C8B-B14F-4D97-AF65-F5344CB8AC3E}">
        <p14:creationId xmlns:p14="http://schemas.microsoft.com/office/powerpoint/2010/main" val="356393343"/>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The real exchange rate</a:t>
            </a:r>
          </a:p>
        </p:txBody>
      </p:sp>
      <p:sp>
        <p:nvSpPr>
          <p:cNvPr id="3" name="Content Placeholder 2"/>
          <p:cNvSpPr>
            <a:spLocks noGrp="1"/>
          </p:cNvSpPr>
          <p:nvPr>
            <p:ph sz="quarter" idx="1"/>
          </p:nvPr>
        </p:nvSpPr>
        <p:spPr/>
        <p:txBody>
          <a:bodyPr/>
          <a:lstStyle/>
          <a:p>
            <a:r>
              <a:rPr lang="tr-TR" dirty="0">
                <a:latin typeface="+mj-lt"/>
              </a:rPr>
              <a:t>Then, the price of a foreign (Bosch) washing machine in terms of domestic (Arçelik) washing machine is</a:t>
            </a:r>
          </a:p>
          <a:p>
            <a:endParaRPr lang="tr-TR" dirty="0">
              <a:latin typeface="+mj-lt"/>
            </a:endParaRPr>
          </a:p>
          <a:p>
            <a:endParaRPr lang="tr-TR" dirty="0">
              <a:latin typeface="+mj-lt"/>
            </a:endParaRPr>
          </a:p>
          <a:p>
            <a:endParaRPr lang="tr-TR" dirty="0">
              <a:latin typeface="+mj-lt"/>
            </a:endParaRPr>
          </a:p>
          <a:p>
            <a:r>
              <a:rPr lang="tr-TR" dirty="0">
                <a:latin typeface="+mj-lt"/>
              </a:rPr>
              <a:t>Or, in the real exchange rate notation,</a:t>
            </a:r>
          </a:p>
        </p:txBody>
      </p:sp>
      <p:graphicFrame>
        <p:nvGraphicFramePr>
          <p:cNvPr id="4" name="Object 3"/>
          <p:cNvGraphicFramePr>
            <a:graphicFrameLocks noChangeAspect="1"/>
          </p:cNvGraphicFramePr>
          <p:nvPr/>
        </p:nvGraphicFramePr>
        <p:xfrm>
          <a:off x="4071888" y="2197427"/>
          <a:ext cx="1728192" cy="731886"/>
        </p:xfrm>
        <a:graphic>
          <a:graphicData uri="http://schemas.openxmlformats.org/presentationml/2006/ole">
            <mc:AlternateContent xmlns:mc="http://schemas.openxmlformats.org/markup-compatibility/2006">
              <mc:Choice xmlns:v="urn:schemas-microsoft-com:vml" Requires="v">
                <p:oleObj spid="_x0000_s5354" name="Equation" r:id="rId4" imgW="774360" imgH="393480" progId="Equation.3">
                  <p:embed/>
                </p:oleObj>
              </mc:Choice>
              <mc:Fallback>
                <p:oleObj name="Equation" r:id="rId4" imgW="77436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1888" y="2197427"/>
                        <a:ext cx="1728192" cy="7318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nvGraphicFramePr>
        <p:xfrm>
          <a:off x="1695624" y="3697596"/>
          <a:ext cx="1584176" cy="1508739"/>
        </p:xfrm>
        <a:graphic>
          <a:graphicData uri="http://schemas.openxmlformats.org/presentationml/2006/ole">
            <mc:AlternateContent xmlns:mc="http://schemas.openxmlformats.org/markup-compatibility/2006">
              <mc:Choice xmlns:v="urn:schemas-microsoft-com:vml" Requires="v">
                <p:oleObj spid="_x0000_s5355" name="Equation" r:id="rId6" imgW="888840" imgH="1015920" progId="Equation.3">
                  <p:embed/>
                </p:oleObj>
              </mc:Choice>
              <mc:Fallback>
                <p:oleObj name="Equation" r:id="rId6" imgW="888840" imgH="10159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5624" y="3697596"/>
                        <a:ext cx="1584176" cy="15087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495825" y="3688896"/>
            <a:ext cx="5400599" cy="1938992"/>
          </a:xfrm>
          <a:prstGeom prst="rect">
            <a:avLst/>
          </a:prstGeom>
          <a:solidFill>
            <a:schemeClr val="accent3">
              <a:lumMod val="40000"/>
              <a:lumOff val="60000"/>
            </a:schemeClr>
          </a:solidFill>
        </p:spPr>
        <p:txBody>
          <a:bodyPr wrap="square" rtlCol="0">
            <a:spAutoFit/>
          </a:bodyPr>
          <a:lstStyle/>
          <a:p>
            <a:r>
              <a:rPr lang="tr-TR" sz="2000" dirty="0"/>
              <a:t>2 is the relative price of a Bosch washing</a:t>
            </a:r>
          </a:p>
          <a:p>
            <a:r>
              <a:rPr lang="tr-TR" sz="2000" dirty="0"/>
              <a:t>machine in terms of an Arçelik washing </a:t>
            </a:r>
          </a:p>
          <a:p>
            <a:r>
              <a:rPr lang="tr-TR" sz="2000" dirty="0"/>
              <a:t>machine; in other words 2 is the real exchange rate between Turkey </a:t>
            </a:r>
            <a:r>
              <a:rPr lang="tr-TR" sz="2000" dirty="0" err="1"/>
              <a:t>and</a:t>
            </a:r>
            <a:r>
              <a:rPr lang="tr-TR" sz="2000" dirty="0"/>
              <a:t> Germany</a:t>
            </a:r>
            <a:r>
              <a:rPr lang="en-US" sz="2000" dirty="0"/>
              <a:t>: 1 unit of a good in Germany is as </a:t>
            </a:r>
            <a:r>
              <a:rPr lang="en-US" sz="2000"/>
              <a:t>valuable as </a:t>
            </a:r>
            <a:r>
              <a:rPr lang="en-US" sz="2000" dirty="0"/>
              <a:t>2 units of the same good in Turkey </a:t>
            </a:r>
            <a:endParaRPr lang="tr-TR" sz="2000" dirty="0"/>
          </a:p>
        </p:txBody>
      </p:sp>
      <p:sp>
        <p:nvSpPr>
          <p:cNvPr id="7" name="Date Placeholder 6"/>
          <p:cNvSpPr>
            <a:spLocks noGrp="1"/>
          </p:cNvSpPr>
          <p:nvPr>
            <p:ph type="dt" sz="half" idx="10"/>
          </p:nvPr>
        </p:nvSpPr>
        <p:spPr/>
        <p:txBody>
          <a:bodyPr/>
          <a:lstStyle/>
          <a:p>
            <a:fld id="{F082A74C-98C4-4082-903A-11261EE28EFA}" type="datetime1">
              <a:rPr lang="tr-TR" smtClean="0"/>
              <a:pPr/>
              <a:t>3.12.2025</a:t>
            </a:fld>
            <a:endParaRPr lang="tr-TR"/>
          </a:p>
        </p:txBody>
      </p:sp>
      <p:sp>
        <p:nvSpPr>
          <p:cNvPr id="8" name="Slide Number Placeholder 7"/>
          <p:cNvSpPr>
            <a:spLocks noGrp="1"/>
          </p:cNvSpPr>
          <p:nvPr>
            <p:ph type="sldNum" sz="quarter" idx="12"/>
          </p:nvPr>
        </p:nvSpPr>
        <p:spPr/>
        <p:txBody>
          <a:bodyPr/>
          <a:lstStyle/>
          <a:p>
            <a:fld id="{985861D8-6009-42BA-B1E9-19F1DED9BA38}" type="slidenum">
              <a:rPr lang="tr-TR" smtClean="0"/>
              <a:pPr/>
              <a:t>13</a:t>
            </a:fld>
            <a:endParaRPr lang="tr-TR"/>
          </a:p>
        </p:txBody>
      </p:sp>
    </p:spTree>
    <p:extLst>
      <p:ext uri="{BB962C8B-B14F-4D97-AF65-F5344CB8AC3E}">
        <p14:creationId xmlns:p14="http://schemas.microsoft.com/office/powerpoint/2010/main" val="3760935249"/>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tr-TR">
                <a:solidFill>
                  <a:srgbClr val="235262"/>
                </a:solidFill>
              </a:rPr>
              <a:t>Equilibrium in the financial markets</a:t>
            </a:r>
          </a:p>
        </p:txBody>
      </p:sp>
      <p:sp>
        <p:nvSpPr>
          <p:cNvPr id="3" name="Content Placeholder 2"/>
          <p:cNvSpPr>
            <a:spLocks noGrp="1"/>
          </p:cNvSpPr>
          <p:nvPr>
            <p:ph idx="1"/>
          </p:nvPr>
        </p:nvSpPr>
        <p:spPr>
          <a:xfrm>
            <a:off x="809628" y="1357334"/>
            <a:ext cx="7942783" cy="3725312"/>
          </a:xfrm>
        </p:spPr>
        <p:txBody>
          <a:bodyPr>
            <a:normAutofit/>
          </a:bodyPr>
          <a:lstStyle/>
          <a:p>
            <a:pPr marL="274320" indent="-274320">
              <a:buFont typeface="Wingdings 2"/>
              <a:buChar char=""/>
              <a:defRPr/>
            </a:pPr>
            <a:r>
              <a:rPr lang="tr-TR" i="1" dirty="0">
                <a:latin typeface="+mj-lt"/>
              </a:rPr>
              <a:t>Domestic bonds versus foreign bonds</a:t>
            </a:r>
          </a:p>
          <a:p>
            <a:pPr marL="274320" indent="-274320">
              <a:buFont typeface="Wingdings 2"/>
              <a:buChar char=""/>
              <a:defRPr/>
            </a:pPr>
            <a:r>
              <a:rPr lang="tr-TR" dirty="0">
                <a:latin typeface="+mj-lt"/>
              </a:rPr>
              <a:t>Now in the open economy (which is also open in financial markets), financial investors have the choice of investing in domestic as well as in foreign bonds, depending on whichever has </a:t>
            </a:r>
            <a:r>
              <a:rPr lang="tr-TR" u="sng" dirty="0">
                <a:latin typeface="+mj-lt"/>
              </a:rPr>
              <a:t>the highest expected rate of return.</a:t>
            </a:r>
          </a:p>
          <a:p>
            <a:pPr marL="274320" indent="-274320">
              <a:buFont typeface="Wingdings 2"/>
              <a:buChar char=""/>
              <a:defRPr/>
            </a:pPr>
            <a:r>
              <a:rPr lang="tr-TR" dirty="0">
                <a:latin typeface="+mj-lt"/>
              </a:rPr>
              <a:t>In equilibrium (where the financial investor is </a:t>
            </a:r>
            <a:r>
              <a:rPr lang="tr-TR" u="sng" dirty="0">
                <a:latin typeface="+mj-lt"/>
              </a:rPr>
              <a:t>indifferent</a:t>
            </a:r>
            <a:r>
              <a:rPr lang="tr-TR" dirty="0">
                <a:latin typeface="+mj-lt"/>
              </a:rPr>
              <a:t> between holding domestic versus foreign bonds), domestic and foreign bonds have the SAME EXPECTED RATE OF RETURN</a:t>
            </a:r>
          </a:p>
          <a:p>
            <a:pPr marL="548640" lvl="1" indent="-274320">
              <a:buFont typeface="Wingdings"/>
              <a:buChar char=""/>
              <a:defRPr/>
            </a:pPr>
            <a:r>
              <a:rPr lang="tr-TR" dirty="0">
                <a:latin typeface="+mj-lt"/>
              </a:rPr>
              <a:t>No arbitrage possibilities between the two financial assets remain</a:t>
            </a:r>
          </a:p>
        </p:txBody>
      </p:sp>
      <p:sp>
        <p:nvSpPr>
          <p:cNvPr id="24579" name="Date Placeholder 3"/>
          <p:cNvSpPr>
            <a:spLocks noGrp="1"/>
          </p:cNvSpPr>
          <p:nvPr>
            <p:ph type="dt" sz="half"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F0491F08-D7C0-4254-9148-DC0B2F63BDB6}" type="datetime1">
              <a:rPr lang="tr-TR"/>
              <a:pPr fontAlgn="base">
                <a:spcBef>
                  <a:spcPct val="0"/>
                </a:spcBef>
                <a:spcAft>
                  <a:spcPct val="0"/>
                </a:spcAft>
              </a:pPr>
              <a:t>3.12.2025</a:t>
            </a:fld>
            <a:endParaRPr lang="tr-TR"/>
          </a:p>
        </p:txBody>
      </p:sp>
      <p:sp>
        <p:nvSpPr>
          <p:cNvPr id="5" name="Slide Number Placeholder 4"/>
          <p:cNvSpPr>
            <a:spLocks noGrp="1"/>
          </p:cNvSpPr>
          <p:nvPr>
            <p:ph type="sldNum" sz="quarter" idx="12"/>
          </p:nvPr>
        </p:nvSpPr>
        <p:spPr/>
        <p:txBody>
          <a:bodyPr/>
          <a:lstStyle/>
          <a:p>
            <a:pPr>
              <a:defRPr/>
            </a:pPr>
            <a:fld id="{AFB84B23-4015-434D-82B3-5B40A8A3AB5D}" type="slidenum">
              <a:rPr lang="tr-TR"/>
              <a:pPr>
                <a:defRPr/>
              </a:pPr>
              <a:t>14</a:t>
            </a:fld>
            <a:endParaRPr lang="tr-TR"/>
          </a:p>
        </p:txBody>
      </p:sp>
    </p:spTree>
    <p:extLst>
      <p:ext uri="{BB962C8B-B14F-4D97-AF65-F5344CB8AC3E}">
        <p14:creationId xmlns:p14="http://schemas.microsoft.com/office/powerpoint/2010/main" val="4244756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r>
              <a:rPr lang="tr-TR">
                <a:solidFill>
                  <a:srgbClr val="235262"/>
                </a:solidFill>
              </a:rPr>
              <a:t>Equilibrium in the financial markets</a:t>
            </a:r>
          </a:p>
        </p:txBody>
      </p:sp>
      <mc:AlternateContent xmlns:mc="http://schemas.openxmlformats.org/markup-compatibility/2006" xmlns:a14="http://schemas.microsoft.com/office/drawing/2010/main">
        <mc:Choice Requires="a14">
          <p:sp>
            <p:nvSpPr>
              <p:cNvPr id="4100" name="Content Placeholder 2"/>
              <p:cNvSpPr>
                <a:spLocks noGrp="1"/>
              </p:cNvSpPr>
              <p:nvPr>
                <p:ph idx="1"/>
              </p:nvPr>
            </p:nvSpPr>
            <p:spPr>
              <a:xfrm>
                <a:off x="809628" y="1357334"/>
                <a:ext cx="8230161" cy="4092454"/>
              </a:xfrm>
            </p:spPr>
            <p:txBody>
              <a:bodyPr>
                <a:normAutofit fontScale="92500" lnSpcReduction="20000"/>
              </a:bodyPr>
              <a:lstStyle/>
              <a:p>
                <a:r>
                  <a:rPr lang="tr-TR" dirty="0" err="1">
                    <a:latin typeface="+mj-lt"/>
                  </a:rPr>
                  <a:t>The</a:t>
                </a:r>
                <a:r>
                  <a:rPr lang="tr-TR" dirty="0">
                    <a:latin typeface="+mj-lt"/>
                  </a:rPr>
                  <a:t> </a:t>
                </a:r>
                <a:r>
                  <a:rPr lang="en-US" dirty="0">
                    <a:latin typeface="+mj-lt"/>
                  </a:rPr>
                  <a:t>non-</a:t>
                </a:r>
                <a:r>
                  <a:rPr lang="tr-TR" dirty="0" err="1">
                    <a:latin typeface="+mj-lt"/>
                  </a:rPr>
                  <a:t>arbitrage</a:t>
                </a:r>
                <a:r>
                  <a:rPr lang="tr-TR" dirty="0">
                    <a:latin typeface="+mj-lt"/>
                  </a:rPr>
                  <a:t> condition between domestic and foreign bonds is  given as </a:t>
                </a:r>
              </a:p>
              <a:p>
                <a:pPr marL="114300" indent="0">
                  <a:buNone/>
                </a:pPr>
                <a14:m>
                  <m:oMathPara xmlns:m="http://schemas.openxmlformats.org/officeDocument/2006/math">
                    <m:oMathParaPr>
                      <m:jc m:val="center"/>
                    </m:oMathParaPr>
                    <m:oMath xmlns:m="http://schemas.openxmlformats.org/officeDocument/2006/math">
                      <m:sSub>
                        <m:sSubPr>
                          <m:ctrlPr>
                            <a:rPr lang="tr-TR" i="1" smtClean="0">
                              <a:latin typeface="Cambria Math" panose="02040503050406030204" pitchFamily="18" charset="0"/>
                            </a:rPr>
                          </m:ctrlPr>
                        </m:sSubPr>
                        <m:e>
                          <m:r>
                            <a:rPr lang="tr-TR" b="0" i="1" smtClean="0">
                              <a:latin typeface="Cambria Math"/>
                            </a:rPr>
                            <m:t>𝑖</m:t>
                          </m:r>
                        </m:e>
                        <m:sub>
                          <m:r>
                            <a:rPr lang="tr-TR" b="0" i="1" smtClean="0">
                              <a:latin typeface="Cambria Math"/>
                            </a:rPr>
                            <m:t>𝑡</m:t>
                          </m:r>
                        </m:sub>
                      </m:sSub>
                      <m:r>
                        <a:rPr lang="tr-TR" b="0" i="1" smtClean="0">
                          <a:latin typeface="Cambria Math"/>
                        </a:rPr>
                        <m:t>=</m:t>
                      </m:r>
                      <m:sSubSup>
                        <m:sSubSupPr>
                          <m:ctrlPr>
                            <a:rPr lang="tr-TR" b="0" i="1" smtClean="0">
                              <a:latin typeface="Cambria Math" panose="02040503050406030204" pitchFamily="18" charset="0"/>
                            </a:rPr>
                          </m:ctrlPr>
                        </m:sSubSupPr>
                        <m:e>
                          <m:r>
                            <a:rPr lang="tr-TR" b="0" i="1" smtClean="0">
                              <a:latin typeface="Cambria Math"/>
                            </a:rPr>
                            <m:t>𝑖</m:t>
                          </m:r>
                        </m:e>
                        <m:sub>
                          <m:r>
                            <a:rPr lang="tr-TR" b="0" i="1" smtClean="0">
                              <a:latin typeface="Cambria Math"/>
                            </a:rPr>
                            <m:t>𝑡</m:t>
                          </m:r>
                        </m:sub>
                        <m:sup>
                          <m:r>
                            <a:rPr lang="tr-TR" b="0" i="1" smtClean="0">
                              <a:latin typeface="Cambria Math"/>
                            </a:rPr>
                            <m:t>∗</m:t>
                          </m:r>
                        </m:sup>
                      </m:sSubSup>
                      <m:r>
                        <a:rPr lang="tr-TR" b="0" i="1" smtClean="0">
                          <a:latin typeface="Cambria Math"/>
                        </a:rPr>
                        <m:t>+</m:t>
                      </m:r>
                      <m:f>
                        <m:fPr>
                          <m:ctrlPr>
                            <a:rPr lang="tr-TR" b="0" i="1" smtClean="0">
                              <a:latin typeface="Cambria Math" panose="02040503050406030204" pitchFamily="18" charset="0"/>
                            </a:rPr>
                          </m:ctrlPr>
                        </m:fPr>
                        <m:num>
                          <m:sSubSup>
                            <m:sSubSupPr>
                              <m:ctrlPr>
                                <a:rPr lang="tr-TR" b="0" i="1" smtClean="0">
                                  <a:latin typeface="Cambria Math" panose="02040503050406030204" pitchFamily="18" charset="0"/>
                                </a:rPr>
                              </m:ctrlPr>
                            </m:sSubSupPr>
                            <m:e>
                              <m:r>
                                <a:rPr lang="tr-TR" b="0" i="1" smtClean="0">
                                  <a:latin typeface="Cambria Math"/>
                                </a:rPr>
                                <m:t>𝐸</m:t>
                              </m:r>
                            </m:e>
                            <m:sub>
                              <m:r>
                                <a:rPr lang="tr-TR" b="0" i="1" smtClean="0">
                                  <a:latin typeface="Cambria Math"/>
                                </a:rPr>
                                <m:t>𝑡</m:t>
                              </m:r>
                              <m:r>
                                <a:rPr lang="tr-TR" b="0" i="1" smtClean="0">
                                  <a:latin typeface="Cambria Math"/>
                                </a:rPr>
                                <m:t>+1</m:t>
                              </m:r>
                            </m:sub>
                            <m:sup>
                              <m:r>
                                <a:rPr lang="tr-TR" b="0" i="1" smtClean="0">
                                  <a:latin typeface="Cambria Math"/>
                                </a:rPr>
                                <m:t>𝑒</m:t>
                              </m:r>
                            </m:sup>
                          </m:sSubSup>
                          <m:r>
                            <a:rPr lang="tr-TR" b="0" i="1" smtClean="0">
                              <a:latin typeface="Cambria Math"/>
                            </a:rPr>
                            <m:t>−</m:t>
                          </m:r>
                          <m:sSub>
                            <m:sSubPr>
                              <m:ctrlPr>
                                <a:rPr lang="tr-TR" b="0" i="1" smtClean="0">
                                  <a:latin typeface="Cambria Math" panose="02040503050406030204" pitchFamily="18" charset="0"/>
                                </a:rPr>
                              </m:ctrlPr>
                            </m:sSubPr>
                            <m:e>
                              <m:r>
                                <a:rPr lang="tr-TR" b="0" i="1" smtClean="0">
                                  <a:latin typeface="Cambria Math"/>
                                </a:rPr>
                                <m:t>𝐸</m:t>
                              </m:r>
                            </m:e>
                            <m:sub>
                              <m:r>
                                <a:rPr lang="tr-TR" b="0" i="1" smtClean="0">
                                  <a:latin typeface="Cambria Math"/>
                                </a:rPr>
                                <m:t>𝑡</m:t>
                              </m:r>
                            </m:sub>
                          </m:sSub>
                        </m:num>
                        <m:den>
                          <m:sSub>
                            <m:sSubPr>
                              <m:ctrlPr>
                                <a:rPr lang="tr-TR" b="0" i="1" smtClean="0">
                                  <a:latin typeface="Cambria Math" panose="02040503050406030204" pitchFamily="18" charset="0"/>
                                </a:rPr>
                              </m:ctrlPr>
                            </m:sSubPr>
                            <m:e>
                              <m:r>
                                <a:rPr lang="tr-TR" b="0" i="1" smtClean="0">
                                  <a:latin typeface="Cambria Math"/>
                                </a:rPr>
                                <m:t>𝐸</m:t>
                              </m:r>
                            </m:e>
                            <m:sub>
                              <m:r>
                                <a:rPr lang="tr-TR" b="0" i="1" smtClean="0">
                                  <a:latin typeface="Cambria Math"/>
                                </a:rPr>
                                <m:t>𝑡</m:t>
                              </m:r>
                            </m:sub>
                          </m:sSub>
                        </m:den>
                      </m:f>
                    </m:oMath>
                  </m:oMathPara>
                </a14:m>
                <a:endParaRPr lang="tr-TR" dirty="0">
                  <a:latin typeface="+mj-lt"/>
                </a:endParaRPr>
              </a:p>
              <a:p>
                <a:pPr marL="114300" indent="0" algn="ctr">
                  <a:buNone/>
                </a:pPr>
                <a:endParaRPr lang="tr-TR" dirty="0">
                  <a:latin typeface="+mj-lt"/>
                </a:endParaRPr>
              </a:p>
              <a:p>
                <a:pPr marL="114300" indent="0" algn="ctr">
                  <a:buNone/>
                </a:pPr>
                <a:r>
                  <a:rPr lang="tr-TR" dirty="0">
                    <a:latin typeface="+mj-lt"/>
                  </a:rPr>
                  <a:t>Domestic interest rate=Foreign interest rate+ </a:t>
                </a:r>
              </a:p>
              <a:p>
                <a:pPr marL="114300" indent="0" algn="ctr">
                  <a:buNone/>
                </a:pPr>
                <a:r>
                  <a:rPr lang="tr-TR" dirty="0">
                    <a:latin typeface="+mj-lt"/>
                  </a:rPr>
                  <a:t>Expected rate of Nominal depreciation in domestic currency </a:t>
                </a:r>
              </a:p>
              <a:p>
                <a:pPr marL="114300" indent="0" algn="ctr">
                  <a:buNone/>
                </a:pPr>
                <a:r>
                  <a:rPr lang="tr-TR" dirty="0">
                    <a:latin typeface="+mj-lt"/>
                  </a:rPr>
                  <a:t>(Expected rate of nominal appreciation in foreign currency)</a:t>
                </a:r>
              </a:p>
              <a:p>
                <a:pPr marL="114300" indent="0">
                  <a:buNone/>
                </a:pPr>
                <a:endParaRPr lang="tr-TR" dirty="0">
                  <a:latin typeface="+mj-lt"/>
                </a:endParaRPr>
              </a:p>
              <a:p>
                <a:r>
                  <a:rPr lang="tr-TR" dirty="0">
                    <a:latin typeface="+mj-lt"/>
                  </a:rPr>
                  <a:t>How did we get </a:t>
                </a:r>
                <a:r>
                  <a:rPr lang="tr-TR" dirty="0" err="1">
                    <a:latin typeface="+mj-lt"/>
                  </a:rPr>
                  <a:t>this</a:t>
                </a:r>
                <a:r>
                  <a:rPr lang="tr-TR" dirty="0">
                    <a:latin typeface="+mj-lt"/>
                  </a:rPr>
                  <a:t> </a:t>
                </a:r>
                <a:r>
                  <a:rPr lang="en-US" dirty="0">
                    <a:latin typeface="+mj-lt"/>
                  </a:rPr>
                  <a:t>non-</a:t>
                </a:r>
                <a:r>
                  <a:rPr lang="tr-TR" dirty="0" err="1">
                    <a:latin typeface="+mj-lt"/>
                  </a:rPr>
                  <a:t>arbitrage</a:t>
                </a:r>
                <a:r>
                  <a:rPr lang="tr-TR" dirty="0">
                    <a:latin typeface="+mj-lt"/>
                  </a:rPr>
                  <a:t> condition (also called the UIP-Uncovered Interest Parity </a:t>
                </a:r>
                <a:r>
                  <a:rPr lang="tr-TR" dirty="0" err="1">
                    <a:latin typeface="+mj-lt"/>
                  </a:rPr>
                  <a:t>Condition</a:t>
                </a:r>
                <a:r>
                  <a:rPr lang="tr-TR" dirty="0">
                    <a:latin typeface="+mj-lt"/>
                  </a:rPr>
                  <a:t>)?</a:t>
                </a:r>
                <a:endParaRPr lang="en-US" dirty="0">
                  <a:latin typeface="+mj-lt"/>
                </a:endParaRPr>
              </a:p>
              <a:p>
                <a:r>
                  <a:rPr lang="en-US" dirty="0">
                    <a:highlight>
                      <a:srgbClr val="FFFF00"/>
                    </a:highlight>
                    <a:latin typeface="+mj-lt"/>
                  </a:rPr>
                  <a:t>SIDE NOTE: Why is it called “uncovered interest parity condition”? Because the expected exchange rate is “uncertain”, hence THE RISK TO THE FINANCIAL INVESTOR IS NOT COVERED.</a:t>
                </a:r>
                <a:endParaRPr lang="tr-TR" dirty="0">
                  <a:highlight>
                    <a:srgbClr val="FFFF00"/>
                  </a:highlight>
                  <a:latin typeface="+mj-lt"/>
                </a:endParaRPr>
              </a:p>
            </p:txBody>
          </p:sp>
        </mc:Choice>
        <mc:Fallback xmlns="">
          <p:sp>
            <p:nvSpPr>
              <p:cNvPr id="4100" name="Content Placeholder 2"/>
              <p:cNvSpPr>
                <a:spLocks noGrp="1" noRot="1" noChangeAspect="1" noMove="1" noResize="1" noEditPoints="1" noAdjustHandles="1" noChangeArrowheads="1" noChangeShapeType="1" noTextEdit="1"/>
              </p:cNvSpPr>
              <p:nvPr>
                <p:ph idx="1"/>
              </p:nvPr>
            </p:nvSpPr>
            <p:spPr>
              <a:xfrm>
                <a:off x="809628" y="1357334"/>
                <a:ext cx="8230161" cy="4092454"/>
              </a:xfrm>
              <a:blipFill>
                <a:blip r:embed="rId2"/>
                <a:stretch>
                  <a:fillRect t="-2385" b="-2534"/>
                </a:stretch>
              </a:blipFill>
            </p:spPr>
            <p:txBody>
              <a:bodyPr/>
              <a:lstStyle/>
              <a:p>
                <a:r>
                  <a:rPr lang="en-US">
                    <a:noFill/>
                  </a:rPr>
                  <a:t> </a:t>
                </a:r>
              </a:p>
            </p:txBody>
          </p:sp>
        </mc:Fallback>
      </mc:AlternateContent>
      <p:sp>
        <p:nvSpPr>
          <p:cNvPr id="4102" name="Date Placeholder 5"/>
          <p:cNvSpPr>
            <a:spLocks noGrp="1"/>
          </p:cNvSpPr>
          <p:nvPr>
            <p:ph type="dt" sz="half"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FD3EC1B5-5FFB-4A3A-AD30-97846C5C2DCE}" type="datetime1">
              <a:rPr lang="tr-TR" smtClean="0"/>
              <a:pPr fontAlgn="base">
                <a:spcBef>
                  <a:spcPct val="0"/>
                </a:spcBef>
                <a:spcAft>
                  <a:spcPct val="0"/>
                </a:spcAft>
              </a:pPr>
              <a:t>3.12.2025</a:t>
            </a:fld>
            <a:endParaRPr lang="tr-TR" dirty="0"/>
          </a:p>
          <a:p>
            <a:pPr fontAlgn="base">
              <a:spcBef>
                <a:spcPct val="0"/>
              </a:spcBef>
              <a:spcAft>
                <a:spcPct val="0"/>
              </a:spcAft>
            </a:pPr>
            <a:endParaRPr lang="tr-TR" dirty="0"/>
          </a:p>
        </p:txBody>
      </p:sp>
      <p:sp>
        <p:nvSpPr>
          <p:cNvPr id="7" name="Slide Number Placeholder 6"/>
          <p:cNvSpPr>
            <a:spLocks noGrp="1"/>
          </p:cNvSpPr>
          <p:nvPr>
            <p:ph type="sldNum" sz="quarter" idx="12"/>
          </p:nvPr>
        </p:nvSpPr>
        <p:spPr/>
        <p:txBody>
          <a:bodyPr/>
          <a:lstStyle/>
          <a:p>
            <a:pPr>
              <a:defRPr/>
            </a:pPr>
            <a:fld id="{337ACA75-57BA-4BD2-9F7F-3480B7788CB2}" type="slidenum">
              <a:rPr lang="tr-TR"/>
              <a:pPr>
                <a:defRPr/>
              </a:pPr>
              <a:t>15</a:t>
            </a:fld>
            <a:endParaRPr lang="tr-TR"/>
          </a:p>
        </p:txBody>
      </p:sp>
      <p:sp>
        <p:nvSpPr>
          <p:cNvPr id="4101" name="TextBox 4"/>
          <p:cNvSpPr txBox="1">
            <a:spLocks noChangeArrowheads="1"/>
          </p:cNvSpPr>
          <p:nvPr/>
        </p:nvSpPr>
        <p:spPr bwMode="auto">
          <a:xfrm>
            <a:off x="6016104" y="1726785"/>
            <a:ext cx="2808312" cy="830997"/>
          </a:xfrm>
          <a:prstGeom prst="rect">
            <a:avLst/>
          </a:prstGeom>
          <a:solidFill>
            <a:schemeClr val="accent1">
              <a:lumMod val="60000"/>
              <a:lumOff val="40000"/>
            </a:schemeClr>
          </a:solidFill>
          <a:ln w="9525">
            <a:noFill/>
            <a:miter lim="800000"/>
            <a:headEnd/>
            <a:tailEnd/>
          </a:ln>
        </p:spPr>
        <p:txBody>
          <a:bodyPr wrap="square">
            <a:spAutoFit/>
          </a:bodyPr>
          <a:lstStyle/>
          <a:p>
            <a:r>
              <a:rPr lang="tr-TR" sz="2400" dirty="0">
                <a:latin typeface="Georgia" pitchFamily="18" charset="0"/>
              </a:rPr>
              <a:t>Uncovered Interest</a:t>
            </a:r>
          </a:p>
          <a:p>
            <a:r>
              <a:rPr lang="tr-TR" sz="2400" dirty="0">
                <a:latin typeface="Georgia" pitchFamily="18" charset="0"/>
              </a:rPr>
              <a:t>Parity Condition</a:t>
            </a:r>
          </a:p>
        </p:txBody>
      </p:sp>
    </p:spTree>
    <p:extLst>
      <p:ext uri="{BB962C8B-B14F-4D97-AF65-F5344CB8AC3E}">
        <p14:creationId xmlns:p14="http://schemas.microsoft.com/office/powerpoint/2010/main" val="1333089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normAutofit fontScale="90000"/>
          </a:bodyPr>
          <a:lstStyle/>
          <a:p>
            <a:r>
              <a:rPr lang="tr-TR">
                <a:solidFill>
                  <a:srgbClr val="235262"/>
                </a:solidFill>
              </a:rPr>
              <a:t>Uncovered Interest Parity Condition</a:t>
            </a:r>
          </a:p>
        </p:txBody>
      </p:sp>
      <p:sp>
        <p:nvSpPr>
          <p:cNvPr id="27652" name="Content Placeholder 4"/>
          <p:cNvSpPr>
            <a:spLocks noGrp="1"/>
          </p:cNvSpPr>
          <p:nvPr>
            <p:ph idx="1"/>
          </p:nvPr>
        </p:nvSpPr>
        <p:spPr>
          <a:xfrm>
            <a:off x="809628" y="1357334"/>
            <a:ext cx="7726759" cy="3725312"/>
          </a:xfrm>
        </p:spPr>
        <p:txBody>
          <a:bodyPr/>
          <a:lstStyle/>
          <a:p>
            <a:r>
              <a:rPr lang="tr-TR" dirty="0">
                <a:latin typeface="+mj-lt"/>
              </a:rPr>
              <a:t>Let TL be the domestic currency, </a:t>
            </a:r>
            <a:r>
              <a:rPr lang="en-US" dirty="0">
                <a:latin typeface="+mj-lt"/>
              </a:rPr>
              <a:t>US</a:t>
            </a:r>
            <a:r>
              <a:rPr lang="tr-TR" dirty="0">
                <a:latin typeface="+mj-lt"/>
              </a:rPr>
              <a:t> </a:t>
            </a:r>
            <a:r>
              <a:rPr lang="en-US" dirty="0">
                <a:latin typeface="+mj-lt"/>
              </a:rPr>
              <a:t>dollar $</a:t>
            </a:r>
            <a:r>
              <a:rPr lang="tr-TR" dirty="0">
                <a:latin typeface="+mj-lt"/>
              </a:rPr>
              <a:t> be the foreign currency</a:t>
            </a:r>
          </a:p>
          <a:p>
            <a:r>
              <a:rPr lang="tr-TR" dirty="0">
                <a:latin typeface="+mj-lt"/>
              </a:rPr>
              <a:t>Suppose that you have 1 TL to invest;</a:t>
            </a:r>
          </a:p>
          <a:p>
            <a:r>
              <a:rPr lang="tr-TR" dirty="0">
                <a:latin typeface="+mj-lt"/>
              </a:rPr>
              <a:t>The gross expected rate of return on 1TL invested in a TL-denominated 1-period bond at time t, yields </a:t>
            </a:r>
          </a:p>
          <a:p>
            <a:pPr algn="ctr">
              <a:buFont typeface="Wingdings 2" pitchFamily="18" charset="2"/>
              <a:buNone/>
            </a:pPr>
            <a:r>
              <a:rPr lang="tr-TR" dirty="0">
                <a:latin typeface="+mj-lt"/>
              </a:rPr>
              <a:t>	</a:t>
            </a:r>
          </a:p>
          <a:p>
            <a:pPr algn="ctr">
              <a:buFont typeface="Wingdings 2" pitchFamily="18" charset="2"/>
              <a:buNone/>
            </a:pPr>
            <a:r>
              <a:rPr lang="tr-TR" i="1" dirty="0">
                <a:latin typeface="+mj-lt"/>
              </a:rPr>
              <a:t>       (1+i</a:t>
            </a:r>
            <a:r>
              <a:rPr lang="tr-TR" i="1" baseline="-25000" dirty="0">
                <a:latin typeface="+mj-lt"/>
              </a:rPr>
              <a:t>t </a:t>
            </a:r>
            <a:r>
              <a:rPr lang="tr-TR" i="1" dirty="0">
                <a:latin typeface="+mj-lt"/>
              </a:rPr>
              <a:t>) </a:t>
            </a:r>
            <a:r>
              <a:rPr lang="tr-TR" dirty="0">
                <a:latin typeface="+mj-lt"/>
              </a:rPr>
              <a:t>TL at time </a:t>
            </a:r>
            <a:r>
              <a:rPr lang="tr-TR" i="1" dirty="0">
                <a:latin typeface="+mj-lt"/>
              </a:rPr>
              <a:t>(t+1)</a:t>
            </a:r>
          </a:p>
          <a:p>
            <a:pPr>
              <a:buFont typeface="Wingdings 2" pitchFamily="18" charset="2"/>
              <a:buNone/>
            </a:pPr>
            <a:r>
              <a:rPr lang="tr-TR" i="1" dirty="0">
                <a:latin typeface="+mj-lt"/>
              </a:rPr>
              <a:t>			      </a:t>
            </a:r>
          </a:p>
        </p:txBody>
      </p:sp>
      <p:sp>
        <p:nvSpPr>
          <p:cNvPr id="27650" name="Date Placeholder 2"/>
          <p:cNvSpPr>
            <a:spLocks noGrp="1"/>
          </p:cNvSpPr>
          <p:nvPr>
            <p:ph type="dt" sz="half"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57925358-8F55-4A62-8191-19A3A106DD4E}"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07EFB73F-E5CA-44C7-9F26-9013D5192308}" type="slidenum">
              <a:rPr lang="tr-TR"/>
              <a:pPr>
                <a:defRPr/>
              </a:pPr>
              <a:t>16</a:t>
            </a:fld>
            <a:endParaRPr lang="tr-TR"/>
          </a:p>
        </p:txBody>
      </p:sp>
      <p:pic>
        <p:nvPicPr>
          <p:cNvPr id="7" name="Picture 2" descr="H:\Econ202_SP2011\World%20Currency%20symbols.jpg"/>
          <p:cNvPicPr>
            <a:picLocks noChangeAspect="1" noChangeArrowheads="1"/>
          </p:cNvPicPr>
          <p:nvPr/>
        </p:nvPicPr>
        <p:blipFill>
          <a:blip r:embed="rId2" cstate="print"/>
          <a:srcRect/>
          <a:stretch>
            <a:fillRect/>
          </a:stretch>
        </p:blipFill>
        <p:spPr bwMode="auto">
          <a:xfrm>
            <a:off x="1097499" y="3505573"/>
            <a:ext cx="2232025" cy="18600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4115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p:txBody>
          <a:bodyPr>
            <a:normAutofit fontScale="90000"/>
          </a:bodyPr>
          <a:lstStyle/>
          <a:p>
            <a:r>
              <a:rPr lang="tr-TR">
                <a:solidFill>
                  <a:srgbClr val="235262"/>
                </a:solidFill>
              </a:rPr>
              <a:t>Uncovered Interest Parity Condition</a:t>
            </a:r>
          </a:p>
        </p:txBody>
      </p:sp>
      <mc:AlternateContent xmlns:mc="http://schemas.openxmlformats.org/markup-compatibility/2006" xmlns:a14="http://schemas.microsoft.com/office/drawing/2010/main">
        <mc:Choice Requires="a14">
          <p:sp>
            <p:nvSpPr>
              <p:cNvPr id="7174" name="Content Placeholder 4"/>
              <p:cNvSpPr>
                <a:spLocks noGrp="1"/>
              </p:cNvSpPr>
              <p:nvPr>
                <p:ph idx="1"/>
              </p:nvPr>
            </p:nvSpPr>
            <p:spPr>
              <a:xfrm>
                <a:off x="809628" y="1357334"/>
                <a:ext cx="8086799" cy="3725312"/>
              </a:xfrm>
            </p:spPr>
            <p:txBody>
              <a:bodyPr>
                <a:normAutofit fontScale="92500"/>
              </a:bodyPr>
              <a:lstStyle/>
              <a:p>
                <a:r>
                  <a:rPr lang="tr-TR" dirty="0">
                    <a:latin typeface="+mj-lt"/>
                  </a:rPr>
                  <a:t>On the other hand, the gross expected rate of return on the same 1TL invested in a U</a:t>
                </a:r>
                <a:r>
                  <a:rPr lang="en-US" dirty="0">
                    <a:latin typeface="+mj-lt"/>
                  </a:rPr>
                  <a:t>S</a:t>
                </a:r>
                <a:r>
                  <a:rPr lang="tr-TR" dirty="0">
                    <a:latin typeface="+mj-lt"/>
                  </a:rPr>
                  <a:t> bond (in TL terms) </a:t>
                </a:r>
                <a:r>
                  <a:rPr lang="tr-TR" dirty="0" err="1">
                    <a:latin typeface="+mj-lt"/>
                  </a:rPr>
                  <a:t>yields</a:t>
                </a:r>
                <a:r>
                  <a:rPr lang="tr-TR" dirty="0">
                    <a:latin typeface="+mj-lt"/>
                  </a:rPr>
                  <a:t> </a:t>
                </a:r>
                <a:r>
                  <a:rPr lang="en-US" dirty="0">
                    <a:latin typeface="+mj-lt"/>
                  </a:rPr>
                  <a:t>(interest rate on the US-denominated bond is </a:t>
                </a:r>
                <a:r>
                  <a:rPr lang="en-US" dirty="0" err="1">
                    <a:latin typeface="+mj-lt"/>
                  </a:rPr>
                  <a:t>i</a:t>
                </a:r>
                <a:r>
                  <a:rPr lang="en-US" dirty="0">
                    <a:latin typeface="+mj-lt"/>
                  </a:rPr>
                  <a:t>*, and exchange rate is E)</a:t>
                </a:r>
                <a:endParaRPr lang="tr-TR" dirty="0">
                  <a:latin typeface="+mj-lt"/>
                </a:endParaRPr>
              </a:p>
              <a:p>
                <a:pPr marL="114300" indent="0">
                  <a:buNone/>
                </a:pPr>
                <a:r>
                  <a:rPr lang="tr-TR" dirty="0">
                    <a:latin typeface="+mj-lt"/>
                  </a:rPr>
                  <a:t>	(</a:t>
                </a:r>
                <a:r>
                  <a:rPr lang="tr-TR" dirty="0" err="1">
                    <a:latin typeface="+mj-lt"/>
                  </a:rPr>
                  <a:t>with</a:t>
                </a:r>
                <a:r>
                  <a:rPr lang="tr-TR" dirty="0">
                    <a:latin typeface="+mj-lt"/>
                  </a:rPr>
                  <a:t> 1</a:t>
                </a:r>
                <a:r>
                  <a:rPr lang="en-US" dirty="0">
                    <a:latin typeface="+mj-lt"/>
                  </a:rPr>
                  <a:t>$</a:t>
                </a:r>
                <a:r>
                  <a:rPr lang="tr-TR" dirty="0">
                    <a:latin typeface="+mj-lt"/>
                  </a:rPr>
                  <a:t>=E</a:t>
                </a:r>
                <a:r>
                  <a:rPr lang="tr-TR" baseline="-25000" dirty="0">
                    <a:latin typeface="+mj-lt"/>
                  </a:rPr>
                  <a:t>t</a:t>
                </a:r>
                <a:r>
                  <a:rPr lang="tr-TR" dirty="0">
                    <a:latin typeface="+mj-lt"/>
                  </a:rPr>
                  <a:t> TL), 1TL=(1/ E</a:t>
                </a:r>
                <a:r>
                  <a:rPr lang="tr-TR" baseline="-25000" dirty="0">
                    <a:latin typeface="+mj-lt"/>
                  </a:rPr>
                  <a:t>t</a:t>
                </a:r>
                <a:r>
                  <a:rPr lang="tr-TR" dirty="0">
                    <a:latin typeface="+mj-lt"/>
                  </a:rPr>
                  <a:t> ) </a:t>
                </a:r>
                <a:r>
                  <a:rPr lang="en-US" dirty="0">
                    <a:latin typeface="+mj-lt"/>
                  </a:rPr>
                  <a:t>$</a:t>
                </a:r>
                <a:r>
                  <a:rPr lang="tr-TR" dirty="0">
                    <a:latin typeface="+mj-lt"/>
                  </a:rPr>
                  <a:t>:</a:t>
                </a:r>
              </a:p>
              <a:p>
                <a:pPr marL="114300" indent="0" algn="ctr">
                  <a:buNone/>
                </a:pPr>
                <a14:m>
                  <m:oMathPara xmlns:m="http://schemas.openxmlformats.org/officeDocument/2006/math">
                    <m:oMathParaPr>
                      <m:jc m:val="centerGroup"/>
                    </m:oMathParaPr>
                    <m:oMath xmlns:m="http://schemas.openxmlformats.org/officeDocument/2006/math">
                      <m:r>
                        <a:rPr lang="tr-TR" b="0" i="1" smtClean="0">
                          <a:latin typeface="Cambria Math"/>
                        </a:rPr>
                        <m:t>1 </m:t>
                      </m:r>
                      <m:r>
                        <a:rPr lang="tr-TR" b="0" i="1" smtClean="0">
                          <a:latin typeface="Cambria Math"/>
                        </a:rPr>
                        <m:t>𝑇𝐿</m:t>
                      </m:r>
                      <m:groupChr>
                        <m:groupChrPr>
                          <m:chr m:val="→"/>
                          <m:pos m:val="top"/>
                          <m:ctrlPr>
                            <a:rPr lang="tr-TR" b="0" i="1" smtClean="0">
                              <a:latin typeface="Cambria Math" panose="02040503050406030204" pitchFamily="18" charset="0"/>
                            </a:rPr>
                          </m:ctrlPr>
                        </m:groupChrPr>
                        <m:e/>
                      </m:groupChr>
                      <m:f>
                        <m:fPr>
                          <m:ctrlPr>
                            <a:rPr lang="tr-TR" b="0" i="1" smtClean="0">
                              <a:latin typeface="Cambria Math" panose="02040503050406030204" pitchFamily="18" charset="0"/>
                            </a:rPr>
                          </m:ctrlPr>
                        </m:fPr>
                        <m:num>
                          <m:r>
                            <a:rPr lang="tr-TR" b="0" i="1" smtClean="0">
                              <a:latin typeface="Cambria Math"/>
                            </a:rPr>
                            <m:t>1</m:t>
                          </m:r>
                        </m:num>
                        <m:den>
                          <m:sSub>
                            <m:sSubPr>
                              <m:ctrlPr>
                                <a:rPr lang="tr-TR" b="0" i="1" smtClean="0">
                                  <a:latin typeface="Cambria Math" panose="02040503050406030204" pitchFamily="18" charset="0"/>
                                </a:rPr>
                              </m:ctrlPr>
                            </m:sSubPr>
                            <m:e>
                              <m:r>
                                <a:rPr lang="tr-TR" b="0" i="1" smtClean="0">
                                  <a:latin typeface="Cambria Math"/>
                                </a:rPr>
                                <m:t>𝐸</m:t>
                              </m:r>
                            </m:e>
                            <m:sub>
                              <m:r>
                                <a:rPr lang="tr-TR" b="0" i="1" smtClean="0">
                                  <a:latin typeface="Cambria Math"/>
                                </a:rPr>
                                <m:t>𝑡</m:t>
                              </m:r>
                            </m:sub>
                          </m:sSub>
                        </m:den>
                      </m:f>
                      <m:r>
                        <a:rPr lang="en-US" b="0" i="1" smtClean="0">
                          <a:latin typeface="Cambria Math" panose="02040503050406030204" pitchFamily="18" charset="0"/>
                        </a:rPr>
                        <m:t>𝑈𝑆</m:t>
                      </m:r>
                      <m:r>
                        <a:rPr lang="en-US" b="0" i="1" smtClean="0">
                          <a:latin typeface="Cambria Math" panose="02040503050406030204" pitchFamily="18" charset="0"/>
                        </a:rPr>
                        <m:t> </m:t>
                      </m:r>
                      <m:r>
                        <a:rPr lang="en-US" b="0" i="1" smtClean="0">
                          <a:latin typeface="Cambria Math" panose="02040503050406030204" pitchFamily="18" charset="0"/>
                        </a:rPr>
                        <m:t>𝑑𝑜𝑙𝑙𝑎𝑟𝑠</m:t>
                      </m:r>
                      <m:groupChr>
                        <m:groupChrPr>
                          <m:chr m:val="→"/>
                          <m:pos m:val="top"/>
                          <m:ctrlPr>
                            <a:rPr lang="tr-TR" b="0" i="1" smtClean="0">
                              <a:latin typeface="Cambria Math" panose="02040503050406030204" pitchFamily="18" charset="0"/>
                            </a:rPr>
                          </m:ctrlPr>
                        </m:groupChrPr>
                        <m:e/>
                      </m:groupChr>
                      <m:limLow>
                        <m:limLowPr>
                          <m:ctrlPr>
                            <a:rPr lang="tr-TR" b="0" i="1" smtClean="0">
                              <a:latin typeface="Cambria Math" panose="02040503050406030204" pitchFamily="18" charset="0"/>
                            </a:rPr>
                          </m:ctrlPr>
                        </m:limLowPr>
                        <m:e>
                          <m:groupChr>
                            <m:groupChrPr>
                              <m:chr m:val="⏟"/>
                              <m:ctrlPr>
                                <a:rPr lang="tr-TR" b="0" i="1" smtClean="0">
                                  <a:latin typeface="Cambria Math" panose="02040503050406030204" pitchFamily="18" charset="0"/>
                                </a:rPr>
                              </m:ctrlPr>
                            </m:groupChrPr>
                            <m:e>
                              <m:f>
                                <m:fPr>
                                  <m:ctrlPr>
                                    <a:rPr lang="tr-TR" b="0" i="1" smtClean="0">
                                      <a:latin typeface="Cambria Math" panose="02040503050406030204" pitchFamily="18" charset="0"/>
                                    </a:rPr>
                                  </m:ctrlPr>
                                </m:fPr>
                                <m:num>
                                  <m:r>
                                    <a:rPr lang="tr-TR" b="0" i="1" smtClean="0">
                                      <a:latin typeface="Cambria Math"/>
                                    </a:rPr>
                                    <m:t>1</m:t>
                                  </m:r>
                                </m:num>
                                <m:den>
                                  <m:sSub>
                                    <m:sSubPr>
                                      <m:ctrlPr>
                                        <a:rPr lang="tr-TR" b="0" i="1" smtClean="0">
                                          <a:latin typeface="Cambria Math" panose="02040503050406030204" pitchFamily="18" charset="0"/>
                                        </a:rPr>
                                      </m:ctrlPr>
                                    </m:sSubPr>
                                    <m:e>
                                      <m:r>
                                        <a:rPr lang="tr-TR" b="0" i="1" smtClean="0">
                                          <a:latin typeface="Cambria Math"/>
                                        </a:rPr>
                                        <m:t>𝐸</m:t>
                                      </m:r>
                                    </m:e>
                                    <m:sub>
                                      <m:r>
                                        <a:rPr lang="tr-TR" b="0" i="1" smtClean="0">
                                          <a:latin typeface="Cambria Math"/>
                                        </a:rPr>
                                        <m:t>𝑡</m:t>
                                      </m:r>
                                    </m:sub>
                                  </m:sSub>
                                </m:den>
                              </m:f>
                              <m:d>
                                <m:dPr>
                                  <m:ctrlPr>
                                    <a:rPr lang="tr-TR" b="0" i="1" smtClean="0">
                                      <a:latin typeface="Cambria Math" panose="02040503050406030204" pitchFamily="18" charset="0"/>
                                    </a:rPr>
                                  </m:ctrlPr>
                                </m:dPr>
                                <m:e>
                                  <m:r>
                                    <a:rPr lang="tr-TR" b="0" i="1" smtClean="0">
                                      <a:latin typeface="Cambria Math"/>
                                    </a:rPr>
                                    <m:t>1+</m:t>
                                  </m:r>
                                  <m:sSubSup>
                                    <m:sSubSupPr>
                                      <m:ctrlPr>
                                        <a:rPr lang="tr-TR" b="0" i="1" smtClean="0">
                                          <a:latin typeface="Cambria Math" panose="02040503050406030204" pitchFamily="18" charset="0"/>
                                        </a:rPr>
                                      </m:ctrlPr>
                                    </m:sSubSupPr>
                                    <m:e>
                                      <m:r>
                                        <a:rPr lang="tr-TR" b="0" i="1" smtClean="0">
                                          <a:latin typeface="Cambria Math"/>
                                        </a:rPr>
                                        <m:t>𝑖</m:t>
                                      </m:r>
                                    </m:e>
                                    <m:sub>
                                      <m:r>
                                        <a:rPr lang="tr-TR" b="0" i="1" smtClean="0">
                                          <a:latin typeface="Cambria Math"/>
                                        </a:rPr>
                                        <m:t>𝑡</m:t>
                                      </m:r>
                                    </m:sub>
                                    <m:sup>
                                      <m:r>
                                        <a:rPr lang="tr-TR" b="0" i="1" smtClean="0">
                                          <a:latin typeface="Cambria Math"/>
                                        </a:rPr>
                                        <m:t>∗</m:t>
                                      </m:r>
                                    </m:sup>
                                  </m:sSubSup>
                                </m:e>
                              </m:d>
                            </m:e>
                          </m:groupChr>
                        </m:e>
                        <m:lim>
                          <m:r>
                            <m:rPr>
                              <m:nor/>
                            </m:rPr>
                            <a:rPr lang="tr-TR" b="0" i="0" smtClean="0">
                              <a:latin typeface="Cambria Math"/>
                            </a:rPr>
                            <m:t>Return</m:t>
                          </m:r>
                          <m:r>
                            <m:rPr>
                              <m:nor/>
                            </m:rPr>
                            <a:rPr lang="tr-TR" b="0" i="0" smtClean="0">
                              <a:latin typeface="Cambria Math"/>
                            </a:rPr>
                            <m:t> </m:t>
                          </m:r>
                          <m:r>
                            <m:rPr>
                              <m:nor/>
                            </m:rPr>
                            <a:rPr lang="tr-TR" b="0" i="0" smtClean="0">
                              <a:latin typeface="Cambria Math"/>
                            </a:rPr>
                            <m:t>on</m:t>
                          </m:r>
                          <m:r>
                            <m:rPr>
                              <m:nor/>
                            </m:rPr>
                            <a:rPr lang="tr-TR" b="0" i="0" smtClean="0">
                              <a:latin typeface="Cambria Math"/>
                            </a:rPr>
                            <m:t> </m:t>
                          </m:r>
                          <m:r>
                            <m:rPr>
                              <m:nor/>
                            </m:rPr>
                            <a:rPr lang="tr-TR" b="0" i="0" smtClean="0">
                              <a:latin typeface="Cambria Math"/>
                            </a:rPr>
                            <m:t>U</m:t>
                          </m:r>
                          <m:r>
                            <m:rPr>
                              <m:nor/>
                            </m:rPr>
                            <a:rPr lang="en-US" b="0" i="0" smtClean="0">
                              <a:latin typeface="Cambria Math"/>
                            </a:rPr>
                            <m:t>S</m:t>
                          </m:r>
                          <m:r>
                            <m:rPr>
                              <m:nor/>
                            </m:rPr>
                            <a:rPr lang="tr-TR" b="0" i="0" smtClean="0">
                              <a:latin typeface="Cambria Math"/>
                            </a:rPr>
                            <m:t> </m:t>
                          </m:r>
                          <m:r>
                            <m:rPr>
                              <m:nor/>
                            </m:rPr>
                            <a:rPr lang="tr-TR" b="0" i="0" smtClean="0">
                              <a:latin typeface="Cambria Math"/>
                            </a:rPr>
                            <m:t>bond</m:t>
                          </m:r>
                          <m:r>
                            <m:rPr>
                              <m:nor/>
                            </m:rPr>
                            <a:rPr lang="tr-TR" b="0" i="0" smtClean="0">
                              <a:latin typeface="Cambria Math"/>
                            </a:rPr>
                            <m:t> </m:t>
                          </m:r>
                          <m:r>
                            <m:rPr>
                              <m:nor/>
                            </m:rPr>
                            <a:rPr lang="tr-TR" b="0" i="0" smtClean="0">
                              <a:latin typeface="Cambria Math"/>
                            </a:rPr>
                            <m:t>in</m:t>
                          </m:r>
                          <m:r>
                            <m:rPr>
                              <m:nor/>
                            </m:rPr>
                            <a:rPr lang="tr-TR" b="0" i="0" smtClean="0">
                              <a:latin typeface="Cambria Math"/>
                            </a:rPr>
                            <m:t> </m:t>
                          </m:r>
                          <m:r>
                            <a:rPr lang="en-US" b="0" i="1" smtClean="0">
                              <a:latin typeface="Cambria Math" panose="02040503050406030204" pitchFamily="18" charset="0"/>
                            </a:rPr>
                            <m:t>𝑑𝑜𝑙𝑙𝑎𝑟𝑠</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+1)</m:t>
                          </m:r>
                        </m:lim>
                      </m:limLow>
                      <m:r>
                        <m:rPr>
                          <m:sty m:val="p"/>
                        </m:rPr>
                        <a:rPr lang="en-US" b="0" i="0" smtClean="0">
                          <a:latin typeface="Cambria Math" panose="02040503050406030204" pitchFamily="18" charset="0"/>
                        </a:rPr>
                        <m:t>dollars</m:t>
                      </m:r>
                    </m:oMath>
                  </m:oMathPara>
                </a14:m>
                <a:endParaRPr lang="tr-TR" dirty="0">
                  <a:latin typeface="+mj-lt"/>
                </a:endParaRPr>
              </a:p>
              <a:p>
                <a:pPr marL="114300" indent="0" algn="ctr">
                  <a:buNone/>
                </a:pPr>
                <a14:m>
                  <m:oMathPara xmlns:m="http://schemas.openxmlformats.org/officeDocument/2006/math">
                    <m:oMathParaPr>
                      <m:jc m:val="centerGroup"/>
                    </m:oMathParaPr>
                    <m:oMath xmlns:m="http://schemas.openxmlformats.org/officeDocument/2006/math">
                      <m:groupChr>
                        <m:groupChrPr>
                          <m:chr m:val="→"/>
                          <m:pos m:val="top"/>
                          <m:ctrlPr>
                            <a:rPr lang="tr-TR" sz="2400" i="1">
                              <a:latin typeface="Cambria Math" panose="02040503050406030204" pitchFamily="18" charset="0"/>
                            </a:rPr>
                          </m:ctrlPr>
                        </m:groupChrPr>
                        <m:e/>
                      </m:groupChr>
                      <m:limLow>
                        <m:limLowPr>
                          <m:ctrlPr>
                            <a:rPr lang="tr-TR" sz="2400" i="1">
                              <a:latin typeface="Cambria Math" panose="02040503050406030204" pitchFamily="18" charset="0"/>
                            </a:rPr>
                          </m:ctrlPr>
                        </m:limLowPr>
                        <m:e>
                          <m:groupChr>
                            <m:groupChrPr>
                              <m:chr m:val="⏟"/>
                              <m:ctrlPr>
                                <a:rPr lang="tr-TR" sz="2400" i="1">
                                  <a:latin typeface="Cambria Math" panose="02040503050406030204" pitchFamily="18" charset="0"/>
                                </a:rPr>
                              </m:ctrlPr>
                            </m:groupChrPr>
                            <m:e>
                              <m:f>
                                <m:fPr>
                                  <m:ctrlPr>
                                    <a:rPr lang="tr-TR" sz="2400" i="1">
                                      <a:latin typeface="Cambria Math" panose="02040503050406030204" pitchFamily="18" charset="0"/>
                                    </a:rPr>
                                  </m:ctrlPr>
                                </m:fPr>
                                <m:num>
                                  <m:r>
                                    <a:rPr lang="tr-TR" sz="2400" i="1">
                                      <a:latin typeface="Cambria Math"/>
                                    </a:rPr>
                                    <m:t>1</m:t>
                                  </m:r>
                                </m:num>
                                <m:den>
                                  <m:sSub>
                                    <m:sSubPr>
                                      <m:ctrlPr>
                                        <a:rPr lang="tr-TR" sz="2400" i="1">
                                          <a:latin typeface="Cambria Math" panose="02040503050406030204" pitchFamily="18" charset="0"/>
                                        </a:rPr>
                                      </m:ctrlPr>
                                    </m:sSubPr>
                                    <m:e>
                                      <m:r>
                                        <a:rPr lang="tr-TR" sz="2400" i="1">
                                          <a:latin typeface="Cambria Math"/>
                                        </a:rPr>
                                        <m:t>𝐸</m:t>
                                      </m:r>
                                    </m:e>
                                    <m:sub>
                                      <m:r>
                                        <a:rPr lang="tr-TR" sz="2400" i="1">
                                          <a:latin typeface="Cambria Math"/>
                                        </a:rPr>
                                        <m:t>𝑡</m:t>
                                      </m:r>
                                    </m:sub>
                                  </m:sSub>
                                </m:den>
                              </m:f>
                              <m:r>
                                <a:rPr lang="tr-TR" sz="2400" i="1">
                                  <a:latin typeface="Cambria Math"/>
                                </a:rPr>
                                <m:t>(1+</m:t>
                              </m:r>
                              <m:sSubSup>
                                <m:sSubSupPr>
                                  <m:ctrlPr>
                                    <a:rPr lang="tr-TR" sz="2400" i="1">
                                      <a:latin typeface="Cambria Math" panose="02040503050406030204" pitchFamily="18" charset="0"/>
                                    </a:rPr>
                                  </m:ctrlPr>
                                </m:sSubSupPr>
                                <m:e>
                                  <m:r>
                                    <a:rPr lang="tr-TR" sz="2400" i="1">
                                      <a:latin typeface="Cambria Math"/>
                                    </a:rPr>
                                    <m:t>𝑖</m:t>
                                  </m:r>
                                </m:e>
                                <m:sub>
                                  <m:r>
                                    <a:rPr lang="tr-TR" sz="2400" i="1">
                                      <a:latin typeface="Cambria Math"/>
                                    </a:rPr>
                                    <m:t>𝑡</m:t>
                                  </m:r>
                                </m:sub>
                                <m:sup>
                                  <m:r>
                                    <a:rPr lang="tr-TR" sz="2400" i="1">
                                      <a:latin typeface="Cambria Math"/>
                                    </a:rPr>
                                    <m:t>∗</m:t>
                                  </m:r>
                                </m:sup>
                              </m:sSubSup>
                              <m:r>
                                <a:rPr lang="tr-TR" sz="2400" i="1">
                                  <a:latin typeface="Cambria Math"/>
                                </a:rPr>
                                <m:t>)</m:t>
                              </m:r>
                              <m:sSubSup>
                                <m:sSubSupPr>
                                  <m:ctrlPr>
                                    <a:rPr lang="tr-TR" sz="2400" i="1">
                                      <a:latin typeface="Cambria Math" panose="02040503050406030204" pitchFamily="18" charset="0"/>
                                    </a:rPr>
                                  </m:ctrlPr>
                                </m:sSubSupPr>
                                <m:e>
                                  <m:r>
                                    <a:rPr lang="tr-TR" sz="2400" i="1">
                                      <a:latin typeface="Cambria Math"/>
                                    </a:rPr>
                                    <m:t>𝐸</m:t>
                                  </m:r>
                                </m:e>
                                <m:sub>
                                  <m:r>
                                    <a:rPr lang="tr-TR" sz="2400" i="1">
                                      <a:latin typeface="Cambria Math"/>
                                    </a:rPr>
                                    <m:t>𝑡</m:t>
                                  </m:r>
                                  <m:r>
                                    <a:rPr lang="tr-TR" sz="2400" i="1">
                                      <a:latin typeface="Cambria Math"/>
                                    </a:rPr>
                                    <m:t>+1</m:t>
                                  </m:r>
                                </m:sub>
                                <m:sup>
                                  <m:r>
                                    <a:rPr lang="tr-TR" sz="2400" i="1">
                                      <a:latin typeface="Cambria Math"/>
                                    </a:rPr>
                                    <m:t>𝑒</m:t>
                                  </m:r>
                                </m:sup>
                              </m:sSubSup>
                            </m:e>
                          </m:groupChr>
                          <m:r>
                            <a:rPr lang="tr-TR" sz="2400" i="1">
                              <a:latin typeface="Cambria Math"/>
                            </a:rPr>
                            <m:t> </m:t>
                          </m:r>
                          <m:r>
                            <a:rPr lang="tr-TR" sz="2400" i="1">
                              <a:latin typeface="Cambria Math"/>
                            </a:rPr>
                            <m:t>𝑇𝐿</m:t>
                          </m:r>
                        </m:e>
                        <m:lim>
                          <m:r>
                            <m:rPr>
                              <m:nor/>
                            </m:rPr>
                            <a:rPr lang="tr-TR" sz="2400">
                              <a:latin typeface="Cambria Math"/>
                            </a:rPr>
                            <m:t>Return</m:t>
                          </m:r>
                          <m:r>
                            <m:rPr>
                              <m:nor/>
                            </m:rPr>
                            <a:rPr lang="tr-TR" sz="2400">
                              <a:latin typeface="Cambria Math"/>
                            </a:rPr>
                            <m:t> </m:t>
                          </m:r>
                          <m:r>
                            <m:rPr>
                              <m:nor/>
                            </m:rPr>
                            <a:rPr lang="tr-TR" sz="2400">
                              <a:latin typeface="Cambria Math"/>
                            </a:rPr>
                            <m:t>on</m:t>
                          </m:r>
                          <m:r>
                            <a:rPr lang="en-US" sz="2400" i="1">
                              <a:latin typeface="Cambria Math" panose="02040503050406030204" pitchFamily="18" charset="0"/>
                            </a:rPr>
                            <m:t> </m:t>
                          </m:r>
                          <m:r>
                            <a:rPr lang="en-US" sz="2400" i="1">
                              <a:latin typeface="Cambria Math" panose="02040503050406030204" pitchFamily="18" charset="0"/>
                            </a:rPr>
                            <m:t>𝑈𝑆</m:t>
                          </m:r>
                          <m:r>
                            <a:rPr lang="tr-TR" sz="2400" i="1">
                              <a:latin typeface="Cambria Math" panose="02040503050406030204" pitchFamily="18" charset="0"/>
                            </a:rPr>
                            <m:t> </m:t>
                          </m:r>
                          <m:r>
                            <m:rPr>
                              <m:nor/>
                            </m:rPr>
                            <a:rPr lang="tr-TR" sz="2400">
                              <a:latin typeface="Cambria Math"/>
                            </a:rPr>
                            <m:t>bond</m:t>
                          </m:r>
                          <m:r>
                            <m:rPr>
                              <m:nor/>
                            </m:rPr>
                            <a:rPr lang="tr-TR" sz="2400">
                              <a:latin typeface="Cambria Math"/>
                            </a:rPr>
                            <m:t> </m:t>
                          </m:r>
                          <m:r>
                            <m:rPr>
                              <m:nor/>
                            </m:rPr>
                            <a:rPr lang="tr-TR" sz="2400">
                              <a:latin typeface="Cambria Math"/>
                            </a:rPr>
                            <m:t>in</m:t>
                          </m:r>
                          <m:r>
                            <m:rPr>
                              <m:nor/>
                            </m:rPr>
                            <a:rPr lang="tr-TR" sz="2400">
                              <a:latin typeface="Cambria Math"/>
                            </a:rPr>
                            <m:t> </m:t>
                          </m:r>
                          <m:r>
                            <m:rPr>
                              <m:nor/>
                            </m:rPr>
                            <a:rPr lang="tr-TR" sz="2400">
                              <a:latin typeface="Cambria Math"/>
                            </a:rPr>
                            <m:t>TL</m:t>
                          </m:r>
                          <m:r>
                            <m:rPr>
                              <m:nor/>
                            </m:rPr>
                            <a:rPr lang="tr-TR" sz="2400">
                              <a:latin typeface="Cambria Math"/>
                            </a:rPr>
                            <m:t> </m:t>
                          </m:r>
                          <m:r>
                            <m:rPr>
                              <m:nor/>
                            </m:rPr>
                            <a:rPr lang="tr-TR" sz="2400">
                              <a:latin typeface="Cambria Math"/>
                            </a:rPr>
                            <m:t>next</m:t>
                          </m:r>
                          <m:r>
                            <m:rPr>
                              <m:nor/>
                            </m:rPr>
                            <a:rPr lang="tr-TR" sz="2400">
                              <a:latin typeface="Cambria Math"/>
                            </a:rPr>
                            <m:t> </m:t>
                          </m:r>
                          <m:r>
                            <m:rPr>
                              <m:nor/>
                            </m:rPr>
                            <a:rPr lang="tr-TR" sz="2400">
                              <a:latin typeface="Cambria Math"/>
                            </a:rPr>
                            <m:t>year</m:t>
                          </m:r>
                        </m:lim>
                      </m:limLow>
                    </m:oMath>
                  </m:oMathPara>
                </a14:m>
                <a:endParaRPr lang="tr-TR" dirty="0">
                  <a:latin typeface="+mj-lt"/>
                </a:endParaRPr>
              </a:p>
            </p:txBody>
          </p:sp>
        </mc:Choice>
        <mc:Fallback xmlns="">
          <p:sp>
            <p:nvSpPr>
              <p:cNvPr id="7174" name="Content Placeholder 4"/>
              <p:cNvSpPr>
                <a:spLocks noGrp="1" noRot="1" noChangeAspect="1" noMove="1" noResize="1" noEditPoints="1" noAdjustHandles="1" noChangeArrowheads="1" noChangeShapeType="1" noTextEdit="1"/>
              </p:cNvSpPr>
              <p:nvPr>
                <p:ph idx="1"/>
              </p:nvPr>
            </p:nvSpPr>
            <p:spPr>
              <a:xfrm>
                <a:off x="809628" y="1357334"/>
                <a:ext cx="8086799" cy="3725312"/>
              </a:xfrm>
              <a:blipFill>
                <a:blip r:embed="rId2"/>
                <a:stretch>
                  <a:fillRect t="-982"/>
                </a:stretch>
              </a:blipFill>
            </p:spPr>
            <p:txBody>
              <a:bodyPr/>
              <a:lstStyle/>
              <a:p>
                <a:r>
                  <a:rPr lang="en-US">
                    <a:noFill/>
                  </a:rPr>
                  <a:t> </a:t>
                </a:r>
              </a:p>
            </p:txBody>
          </p:sp>
        </mc:Fallback>
      </mc:AlternateContent>
      <p:sp>
        <p:nvSpPr>
          <p:cNvPr id="7172" name="Date Placeholder 2"/>
          <p:cNvSpPr>
            <a:spLocks noGrp="1"/>
          </p:cNvSpPr>
          <p:nvPr>
            <p:ph type="dt" sz="half"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2D531B3B-2C19-41EA-B462-BC1BAC543F26}"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748C41EA-CDD4-4896-9AA4-AE36A74B23E5}" type="slidenum">
              <a:rPr lang="tr-TR"/>
              <a:pPr>
                <a:defRPr/>
              </a:pPr>
              <a:t>17</a:t>
            </a:fld>
            <a:endParaRPr lang="tr-TR"/>
          </a:p>
        </p:txBody>
      </p:sp>
    </p:spTree>
    <p:extLst>
      <p:ext uri="{BB962C8B-B14F-4D97-AF65-F5344CB8AC3E}">
        <p14:creationId xmlns:p14="http://schemas.microsoft.com/office/powerpoint/2010/main" val="280643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itle 1"/>
          <p:cNvSpPr>
            <a:spLocks noGrp="1"/>
          </p:cNvSpPr>
          <p:nvPr>
            <p:ph type="title"/>
          </p:nvPr>
        </p:nvSpPr>
        <p:spPr/>
        <p:txBody>
          <a:bodyPr>
            <a:normAutofit fontScale="90000"/>
          </a:bodyPr>
          <a:lstStyle/>
          <a:p>
            <a:r>
              <a:rPr lang="tr-TR">
                <a:solidFill>
                  <a:srgbClr val="235262"/>
                </a:solidFill>
              </a:rPr>
              <a:t>Uncovered Interest Parity Condition</a:t>
            </a:r>
          </a:p>
        </p:txBody>
      </p:sp>
      <p:sp>
        <p:nvSpPr>
          <p:cNvPr id="8199" name="Content Placeholder 4"/>
          <p:cNvSpPr>
            <a:spLocks noGrp="1"/>
          </p:cNvSpPr>
          <p:nvPr>
            <p:ph idx="1"/>
          </p:nvPr>
        </p:nvSpPr>
        <p:spPr>
          <a:xfrm>
            <a:off x="760412" y="1237321"/>
            <a:ext cx="7991996" cy="3693852"/>
          </a:xfrm>
        </p:spPr>
        <p:txBody>
          <a:bodyPr>
            <a:normAutofit/>
          </a:bodyPr>
          <a:lstStyle/>
          <a:p>
            <a:r>
              <a:rPr lang="tr-TR" sz="2000" dirty="0">
                <a:latin typeface="+mj-lt"/>
              </a:rPr>
              <a:t>Uncovered Interest Parity (UIP) condition requires:</a:t>
            </a:r>
          </a:p>
          <a:p>
            <a:pPr lvl="1" algn="ctr">
              <a:buFont typeface="Wingdings" pitchFamily="2" charset="2"/>
              <a:buNone/>
            </a:pPr>
            <a:r>
              <a:rPr lang="tr-TR" dirty="0">
                <a:solidFill>
                  <a:srgbClr val="FF0000"/>
                </a:solidFill>
                <a:latin typeface="+mj-lt"/>
              </a:rPr>
              <a:t>The expected rate of return on 1 TL invested on a TL bond</a:t>
            </a:r>
          </a:p>
          <a:p>
            <a:pPr lvl="1" algn="ctr">
              <a:buFont typeface="Wingdings" pitchFamily="2" charset="2"/>
              <a:buNone/>
            </a:pPr>
            <a:r>
              <a:rPr lang="tr-TR" dirty="0">
                <a:solidFill>
                  <a:srgbClr val="FF0000"/>
                </a:solidFill>
                <a:latin typeface="+mj-lt"/>
              </a:rPr>
              <a:t>=</a:t>
            </a:r>
          </a:p>
          <a:p>
            <a:pPr lvl="1" algn="ctr">
              <a:buFont typeface="Wingdings" pitchFamily="2" charset="2"/>
              <a:buNone/>
            </a:pPr>
            <a:r>
              <a:rPr lang="tr-TR" dirty="0">
                <a:solidFill>
                  <a:srgbClr val="FF0000"/>
                </a:solidFill>
                <a:latin typeface="+mj-lt"/>
              </a:rPr>
              <a:t>The expected rate of return on 1TL invested on a U</a:t>
            </a:r>
            <a:r>
              <a:rPr lang="en-US" dirty="0">
                <a:solidFill>
                  <a:srgbClr val="FF0000"/>
                </a:solidFill>
                <a:latin typeface="+mj-lt"/>
              </a:rPr>
              <a:t>S</a:t>
            </a:r>
            <a:r>
              <a:rPr lang="tr-TR" dirty="0">
                <a:solidFill>
                  <a:srgbClr val="FF0000"/>
                </a:solidFill>
                <a:latin typeface="+mj-lt"/>
              </a:rPr>
              <a:t> bond</a:t>
            </a:r>
          </a:p>
          <a:p>
            <a:pPr lvl="1" algn="ctr">
              <a:buFont typeface="Wingdings" pitchFamily="2" charset="2"/>
              <a:buNone/>
            </a:pPr>
            <a:endParaRPr lang="tr-TR" dirty="0">
              <a:solidFill>
                <a:srgbClr val="FF0000"/>
              </a:solidFill>
              <a:latin typeface="+mj-lt"/>
            </a:endParaRPr>
          </a:p>
        </p:txBody>
      </p:sp>
      <p:sp>
        <p:nvSpPr>
          <p:cNvPr id="8197" name="Date Placeholder 2"/>
          <p:cNvSpPr>
            <a:spLocks noGrp="1"/>
          </p:cNvSpPr>
          <p:nvPr>
            <p:ph type="dt" sz="half"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66B6166E-67A4-4511-838D-A952892505AE}"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D450A2AE-325E-48D1-98EA-9715185C0A35}" type="slidenum">
              <a:rPr lang="tr-TR"/>
              <a:pPr>
                <a:defRPr/>
              </a:pPr>
              <a:t>18</a:t>
            </a:fld>
            <a:endParaRPr lang="tr-TR"/>
          </a:p>
        </p:txBody>
      </p:sp>
      <p:graphicFrame>
        <p:nvGraphicFramePr>
          <p:cNvPr id="8194" name="Object 2"/>
          <p:cNvGraphicFramePr>
            <a:graphicFrameLocks noChangeAspect="1"/>
          </p:cNvGraphicFramePr>
          <p:nvPr>
            <p:extLst>
              <p:ext uri="{D42A27DB-BD31-4B8C-83A1-F6EECF244321}">
                <p14:modId xmlns:p14="http://schemas.microsoft.com/office/powerpoint/2010/main" val="1697360107"/>
              </p:ext>
            </p:extLst>
          </p:nvPr>
        </p:nvGraphicFramePr>
        <p:xfrm>
          <a:off x="1408116" y="2797970"/>
          <a:ext cx="3527425" cy="2352146"/>
        </p:xfrm>
        <a:graphic>
          <a:graphicData uri="http://schemas.openxmlformats.org/presentationml/2006/ole">
            <mc:AlternateContent xmlns:mc="http://schemas.openxmlformats.org/markup-compatibility/2006">
              <mc:Choice xmlns:v="urn:schemas-microsoft-com:vml" Requires="v">
                <p:oleObj spid="_x0000_s7398" name="Equation" r:id="rId3" imgW="1777680" imgH="1422360" progId="Equation.3">
                  <p:embed/>
                </p:oleObj>
              </mc:Choice>
              <mc:Fallback>
                <p:oleObj name="Equation" r:id="rId3" imgW="1777680" imgH="14223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8116" y="2797970"/>
                        <a:ext cx="3527425" cy="2352146"/>
                      </a:xfrm>
                      <a:prstGeom prst="rect">
                        <a:avLst/>
                      </a:prstGeom>
                      <a:solidFill>
                        <a:schemeClr val="accent1">
                          <a:lumMod val="40000"/>
                          <a:lumOff val="60000"/>
                        </a:schemeClr>
                      </a:solidFill>
                    </p:spPr>
                  </p:pic>
                </p:oleObj>
              </mc:Fallback>
            </mc:AlternateContent>
          </a:graphicData>
        </a:graphic>
      </p:graphicFrame>
      <p:graphicFrame>
        <p:nvGraphicFramePr>
          <p:cNvPr id="8195" name="Object 3"/>
          <p:cNvGraphicFramePr>
            <a:graphicFrameLocks noChangeAspect="1"/>
          </p:cNvGraphicFramePr>
          <p:nvPr>
            <p:extLst>
              <p:ext uri="{D42A27DB-BD31-4B8C-83A1-F6EECF244321}">
                <p14:modId xmlns:p14="http://schemas.microsoft.com/office/powerpoint/2010/main" val="2873323694"/>
              </p:ext>
            </p:extLst>
          </p:nvPr>
        </p:nvGraphicFramePr>
        <p:xfrm>
          <a:off x="5584828" y="2797970"/>
          <a:ext cx="3273425" cy="1919552"/>
        </p:xfrm>
        <a:graphic>
          <a:graphicData uri="http://schemas.openxmlformats.org/presentationml/2006/ole">
            <mc:AlternateContent xmlns:mc="http://schemas.openxmlformats.org/markup-compatibility/2006">
              <mc:Choice xmlns:v="urn:schemas-microsoft-com:vml" Requires="v">
                <p:oleObj spid="_x0000_s7399" name="Equation" r:id="rId5" imgW="1371600" imgH="965160" progId="Equation.3">
                  <p:embed/>
                </p:oleObj>
              </mc:Choice>
              <mc:Fallback>
                <p:oleObj name="Equation" r:id="rId5" imgW="1371600" imgH="9651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4828" y="2797970"/>
                        <a:ext cx="3273425" cy="1919552"/>
                      </a:xfrm>
                      <a:prstGeom prst="rect">
                        <a:avLst/>
                      </a:prstGeom>
                      <a:solidFill>
                        <a:schemeClr val="accent2">
                          <a:lumMod val="60000"/>
                          <a:lumOff val="40000"/>
                        </a:schemeClr>
                      </a:solidFill>
                    </p:spPr>
                  </p:pic>
                </p:oleObj>
              </mc:Fallback>
            </mc:AlternateContent>
          </a:graphicData>
        </a:graphic>
      </p:graphicFrame>
      <p:sp>
        <p:nvSpPr>
          <p:cNvPr id="8" name="TextBox 7"/>
          <p:cNvSpPr txBox="1"/>
          <p:nvPr/>
        </p:nvSpPr>
        <p:spPr>
          <a:xfrm>
            <a:off x="5007995" y="4788359"/>
            <a:ext cx="3728521" cy="369332"/>
          </a:xfrm>
          <a:prstGeom prst="rect">
            <a:avLst/>
          </a:prstGeom>
          <a:solidFill>
            <a:schemeClr val="accent3">
              <a:lumMod val="60000"/>
              <a:lumOff val="40000"/>
            </a:schemeClr>
          </a:solidFill>
        </p:spPr>
        <p:txBody>
          <a:bodyPr wrap="none">
            <a:spAutoFit/>
          </a:bodyPr>
          <a:lstStyle/>
          <a:p>
            <a:pPr>
              <a:defRPr/>
            </a:pPr>
            <a:r>
              <a:rPr lang="tr-TR" dirty="0">
                <a:latin typeface="+mj-lt"/>
              </a:rPr>
              <a:t>Uncovered Interest Parity Condition</a:t>
            </a:r>
          </a:p>
        </p:txBody>
      </p:sp>
    </p:spTree>
    <p:extLst>
      <p:ext uri="{BB962C8B-B14F-4D97-AF65-F5344CB8AC3E}">
        <p14:creationId xmlns:p14="http://schemas.microsoft.com/office/powerpoint/2010/main" val="2925105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p:txBody>
          <a:bodyPr/>
          <a:lstStyle/>
          <a:p>
            <a:r>
              <a:rPr lang="tr-TR">
                <a:solidFill>
                  <a:srgbClr val="235262"/>
                </a:solidFill>
              </a:rPr>
              <a:t>Uncovered Interest Parity Condition</a:t>
            </a:r>
          </a:p>
        </p:txBody>
      </p:sp>
      <p:sp>
        <p:nvSpPr>
          <p:cNvPr id="9220" name="Date Placeholder 2"/>
          <p:cNvSpPr>
            <a:spLocks noGrp="1"/>
          </p:cNvSpPr>
          <p:nvPr>
            <p:ph type="dt" sz="quarter"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5A4195AA-378D-4C32-953C-77B049297763}"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9DE225B5-228A-4889-923E-95A459FDDC1C}" type="slidenum">
              <a:rPr lang="tr-TR"/>
              <a:pPr>
                <a:defRPr/>
              </a:pPr>
              <a:t>19</a:t>
            </a:fld>
            <a:endParaRPr lang="tr-TR"/>
          </a:p>
        </p:txBody>
      </p:sp>
      <mc:AlternateContent xmlns:mc="http://schemas.openxmlformats.org/markup-compatibility/2006" xmlns:a14="http://schemas.microsoft.com/office/drawing/2010/main">
        <mc:Choice Requires="a14">
          <p:sp>
            <p:nvSpPr>
              <p:cNvPr id="5" name="Content Placeholder 4"/>
              <p:cNvSpPr>
                <a:spLocks noGrp="1"/>
              </p:cNvSpPr>
              <p:nvPr>
                <p:ph sz="quarter" idx="1"/>
              </p:nvPr>
            </p:nvSpPr>
            <p:spPr>
              <a:xfrm>
                <a:off x="809626" y="1400663"/>
                <a:ext cx="7775575" cy="3809322"/>
              </a:xfrm>
            </p:spPr>
            <p:txBody>
              <a:bodyPr>
                <a:normAutofit fontScale="92500" lnSpcReduction="20000"/>
              </a:bodyPr>
              <a:lstStyle/>
              <a:p>
                <a:r>
                  <a:rPr lang="tr-TR" dirty="0">
                    <a:latin typeface="+mj-lt"/>
                  </a:rPr>
                  <a:t>QUESTION: Let</a:t>
                </a:r>
              </a:p>
              <a:p>
                <a:endParaRPr lang="tr-TR" dirty="0">
                  <a:latin typeface="+mj-lt"/>
                </a:endParaRPr>
              </a:p>
              <a:p>
                <a:pPr marL="114300" indent="0" algn="ctr">
                  <a:buNone/>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b="0" i="1" smtClean="0">
                              <a:latin typeface="Cambria Math"/>
                            </a:rPr>
                            <m:t>𝑖</m:t>
                          </m:r>
                        </m:e>
                        <m:sub>
                          <m:r>
                            <a:rPr lang="tr-TR" b="0" i="1" smtClean="0">
                              <a:latin typeface="Cambria Math"/>
                            </a:rPr>
                            <m:t>𝑡</m:t>
                          </m:r>
                        </m:sub>
                      </m:sSub>
                      <m:r>
                        <a:rPr lang="tr-TR" b="0" i="1" smtClean="0">
                          <a:latin typeface="Cambria Math"/>
                        </a:rPr>
                        <m:t>=4%</m:t>
                      </m:r>
                    </m:oMath>
                  </m:oMathPara>
                </a14:m>
                <a:endParaRPr lang="tr-TR" b="0" dirty="0">
                  <a:latin typeface="+mj-lt"/>
                </a:endParaRPr>
              </a:p>
              <a:p>
                <a:pPr marL="114300" indent="0" algn="ctr">
                  <a:buNone/>
                </a:pPr>
                <a:endParaRPr lang="tr-TR" b="0" dirty="0">
                  <a:latin typeface="+mj-lt"/>
                </a:endParaRPr>
              </a:p>
              <a:p>
                <a:pPr marL="114300" indent="0" algn="ctr">
                  <a:buNone/>
                </a:pPr>
                <a14:m>
                  <m:oMathPara xmlns:m="http://schemas.openxmlformats.org/officeDocument/2006/math">
                    <m:oMathParaPr>
                      <m:jc m:val="centerGroup"/>
                    </m:oMathParaPr>
                    <m:oMath xmlns:m="http://schemas.openxmlformats.org/officeDocument/2006/math">
                      <m:sSubSup>
                        <m:sSubSupPr>
                          <m:ctrlPr>
                            <a:rPr lang="tr-TR" i="1" smtClean="0">
                              <a:latin typeface="Cambria Math" panose="02040503050406030204" pitchFamily="18" charset="0"/>
                            </a:rPr>
                          </m:ctrlPr>
                        </m:sSubSupPr>
                        <m:e>
                          <m:r>
                            <a:rPr lang="tr-TR" b="0" i="1" smtClean="0">
                              <a:latin typeface="Cambria Math"/>
                            </a:rPr>
                            <m:t>𝑖</m:t>
                          </m:r>
                        </m:e>
                        <m:sub>
                          <m:r>
                            <a:rPr lang="tr-TR" b="0" i="1" smtClean="0">
                              <a:latin typeface="Cambria Math"/>
                            </a:rPr>
                            <m:t>𝑡</m:t>
                          </m:r>
                        </m:sub>
                        <m:sup>
                          <m:r>
                            <a:rPr lang="tr-TR" b="0" i="1" smtClean="0">
                              <a:latin typeface="Cambria Math"/>
                            </a:rPr>
                            <m:t>∗</m:t>
                          </m:r>
                        </m:sup>
                      </m:sSubSup>
                      <m:r>
                        <a:rPr lang="tr-TR" b="0" i="1" smtClean="0">
                          <a:latin typeface="Cambria Math"/>
                        </a:rPr>
                        <m:t>=2.5%</m:t>
                      </m:r>
                    </m:oMath>
                  </m:oMathPara>
                </a14:m>
                <a:endParaRPr lang="tr-TR" dirty="0">
                  <a:latin typeface="+mj-lt"/>
                </a:endParaRPr>
              </a:p>
              <a:p>
                <a:pPr>
                  <a:buFont typeface="Wingdings 2" pitchFamily="18" charset="2"/>
                  <a:buNone/>
                </a:pPr>
                <a:endParaRPr lang="tr-TR" dirty="0">
                  <a:latin typeface="+mj-lt"/>
                </a:endParaRPr>
              </a:p>
              <a:p>
                <a:pPr>
                  <a:buFont typeface="Wingdings 2" pitchFamily="18" charset="2"/>
                  <a:buNone/>
                </a:pPr>
                <a:r>
                  <a:rPr lang="tr-TR" dirty="0">
                    <a:latin typeface="+mj-lt"/>
                  </a:rPr>
                  <a:t>Then, should you </a:t>
                </a:r>
                <a:r>
                  <a:rPr lang="tr-TR" dirty="0" err="1">
                    <a:latin typeface="+mj-lt"/>
                  </a:rPr>
                  <a:t>hold</a:t>
                </a:r>
                <a:r>
                  <a:rPr lang="tr-TR" dirty="0">
                    <a:latin typeface="+mj-lt"/>
                  </a:rPr>
                  <a:t> TL</a:t>
                </a:r>
                <a:r>
                  <a:rPr lang="en-US" dirty="0">
                    <a:latin typeface="+mj-lt"/>
                  </a:rPr>
                  <a:t>-denominated</a:t>
                </a:r>
                <a:r>
                  <a:rPr lang="tr-TR" dirty="0">
                    <a:latin typeface="+mj-lt"/>
                  </a:rPr>
                  <a:t> bonds </a:t>
                </a:r>
                <a:r>
                  <a:rPr lang="tr-TR" dirty="0" err="1">
                    <a:latin typeface="+mj-lt"/>
                  </a:rPr>
                  <a:t>or</a:t>
                </a:r>
                <a:r>
                  <a:rPr lang="tr-TR" dirty="0">
                    <a:latin typeface="+mj-lt"/>
                  </a:rPr>
                  <a:t> U</a:t>
                </a:r>
                <a:r>
                  <a:rPr lang="en-US" dirty="0">
                    <a:latin typeface="+mj-lt"/>
                  </a:rPr>
                  <a:t>S dollar-denominated</a:t>
                </a:r>
                <a:r>
                  <a:rPr lang="tr-TR" dirty="0">
                    <a:latin typeface="+mj-lt"/>
                  </a:rPr>
                  <a:t> bonds?</a:t>
                </a:r>
              </a:p>
              <a:p>
                <a:pPr>
                  <a:buFont typeface="Wingdings 2" pitchFamily="18" charset="2"/>
                  <a:buNone/>
                </a:pPr>
                <a:endParaRPr lang="tr-TR" dirty="0">
                  <a:latin typeface="+mj-lt"/>
                </a:endParaRPr>
              </a:p>
              <a:p>
                <a:pPr>
                  <a:buFont typeface="Wingdings 2" pitchFamily="18" charset="2"/>
                  <a:buNone/>
                </a:pPr>
                <a:r>
                  <a:rPr lang="tr-TR" dirty="0">
                    <a:solidFill>
                      <a:srgbClr val="990033"/>
                    </a:solidFill>
                    <a:latin typeface="+mj-lt"/>
                  </a:rPr>
                  <a:t>ANSWER:  Whether you hold TL </a:t>
                </a:r>
                <a:r>
                  <a:rPr lang="en-US" dirty="0">
                    <a:solidFill>
                      <a:srgbClr val="990033"/>
                    </a:solidFill>
                    <a:latin typeface="+mj-lt"/>
                  </a:rPr>
                  <a:t>(domestic) </a:t>
                </a:r>
                <a:r>
                  <a:rPr lang="tr-TR" dirty="0" err="1">
                    <a:solidFill>
                      <a:srgbClr val="990033"/>
                    </a:solidFill>
                    <a:latin typeface="+mj-lt"/>
                  </a:rPr>
                  <a:t>bonds</a:t>
                </a:r>
                <a:r>
                  <a:rPr lang="tr-TR" dirty="0">
                    <a:solidFill>
                      <a:srgbClr val="990033"/>
                    </a:solidFill>
                    <a:latin typeface="+mj-lt"/>
                  </a:rPr>
                  <a:t> </a:t>
                </a:r>
                <a:r>
                  <a:rPr lang="tr-TR" dirty="0" err="1">
                    <a:solidFill>
                      <a:srgbClr val="990033"/>
                    </a:solidFill>
                    <a:latin typeface="+mj-lt"/>
                  </a:rPr>
                  <a:t>or</a:t>
                </a:r>
                <a:r>
                  <a:rPr lang="tr-TR" dirty="0">
                    <a:solidFill>
                      <a:srgbClr val="990033"/>
                    </a:solidFill>
                    <a:latin typeface="+mj-lt"/>
                  </a:rPr>
                  <a:t> U</a:t>
                </a:r>
                <a:r>
                  <a:rPr lang="en-US" dirty="0">
                    <a:solidFill>
                      <a:srgbClr val="990033"/>
                    </a:solidFill>
                    <a:latin typeface="+mj-lt"/>
                  </a:rPr>
                  <a:t>S</a:t>
                </a:r>
                <a:r>
                  <a:rPr lang="tr-TR" dirty="0">
                    <a:solidFill>
                      <a:srgbClr val="990033"/>
                    </a:solidFill>
                    <a:latin typeface="+mj-lt"/>
                  </a:rPr>
                  <a:t> </a:t>
                </a:r>
                <a:r>
                  <a:rPr lang="en-US" dirty="0">
                    <a:solidFill>
                      <a:srgbClr val="990033"/>
                    </a:solidFill>
                    <a:latin typeface="+mj-lt"/>
                  </a:rPr>
                  <a:t>(foreign) </a:t>
                </a:r>
                <a:r>
                  <a:rPr lang="tr-TR" dirty="0" err="1">
                    <a:solidFill>
                      <a:srgbClr val="990033"/>
                    </a:solidFill>
                    <a:latin typeface="+mj-lt"/>
                  </a:rPr>
                  <a:t>bonds</a:t>
                </a:r>
                <a:r>
                  <a:rPr lang="tr-TR" dirty="0">
                    <a:solidFill>
                      <a:srgbClr val="990033"/>
                    </a:solidFill>
                    <a:latin typeface="+mj-lt"/>
                  </a:rPr>
                  <a:t> </a:t>
                </a:r>
                <a:r>
                  <a:rPr lang="tr-TR" dirty="0" err="1">
                    <a:solidFill>
                      <a:srgbClr val="990033"/>
                    </a:solidFill>
                    <a:latin typeface="+mj-lt"/>
                  </a:rPr>
                  <a:t>depends</a:t>
                </a:r>
                <a:r>
                  <a:rPr lang="tr-TR" dirty="0">
                    <a:solidFill>
                      <a:srgbClr val="990033"/>
                    </a:solidFill>
                    <a:latin typeface="+mj-lt"/>
                  </a:rPr>
                  <a:t> on the expected depreciation on </a:t>
                </a:r>
                <a:r>
                  <a:rPr lang="tr-TR" dirty="0" err="1">
                    <a:solidFill>
                      <a:srgbClr val="990033"/>
                    </a:solidFill>
                    <a:latin typeface="+mj-lt"/>
                  </a:rPr>
                  <a:t>the</a:t>
                </a:r>
                <a:r>
                  <a:rPr lang="tr-TR" dirty="0">
                    <a:solidFill>
                      <a:srgbClr val="990033"/>
                    </a:solidFill>
                    <a:latin typeface="+mj-lt"/>
                  </a:rPr>
                  <a:t> TL</a:t>
                </a:r>
                <a:r>
                  <a:rPr lang="en-US" dirty="0">
                    <a:solidFill>
                      <a:srgbClr val="990033"/>
                    </a:solidFill>
                    <a:latin typeface="+mj-lt"/>
                  </a:rPr>
                  <a:t>, (</a:t>
                </a:r>
                <a14:m>
                  <m:oMath xmlns:m="http://schemas.openxmlformats.org/officeDocument/2006/math">
                    <m:f>
                      <m:fPr>
                        <m:ctrlPr>
                          <a:rPr lang="en-US" i="1" smtClean="0">
                            <a:solidFill>
                              <a:srgbClr val="990033"/>
                            </a:solidFill>
                            <a:latin typeface="Cambria Math" panose="02040503050406030204" pitchFamily="18" charset="0"/>
                          </a:rPr>
                        </m:ctrlPr>
                      </m:fPr>
                      <m:num>
                        <m:sSubSup>
                          <m:sSubSupPr>
                            <m:ctrlPr>
                              <a:rPr lang="en-US" i="1" smtClean="0">
                                <a:solidFill>
                                  <a:srgbClr val="990033"/>
                                </a:solidFill>
                                <a:latin typeface="Cambria Math" panose="02040503050406030204" pitchFamily="18" charset="0"/>
                              </a:rPr>
                            </m:ctrlPr>
                          </m:sSubSupPr>
                          <m:e>
                            <m:r>
                              <a:rPr lang="en-US" b="0" i="1" smtClean="0">
                                <a:solidFill>
                                  <a:srgbClr val="990033"/>
                                </a:solidFill>
                                <a:latin typeface="Cambria Math" panose="02040503050406030204" pitchFamily="18" charset="0"/>
                              </a:rPr>
                              <m:t>𝐸</m:t>
                            </m:r>
                          </m:e>
                          <m:sub>
                            <m:r>
                              <a:rPr lang="en-US" b="0" i="1" smtClean="0">
                                <a:solidFill>
                                  <a:srgbClr val="990033"/>
                                </a:solidFill>
                                <a:latin typeface="Cambria Math" panose="02040503050406030204" pitchFamily="18" charset="0"/>
                              </a:rPr>
                              <m:t>𝑡</m:t>
                            </m:r>
                            <m:r>
                              <a:rPr lang="en-US" b="0" i="1" smtClean="0">
                                <a:solidFill>
                                  <a:srgbClr val="990033"/>
                                </a:solidFill>
                                <a:latin typeface="Cambria Math" panose="02040503050406030204" pitchFamily="18" charset="0"/>
                              </a:rPr>
                              <m:t>+1</m:t>
                            </m:r>
                          </m:sub>
                          <m:sup>
                            <m:r>
                              <a:rPr lang="en-US" b="0" i="1" smtClean="0">
                                <a:solidFill>
                                  <a:srgbClr val="990033"/>
                                </a:solidFill>
                                <a:latin typeface="Cambria Math" panose="02040503050406030204" pitchFamily="18" charset="0"/>
                              </a:rPr>
                              <m:t>𝑒</m:t>
                            </m:r>
                          </m:sup>
                        </m:sSubSup>
                        <m:r>
                          <a:rPr lang="en-US" b="0" i="1" smtClean="0">
                            <a:solidFill>
                              <a:srgbClr val="990033"/>
                            </a:solidFill>
                            <a:latin typeface="Cambria Math" panose="02040503050406030204" pitchFamily="18" charset="0"/>
                          </a:rPr>
                          <m:t>−</m:t>
                        </m:r>
                        <m:sSub>
                          <m:sSubPr>
                            <m:ctrlPr>
                              <a:rPr lang="en-US" b="0" i="1" smtClean="0">
                                <a:solidFill>
                                  <a:srgbClr val="990033"/>
                                </a:solidFill>
                                <a:latin typeface="Cambria Math" panose="02040503050406030204" pitchFamily="18" charset="0"/>
                              </a:rPr>
                            </m:ctrlPr>
                          </m:sSubPr>
                          <m:e>
                            <m:r>
                              <a:rPr lang="en-US" b="0" i="1" smtClean="0">
                                <a:solidFill>
                                  <a:srgbClr val="990033"/>
                                </a:solidFill>
                                <a:latin typeface="Cambria Math" panose="02040503050406030204" pitchFamily="18" charset="0"/>
                              </a:rPr>
                              <m:t>𝐸</m:t>
                            </m:r>
                          </m:e>
                          <m:sub>
                            <m:r>
                              <a:rPr lang="en-US" b="0" i="1" smtClean="0">
                                <a:solidFill>
                                  <a:srgbClr val="990033"/>
                                </a:solidFill>
                                <a:latin typeface="Cambria Math" panose="02040503050406030204" pitchFamily="18" charset="0"/>
                              </a:rPr>
                              <m:t>𝑡</m:t>
                            </m:r>
                          </m:sub>
                        </m:sSub>
                      </m:num>
                      <m:den>
                        <m:sSub>
                          <m:sSubPr>
                            <m:ctrlPr>
                              <a:rPr lang="en-US" i="1" smtClean="0">
                                <a:solidFill>
                                  <a:srgbClr val="990033"/>
                                </a:solidFill>
                                <a:latin typeface="Cambria Math" panose="02040503050406030204" pitchFamily="18" charset="0"/>
                              </a:rPr>
                            </m:ctrlPr>
                          </m:sSubPr>
                          <m:e>
                            <m:r>
                              <a:rPr lang="en-US" b="0" i="1" smtClean="0">
                                <a:solidFill>
                                  <a:srgbClr val="990033"/>
                                </a:solidFill>
                                <a:latin typeface="Cambria Math" panose="02040503050406030204" pitchFamily="18" charset="0"/>
                              </a:rPr>
                              <m:t>𝐸</m:t>
                            </m:r>
                          </m:e>
                          <m:sub>
                            <m:r>
                              <a:rPr lang="en-US" b="0" i="1" smtClean="0">
                                <a:solidFill>
                                  <a:srgbClr val="990033"/>
                                </a:solidFill>
                                <a:latin typeface="Cambria Math" panose="02040503050406030204" pitchFamily="18" charset="0"/>
                              </a:rPr>
                              <m:t>𝑡</m:t>
                            </m:r>
                          </m:sub>
                        </m:sSub>
                      </m:den>
                    </m:f>
                    <m:r>
                      <a:rPr lang="en-US" b="0" i="1" smtClean="0">
                        <a:solidFill>
                          <a:srgbClr val="990033"/>
                        </a:solidFill>
                        <a:latin typeface="Cambria Math" panose="02040503050406030204" pitchFamily="18" charset="0"/>
                      </a:rPr>
                      <m:t>)</m:t>
                    </m:r>
                  </m:oMath>
                </a14:m>
                <a:r>
                  <a:rPr lang="tr-TR" dirty="0">
                    <a:solidFill>
                      <a:srgbClr val="990033"/>
                    </a:solidFill>
                    <a:latin typeface="+mj-lt"/>
                  </a:rPr>
                  <a:t>, the domestic currency.</a:t>
                </a:r>
              </a:p>
            </p:txBody>
          </p:sp>
        </mc:Choice>
        <mc:Fallback xmlns="">
          <p:sp>
            <p:nvSpPr>
              <p:cNvPr id="5" name="Content Placeholder 4"/>
              <p:cNvSpPr>
                <a:spLocks noGrp="1" noRot="1" noChangeAspect="1" noMove="1" noResize="1" noEditPoints="1" noAdjustHandles="1" noChangeArrowheads="1" noChangeShapeType="1" noTextEdit="1"/>
              </p:cNvSpPr>
              <p:nvPr>
                <p:ph sz="quarter" idx="1"/>
              </p:nvPr>
            </p:nvSpPr>
            <p:spPr>
              <a:xfrm>
                <a:off x="809626" y="1400663"/>
                <a:ext cx="7775575" cy="3809322"/>
              </a:xfrm>
              <a:blipFill>
                <a:blip r:embed="rId2"/>
                <a:stretch>
                  <a:fillRect t="-2560"/>
                </a:stretch>
              </a:blipFill>
            </p:spPr>
            <p:txBody>
              <a:bodyPr/>
              <a:lstStyle/>
              <a:p>
                <a:r>
                  <a:rPr lang="en-US">
                    <a:noFill/>
                  </a:rPr>
                  <a:t> </a:t>
                </a:r>
              </a:p>
            </p:txBody>
          </p:sp>
        </mc:Fallback>
      </mc:AlternateContent>
    </p:spTree>
    <p:extLst>
      <p:ext uri="{BB962C8B-B14F-4D97-AF65-F5344CB8AC3E}">
        <p14:creationId xmlns:p14="http://schemas.microsoft.com/office/powerpoint/2010/main" val="1392051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Title 1"/>
          <p:cNvSpPr>
            <a:spLocks noGrp="1"/>
          </p:cNvSpPr>
          <p:nvPr>
            <p:ph type="title"/>
          </p:nvPr>
        </p:nvSpPr>
        <p:spPr/>
        <p:txBody>
          <a:bodyPr/>
          <a:lstStyle/>
          <a:p>
            <a:r>
              <a:rPr lang="tr-TR">
                <a:solidFill>
                  <a:srgbClr val="235262"/>
                </a:solidFill>
              </a:rPr>
              <a:t>Uncovered Interest Parity Condition</a:t>
            </a:r>
          </a:p>
        </p:txBody>
      </p:sp>
      <p:sp>
        <p:nvSpPr>
          <p:cNvPr id="10246" name="Date Placeholder 2"/>
          <p:cNvSpPr>
            <a:spLocks noGrp="1"/>
          </p:cNvSpPr>
          <p:nvPr>
            <p:ph type="dt" sz="quarter"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277F1CA9-172A-4056-BA6F-AAB1B19C2673}"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F456A164-8739-4E3C-B1E0-AC8FE3F04E99}" type="slidenum">
              <a:rPr lang="tr-TR"/>
              <a:pPr>
                <a:defRPr/>
              </a:pPr>
              <a:t>20</a:t>
            </a:fld>
            <a:endParaRPr lang="tr-TR"/>
          </a:p>
        </p:txBody>
      </p:sp>
      <p:sp>
        <p:nvSpPr>
          <p:cNvPr id="5" name="Content Placeholder 4"/>
          <p:cNvSpPr>
            <a:spLocks noGrp="1"/>
          </p:cNvSpPr>
          <p:nvPr>
            <p:ph sz="quarter" idx="1"/>
          </p:nvPr>
        </p:nvSpPr>
        <p:spPr>
          <a:xfrm>
            <a:off x="809625" y="1272646"/>
            <a:ext cx="8504238" cy="3810000"/>
          </a:xfrm>
        </p:spPr>
        <p:txBody>
          <a:bodyPr/>
          <a:lstStyle/>
          <a:p>
            <a:r>
              <a:rPr lang="tr-TR" dirty="0">
                <a:latin typeface="+mj-lt"/>
              </a:rPr>
              <a:t>Note that</a:t>
            </a:r>
          </a:p>
          <a:p>
            <a:endParaRPr lang="tr-TR" dirty="0">
              <a:latin typeface="+mj-lt"/>
            </a:endParaRPr>
          </a:p>
          <a:p>
            <a:r>
              <a:rPr lang="tr-TR" dirty="0">
                <a:latin typeface="+mj-lt"/>
              </a:rPr>
              <a:t>Now, if you expect that the TL to depreciate (</a:t>
            </a:r>
            <a:r>
              <a:rPr lang="tr-TR" dirty="0" err="1">
                <a:latin typeface="+mj-lt"/>
              </a:rPr>
              <a:t>the</a:t>
            </a:r>
            <a:r>
              <a:rPr lang="tr-TR" dirty="0">
                <a:latin typeface="+mj-lt"/>
              </a:rPr>
              <a:t> U</a:t>
            </a:r>
            <a:r>
              <a:rPr lang="en-US" dirty="0">
                <a:latin typeface="+mj-lt"/>
              </a:rPr>
              <a:t>S</a:t>
            </a:r>
            <a:r>
              <a:rPr lang="tr-TR" dirty="0">
                <a:latin typeface="+mj-lt"/>
              </a:rPr>
              <a:t> </a:t>
            </a:r>
            <a:r>
              <a:rPr lang="en-US" dirty="0">
                <a:latin typeface="+mj-lt"/>
              </a:rPr>
              <a:t>dollar</a:t>
            </a:r>
            <a:r>
              <a:rPr lang="tr-TR" dirty="0">
                <a:latin typeface="+mj-lt"/>
              </a:rPr>
              <a:t> to appreciate) by more than 1,5%, i.e. </a:t>
            </a:r>
          </a:p>
          <a:p>
            <a:endParaRPr lang="tr-TR" dirty="0">
              <a:latin typeface="+mj-lt"/>
            </a:endParaRPr>
          </a:p>
          <a:p>
            <a:pPr marL="114300" indent="0">
              <a:buNone/>
            </a:pPr>
            <a:endParaRPr lang="tr-TR" dirty="0">
              <a:latin typeface="+mj-lt"/>
            </a:endParaRPr>
          </a:p>
          <a:p>
            <a:pPr>
              <a:buFont typeface="Wingdings 2" pitchFamily="18" charset="2"/>
              <a:buNone/>
            </a:pPr>
            <a:r>
              <a:rPr lang="tr-TR" dirty="0">
                <a:latin typeface="+mj-lt"/>
              </a:rPr>
              <a:t>then</a:t>
            </a:r>
          </a:p>
        </p:txBody>
      </p:sp>
      <p:graphicFrame>
        <p:nvGraphicFramePr>
          <p:cNvPr id="10242" name="Object 2"/>
          <p:cNvGraphicFramePr>
            <a:graphicFrameLocks noChangeAspect="1"/>
          </p:cNvGraphicFramePr>
          <p:nvPr>
            <p:extLst>
              <p:ext uri="{D42A27DB-BD31-4B8C-83A1-F6EECF244321}">
                <p14:modId xmlns:p14="http://schemas.microsoft.com/office/powerpoint/2010/main" val="1211922514"/>
              </p:ext>
            </p:extLst>
          </p:nvPr>
        </p:nvGraphicFramePr>
        <p:xfrm>
          <a:off x="3567832" y="1417341"/>
          <a:ext cx="2182812" cy="539750"/>
        </p:xfrm>
        <a:graphic>
          <a:graphicData uri="http://schemas.openxmlformats.org/presentationml/2006/ole">
            <mc:AlternateContent xmlns:mc="http://schemas.openxmlformats.org/markup-compatibility/2006">
              <mc:Choice xmlns:v="urn:schemas-microsoft-com:vml" Requires="v">
                <p:oleObj spid="_x0000_s8533" name="Equation" r:id="rId3" imgW="812520" imgH="241200" progId="Equation.3">
                  <p:embed/>
                </p:oleObj>
              </mc:Choice>
              <mc:Fallback>
                <p:oleObj name="Equation" r:id="rId3" imgW="81252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7832" y="1417341"/>
                        <a:ext cx="2182812"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3999980826"/>
              </p:ext>
            </p:extLst>
          </p:nvPr>
        </p:nvGraphicFramePr>
        <p:xfrm>
          <a:off x="3711575" y="2797971"/>
          <a:ext cx="2400300" cy="899583"/>
        </p:xfrm>
        <a:graphic>
          <a:graphicData uri="http://schemas.openxmlformats.org/presentationml/2006/ole">
            <mc:AlternateContent xmlns:mc="http://schemas.openxmlformats.org/markup-compatibility/2006">
              <mc:Choice xmlns:v="urn:schemas-microsoft-com:vml" Requires="v">
                <p:oleObj spid="_x0000_s8534" name="Equation" r:id="rId5" imgW="1015920" imgH="457200" progId="Equation.3">
                  <p:embed/>
                </p:oleObj>
              </mc:Choice>
              <mc:Fallback>
                <p:oleObj name="Equation" r:id="rId5" imgW="101592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1575" y="2797971"/>
                        <a:ext cx="2400300" cy="899583"/>
                      </a:xfrm>
                      <a:prstGeom prst="rect">
                        <a:avLst/>
                      </a:prstGeom>
                      <a:solidFill>
                        <a:schemeClr val="accent2">
                          <a:lumMod val="40000"/>
                          <a:lumOff val="60000"/>
                        </a:schemeClr>
                      </a:solidFill>
                    </p:spPr>
                  </p:pic>
                </p:oleObj>
              </mc:Fallback>
            </mc:AlternateContent>
          </a:graphicData>
        </a:graphic>
      </p:graphicFrame>
      <p:graphicFrame>
        <p:nvGraphicFramePr>
          <p:cNvPr id="10244" name="Object 4"/>
          <p:cNvGraphicFramePr>
            <a:graphicFrameLocks noChangeAspect="1"/>
          </p:cNvGraphicFramePr>
          <p:nvPr/>
        </p:nvGraphicFramePr>
        <p:xfrm>
          <a:off x="1839913" y="3697552"/>
          <a:ext cx="3008312" cy="1541198"/>
        </p:xfrm>
        <a:graphic>
          <a:graphicData uri="http://schemas.openxmlformats.org/presentationml/2006/ole">
            <mc:AlternateContent xmlns:mc="http://schemas.openxmlformats.org/markup-compatibility/2006">
              <mc:Choice xmlns:v="urn:schemas-microsoft-com:vml" Requires="v">
                <p:oleObj spid="_x0000_s8535" name="Equation" r:id="rId7" imgW="1485720" imgH="914400" progId="Equation.3">
                  <p:embed/>
                </p:oleObj>
              </mc:Choice>
              <mc:Fallback>
                <p:oleObj name="Equation" r:id="rId7" imgW="1485720" imgH="914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9913" y="3697552"/>
                        <a:ext cx="3008312" cy="15411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715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0244"/>
                                        </p:tgtEl>
                                        <p:attrNameLst>
                                          <p:attrName>style.visibility</p:attrName>
                                        </p:attrNameLst>
                                      </p:cBhvr>
                                      <p:to>
                                        <p:strVal val="visible"/>
                                      </p:to>
                                    </p:set>
                                    <p:anim calcmode="lin" valueType="num">
                                      <p:cBhvr>
                                        <p:cTn id="21" dur="1000" fill="hold"/>
                                        <p:tgtEl>
                                          <p:spTgt spid="10244"/>
                                        </p:tgtEl>
                                        <p:attrNameLst>
                                          <p:attrName>ppt_x</p:attrName>
                                        </p:attrNameLst>
                                      </p:cBhvr>
                                      <p:tavLst>
                                        <p:tav tm="0">
                                          <p:val>
                                            <p:strVal val="#ppt_x-.2"/>
                                          </p:val>
                                        </p:tav>
                                        <p:tav tm="100000">
                                          <p:val>
                                            <p:strVal val="#ppt_x"/>
                                          </p:val>
                                        </p:tav>
                                      </p:tavLst>
                                    </p:anim>
                                    <p:anim calcmode="lin" valueType="num">
                                      <p:cBhvr>
                                        <p:cTn id="22" dur="1000" fill="hold"/>
                                        <p:tgtEl>
                                          <p:spTgt spid="1024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p:txBody>
          <a:bodyPr/>
          <a:lstStyle/>
          <a:p>
            <a:r>
              <a:rPr lang="tr-TR">
                <a:solidFill>
                  <a:srgbClr val="235262"/>
                </a:solidFill>
              </a:rPr>
              <a:t>Uncovered Interest Parity Condition</a:t>
            </a:r>
          </a:p>
        </p:txBody>
      </p:sp>
      <p:sp>
        <p:nvSpPr>
          <p:cNvPr id="11268" name="Date Placeholder 2"/>
          <p:cNvSpPr>
            <a:spLocks noGrp="1"/>
          </p:cNvSpPr>
          <p:nvPr>
            <p:ph type="dt" sz="quarter"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2835554D-FF0C-47A4-AD75-04AD15C20AEA}"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2C4C7FC8-B945-45C2-B290-38FF30361D2C}" type="slidenum">
              <a:rPr lang="tr-TR"/>
              <a:pPr>
                <a:defRPr/>
              </a:pPr>
              <a:t>21</a:t>
            </a:fld>
            <a:endParaRPr lang="tr-TR"/>
          </a:p>
        </p:txBody>
      </p:sp>
      <p:sp>
        <p:nvSpPr>
          <p:cNvPr id="5" name="Content Placeholder 4"/>
          <p:cNvSpPr>
            <a:spLocks noGrp="1"/>
          </p:cNvSpPr>
          <p:nvPr>
            <p:ph sz="quarter" idx="1"/>
          </p:nvPr>
        </p:nvSpPr>
        <p:spPr>
          <a:xfrm>
            <a:off x="615504" y="1297327"/>
            <a:ext cx="8504238" cy="3810000"/>
          </a:xfrm>
        </p:spPr>
        <p:txBody>
          <a:bodyPr/>
          <a:lstStyle/>
          <a:p>
            <a:r>
              <a:rPr lang="tr-TR" dirty="0">
                <a:latin typeface="+mj-lt"/>
              </a:rPr>
              <a:t>Note that if</a:t>
            </a:r>
          </a:p>
          <a:p>
            <a:endParaRPr lang="tr-TR" dirty="0">
              <a:latin typeface="+mj-lt"/>
            </a:endParaRPr>
          </a:p>
          <a:p>
            <a:endParaRPr lang="tr-TR" dirty="0">
              <a:latin typeface="+mj-lt"/>
            </a:endParaRPr>
          </a:p>
          <a:p>
            <a:pPr>
              <a:buFont typeface="Wingdings 2" pitchFamily="18" charset="2"/>
              <a:buNone/>
            </a:pPr>
            <a:r>
              <a:rPr lang="tr-TR" dirty="0">
                <a:latin typeface="+mj-lt"/>
              </a:rPr>
              <a:t>Then investing in a U</a:t>
            </a:r>
            <a:r>
              <a:rPr lang="en-US" dirty="0">
                <a:latin typeface="+mj-lt"/>
              </a:rPr>
              <a:t>S</a:t>
            </a:r>
            <a:r>
              <a:rPr lang="tr-TR" dirty="0">
                <a:latin typeface="+mj-lt"/>
              </a:rPr>
              <a:t> (foreign) bond is more attractive than investing in a TL (domestic) bond. It is expected that </a:t>
            </a:r>
            <a:r>
              <a:rPr lang="tr-TR" dirty="0" err="1">
                <a:latin typeface="+mj-lt"/>
              </a:rPr>
              <a:t>the</a:t>
            </a:r>
            <a:r>
              <a:rPr lang="tr-TR" dirty="0">
                <a:latin typeface="+mj-lt"/>
              </a:rPr>
              <a:t> U</a:t>
            </a:r>
            <a:r>
              <a:rPr lang="en-US" dirty="0">
                <a:latin typeface="+mj-lt"/>
              </a:rPr>
              <a:t>S</a:t>
            </a:r>
            <a:endParaRPr lang="tr-TR" dirty="0">
              <a:latin typeface="+mj-lt"/>
            </a:endParaRPr>
          </a:p>
          <a:p>
            <a:pPr>
              <a:buFont typeface="Wingdings 2" pitchFamily="18" charset="2"/>
              <a:buNone/>
            </a:pPr>
            <a:r>
              <a:rPr lang="tr-TR" dirty="0">
                <a:latin typeface="+mj-lt"/>
              </a:rPr>
              <a:t>	 </a:t>
            </a:r>
            <a:r>
              <a:rPr lang="en-US" dirty="0">
                <a:latin typeface="+mj-lt"/>
              </a:rPr>
              <a:t>dollar</a:t>
            </a:r>
            <a:r>
              <a:rPr lang="tr-TR" dirty="0">
                <a:latin typeface="+mj-lt"/>
              </a:rPr>
              <a:t> will appreciate at a higher rate than the interest difference </a:t>
            </a:r>
            <a:r>
              <a:rPr lang="tr-TR" dirty="0" err="1">
                <a:latin typeface="+mj-lt"/>
              </a:rPr>
              <a:t>next</a:t>
            </a:r>
            <a:r>
              <a:rPr lang="tr-TR" dirty="0">
                <a:latin typeface="+mj-lt"/>
              </a:rPr>
              <a:t> </a:t>
            </a:r>
            <a:r>
              <a:rPr lang="tr-TR" dirty="0" err="1">
                <a:latin typeface="+mj-lt"/>
              </a:rPr>
              <a:t>year</a:t>
            </a:r>
            <a:r>
              <a:rPr lang="en-US" dirty="0">
                <a:latin typeface="+mj-lt"/>
              </a:rPr>
              <a:t> (when you liquidate the bond, the gain is higher than the interest difference)</a:t>
            </a:r>
            <a:r>
              <a:rPr lang="tr-TR" dirty="0">
                <a:latin typeface="+mj-lt"/>
              </a:rPr>
              <a:t>, hence you have an advantage in holding a U</a:t>
            </a:r>
            <a:r>
              <a:rPr lang="en-US" dirty="0">
                <a:latin typeface="+mj-lt"/>
              </a:rPr>
              <a:t>S</a:t>
            </a:r>
            <a:r>
              <a:rPr lang="tr-TR" dirty="0">
                <a:latin typeface="+mj-lt"/>
              </a:rPr>
              <a:t> bond versus a TL bond from today.</a:t>
            </a:r>
          </a:p>
          <a:p>
            <a:r>
              <a:rPr lang="tr-TR" dirty="0">
                <a:latin typeface="+mj-lt"/>
              </a:rPr>
              <a:t>This is a </a:t>
            </a:r>
            <a:r>
              <a:rPr lang="tr-TR" i="1" u="sng" dirty="0">
                <a:solidFill>
                  <a:srgbClr val="FF0000"/>
                </a:solidFill>
                <a:latin typeface="+mj-lt"/>
              </a:rPr>
              <a:t>disequilibrium situation</a:t>
            </a:r>
            <a:r>
              <a:rPr lang="tr-TR" dirty="0">
                <a:latin typeface="+mj-lt"/>
              </a:rPr>
              <a:t>. </a:t>
            </a:r>
          </a:p>
        </p:txBody>
      </p:sp>
      <p:graphicFrame>
        <p:nvGraphicFramePr>
          <p:cNvPr id="11266" name="Object 2"/>
          <p:cNvGraphicFramePr>
            <a:graphicFrameLocks noChangeAspect="1"/>
          </p:cNvGraphicFramePr>
          <p:nvPr/>
        </p:nvGraphicFramePr>
        <p:xfrm>
          <a:off x="3640138" y="1537232"/>
          <a:ext cx="2133600" cy="771261"/>
        </p:xfrm>
        <a:graphic>
          <a:graphicData uri="http://schemas.openxmlformats.org/presentationml/2006/ole">
            <mc:AlternateContent xmlns:mc="http://schemas.openxmlformats.org/markup-compatibility/2006">
              <mc:Choice xmlns:v="urn:schemas-microsoft-com:vml" Requires="v">
                <p:oleObj spid="_x0000_s9331" name="Equation" r:id="rId3" imgW="1054080" imgH="457200" progId="Equation.3">
                  <p:embed/>
                </p:oleObj>
              </mc:Choice>
              <mc:Fallback>
                <p:oleObj name="Equation" r:id="rId3" imgW="105408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0138" y="1537232"/>
                        <a:ext cx="2133600" cy="7712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4527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Effect transition="in" filter="fade">
                                      <p:cBhvr>
                                        <p:cTn id="14" dur="1000"/>
                                        <p:tgtEl>
                                          <p:spTgt spid="5">
                                            <p:txEl>
                                              <p:pRg st="4" end="4"/>
                                            </p:txEl>
                                          </p:spTgt>
                                        </p:tgtEl>
                                      </p:cBhvr>
                                    </p:animEffect>
                                    <p:anim calcmode="lin" valueType="num">
                                      <p:cBhvr>
                                        <p:cTn id="1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fade">
                                      <p:cBhvr>
                                        <p:cTn id="19" dur="1000"/>
                                        <p:tgtEl>
                                          <p:spTgt spid="5">
                                            <p:txEl>
                                              <p:pRg st="5" end="5"/>
                                            </p:txEl>
                                          </p:spTgt>
                                        </p:tgtEl>
                                      </p:cBhvr>
                                    </p:animEffect>
                                    <p:anim calcmode="lin" valueType="num">
                                      <p:cBhvr>
                                        <p:cTn id="2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1"/>
          <p:cNvSpPr>
            <a:spLocks noGrp="1"/>
          </p:cNvSpPr>
          <p:nvPr>
            <p:ph type="title"/>
          </p:nvPr>
        </p:nvSpPr>
        <p:spPr/>
        <p:txBody>
          <a:bodyPr/>
          <a:lstStyle/>
          <a:p>
            <a:r>
              <a:rPr lang="tr-TR">
                <a:solidFill>
                  <a:srgbClr val="235262"/>
                </a:solidFill>
              </a:rPr>
              <a:t>Uncovered Interest Parity Condition</a:t>
            </a:r>
          </a:p>
        </p:txBody>
      </p:sp>
      <p:sp>
        <p:nvSpPr>
          <p:cNvPr id="12294" name="Date Placeholder 2"/>
          <p:cNvSpPr>
            <a:spLocks noGrp="1"/>
          </p:cNvSpPr>
          <p:nvPr>
            <p:ph type="dt" sz="quarter"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A8888B8B-5555-4DDA-9C74-D5A35A5F8805}"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74AF1437-4BDF-4E1E-B80B-9F8EF295453E}" type="slidenum">
              <a:rPr lang="tr-TR"/>
              <a:pPr>
                <a:defRPr/>
              </a:pPr>
              <a:t>22</a:t>
            </a:fld>
            <a:endParaRPr lang="tr-TR"/>
          </a:p>
        </p:txBody>
      </p:sp>
      <p:sp>
        <p:nvSpPr>
          <p:cNvPr id="5" name="Content Placeholder 4"/>
          <p:cNvSpPr>
            <a:spLocks noGrp="1"/>
          </p:cNvSpPr>
          <p:nvPr>
            <p:ph sz="quarter" idx="1"/>
          </p:nvPr>
        </p:nvSpPr>
        <p:spPr>
          <a:xfrm>
            <a:off x="809626" y="1417340"/>
            <a:ext cx="7942783" cy="3665306"/>
          </a:xfrm>
        </p:spPr>
        <p:txBody>
          <a:bodyPr/>
          <a:lstStyle/>
          <a:p>
            <a:r>
              <a:rPr lang="tr-TR" dirty="0">
                <a:latin typeface="+mj-lt"/>
              </a:rPr>
              <a:t>On the other hand, if you expect that the TL to depreciate (</a:t>
            </a:r>
            <a:r>
              <a:rPr lang="tr-TR" dirty="0" err="1">
                <a:latin typeface="+mj-lt"/>
              </a:rPr>
              <a:t>the</a:t>
            </a:r>
            <a:r>
              <a:rPr lang="tr-TR" dirty="0">
                <a:latin typeface="+mj-lt"/>
              </a:rPr>
              <a:t> U</a:t>
            </a:r>
            <a:r>
              <a:rPr lang="en-US" dirty="0">
                <a:latin typeface="+mj-lt"/>
              </a:rPr>
              <a:t>S</a:t>
            </a:r>
            <a:r>
              <a:rPr lang="tr-TR" dirty="0">
                <a:latin typeface="+mj-lt"/>
              </a:rPr>
              <a:t> </a:t>
            </a:r>
            <a:r>
              <a:rPr lang="en-US" dirty="0">
                <a:latin typeface="+mj-lt"/>
              </a:rPr>
              <a:t>dollar</a:t>
            </a:r>
            <a:r>
              <a:rPr lang="tr-TR" dirty="0">
                <a:latin typeface="+mj-lt"/>
              </a:rPr>
              <a:t> to appreciate) by less than 1,5%, i.e. </a:t>
            </a:r>
          </a:p>
          <a:p>
            <a:endParaRPr lang="tr-TR" dirty="0">
              <a:latin typeface="+mj-lt"/>
            </a:endParaRPr>
          </a:p>
          <a:p>
            <a:endParaRPr lang="tr-TR" dirty="0">
              <a:latin typeface="+mj-lt"/>
            </a:endParaRPr>
          </a:p>
          <a:p>
            <a:pPr>
              <a:buFont typeface="Wingdings 2" pitchFamily="18" charset="2"/>
              <a:buNone/>
            </a:pPr>
            <a:r>
              <a:rPr lang="tr-TR" dirty="0">
                <a:latin typeface="+mj-lt"/>
              </a:rPr>
              <a:t>then</a:t>
            </a:r>
          </a:p>
        </p:txBody>
      </p:sp>
      <p:graphicFrame>
        <p:nvGraphicFramePr>
          <p:cNvPr id="7" name="Object 3"/>
          <p:cNvGraphicFramePr>
            <a:graphicFrameLocks noChangeAspect="1"/>
          </p:cNvGraphicFramePr>
          <p:nvPr>
            <p:extLst>
              <p:ext uri="{D42A27DB-BD31-4B8C-83A1-F6EECF244321}">
                <p14:modId xmlns:p14="http://schemas.microsoft.com/office/powerpoint/2010/main" val="2999597319"/>
              </p:ext>
            </p:extLst>
          </p:nvPr>
        </p:nvGraphicFramePr>
        <p:xfrm>
          <a:off x="3640138" y="2317752"/>
          <a:ext cx="2400300" cy="899583"/>
        </p:xfrm>
        <a:graphic>
          <a:graphicData uri="http://schemas.openxmlformats.org/presentationml/2006/ole">
            <mc:AlternateContent xmlns:mc="http://schemas.openxmlformats.org/markup-compatibility/2006">
              <mc:Choice xmlns:v="urn:schemas-microsoft-com:vml" Requires="v">
                <p:oleObj spid="_x0000_s10470" name="Equation" r:id="rId3" imgW="1015920" imgH="457200" progId="Equation.3">
                  <p:embed/>
                </p:oleObj>
              </mc:Choice>
              <mc:Fallback>
                <p:oleObj name="Equation" r:id="rId3" imgW="101592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0138" y="2317752"/>
                        <a:ext cx="2400300" cy="899583"/>
                      </a:xfrm>
                      <a:prstGeom prst="rect">
                        <a:avLst/>
                      </a:prstGeom>
                      <a:solidFill>
                        <a:schemeClr val="accent2">
                          <a:lumMod val="40000"/>
                          <a:lumOff val="60000"/>
                        </a:schemeClr>
                      </a:solidFill>
                    </p:spPr>
                  </p:pic>
                </p:oleObj>
              </mc:Fallback>
            </mc:AlternateContent>
          </a:graphicData>
        </a:graphic>
      </p:graphicFrame>
      <p:graphicFrame>
        <p:nvGraphicFramePr>
          <p:cNvPr id="10244" name="Object 4"/>
          <p:cNvGraphicFramePr>
            <a:graphicFrameLocks noChangeAspect="1"/>
          </p:cNvGraphicFramePr>
          <p:nvPr/>
        </p:nvGraphicFramePr>
        <p:xfrm>
          <a:off x="3351213" y="3517637"/>
          <a:ext cx="3008312" cy="1541198"/>
        </p:xfrm>
        <a:graphic>
          <a:graphicData uri="http://schemas.openxmlformats.org/presentationml/2006/ole">
            <mc:AlternateContent xmlns:mc="http://schemas.openxmlformats.org/markup-compatibility/2006">
              <mc:Choice xmlns:v="urn:schemas-microsoft-com:vml" Requires="v">
                <p:oleObj spid="_x0000_s10471" name="Equation" r:id="rId5" imgW="1485720" imgH="914400" progId="Equation.3">
                  <p:embed/>
                </p:oleObj>
              </mc:Choice>
              <mc:Fallback>
                <p:oleObj name="Equation" r:id="rId5" imgW="1485720" imgH="914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1213" y="3517637"/>
                        <a:ext cx="3008312" cy="15411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780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anim calcmode="lin" valueType="num">
                                      <p:cBhvr>
                                        <p:cTn id="1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nodeType="clickEffect">
                                  <p:stCondLst>
                                    <p:cond delay="0"/>
                                  </p:stCondLst>
                                  <p:childTnLst>
                                    <p:set>
                                      <p:cBhvr>
                                        <p:cTn id="23" dur="1" fill="hold">
                                          <p:stCondLst>
                                            <p:cond delay="0"/>
                                          </p:stCondLst>
                                        </p:cTn>
                                        <p:tgtEl>
                                          <p:spTgt spid="10244"/>
                                        </p:tgtEl>
                                        <p:attrNameLst>
                                          <p:attrName>style.visibility</p:attrName>
                                        </p:attrNameLst>
                                      </p:cBhvr>
                                      <p:to>
                                        <p:strVal val="visible"/>
                                      </p:to>
                                    </p:set>
                                    <p:anim calcmode="lin" valueType="num">
                                      <p:cBhvr>
                                        <p:cTn id="24" dur="500" fill="hold"/>
                                        <p:tgtEl>
                                          <p:spTgt spid="10244"/>
                                        </p:tgtEl>
                                        <p:attrNameLst>
                                          <p:attrName>ppt_w</p:attrName>
                                        </p:attrNameLst>
                                      </p:cBhvr>
                                      <p:tavLst>
                                        <p:tav tm="0">
                                          <p:val>
                                            <p:strVal val="#ppt_w*0.05"/>
                                          </p:val>
                                        </p:tav>
                                        <p:tav tm="100000">
                                          <p:val>
                                            <p:strVal val="#ppt_w"/>
                                          </p:val>
                                        </p:tav>
                                      </p:tavLst>
                                    </p:anim>
                                    <p:anim calcmode="lin" valueType="num">
                                      <p:cBhvr>
                                        <p:cTn id="25" dur="500" fill="hold"/>
                                        <p:tgtEl>
                                          <p:spTgt spid="10244"/>
                                        </p:tgtEl>
                                        <p:attrNameLst>
                                          <p:attrName>ppt_h</p:attrName>
                                        </p:attrNameLst>
                                      </p:cBhvr>
                                      <p:tavLst>
                                        <p:tav tm="0">
                                          <p:val>
                                            <p:strVal val="#ppt_h"/>
                                          </p:val>
                                        </p:tav>
                                        <p:tav tm="100000">
                                          <p:val>
                                            <p:strVal val="#ppt_h"/>
                                          </p:val>
                                        </p:tav>
                                      </p:tavLst>
                                    </p:anim>
                                    <p:anim calcmode="lin" valueType="num">
                                      <p:cBhvr>
                                        <p:cTn id="26" dur="500" fill="hold"/>
                                        <p:tgtEl>
                                          <p:spTgt spid="10244"/>
                                        </p:tgtEl>
                                        <p:attrNameLst>
                                          <p:attrName>ppt_x</p:attrName>
                                        </p:attrNameLst>
                                      </p:cBhvr>
                                      <p:tavLst>
                                        <p:tav tm="0">
                                          <p:val>
                                            <p:strVal val="#ppt_x-.2"/>
                                          </p:val>
                                        </p:tav>
                                        <p:tav tm="100000">
                                          <p:val>
                                            <p:strVal val="#ppt_x"/>
                                          </p:val>
                                        </p:tav>
                                      </p:tavLst>
                                    </p:anim>
                                    <p:anim calcmode="lin" valueType="num">
                                      <p:cBhvr>
                                        <p:cTn id="27" dur="500" fill="hold"/>
                                        <p:tgtEl>
                                          <p:spTgt spid="10244"/>
                                        </p:tgtEl>
                                        <p:attrNameLst>
                                          <p:attrName>ppt_y</p:attrName>
                                        </p:attrNameLst>
                                      </p:cBhvr>
                                      <p:tavLst>
                                        <p:tav tm="0">
                                          <p:val>
                                            <p:strVal val="#ppt_y"/>
                                          </p:val>
                                        </p:tav>
                                        <p:tav tm="100000">
                                          <p:val>
                                            <p:strVal val="#ppt_y"/>
                                          </p:val>
                                        </p:tav>
                                      </p:tavLst>
                                    </p:anim>
                                    <p:animEffect transition="in" filter="fade">
                                      <p:cBhvr>
                                        <p:cTn id="28"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tr-TR">
                <a:solidFill>
                  <a:srgbClr val="235262"/>
                </a:solidFill>
              </a:rPr>
              <a:t>Uncovered Interest Parity Condition</a:t>
            </a:r>
          </a:p>
        </p:txBody>
      </p:sp>
      <p:sp>
        <p:nvSpPr>
          <p:cNvPr id="13316" name="Date Placeholder 2"/>
          <p:cNvSpPr>
            <a:spLocks noGrp="1"/>
          </p:cNvSpPr>
          <p:nvPr>
            <p:ph type="dt" sz="quarter"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B4421127-ECC4-4590-BB53-012FE40138E5}"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DE2CBE58-48E8-40D3-A712-07D15E823534}" type="slidenum">
              <a:rPr lang="tr-TR"/>
              <a:pPr>
                <a:defRPr/>
              </a:pPr>
              <a:t>23</a:t>
            </a:fld>
            <a:endParaRPr lang="tr-TR"/>
          </a:p>
        </p:txBody>
      </p:sp>
      <p:sp>
        <p:nvSpPr>
          <p:cNvPr id="5" name="Content Placeholder 4"/>
          <p:cNvSpPr>
            <a:spLocks noGrp="1"/>
          </p:cNvSpPr>
          <p:nvPr>
            <p:ph sz="quarter" idx="1"/>
          </p:nvPr>
        </p:nvSpPr>
        <p:spPr>
          <a:xfrm>
            <a:off x="809625" y="1272646"/>
            <a:ext cx="8504238" cy="3810000"/>
          </a:xfrm>
        </p:spPr>
        <p:txBody>
          <a:bodyPr/>
          <a:lstStyle/>
          <a:p>
            <a:r>
              <a:rPr lang="tr-TR" dirty="0">
                <a:latin typeface="+mj-lt"/>
              </a:rPr>
              <a:t>Note that if</a:t>
            </a:r>
          </a:p>
          <a:p>
            <a:endParaRPr lang="tr-TR" dirty="0">
              <a:latin typeface="+mj-lt"/>
            </a:endParaRPr>
          </a:p>
          <a:p>
            <a:endParaRPr lang="tr-TR" dirty="0">
              <a:latin typeface="+mj-lt"/>
            </a:endParaRPr>
          </a:p>
          <a:p>
            <a:pPr>
              <a:buFont typeface="Wingdings 2" pitchFamily="18" charset="2"/>
              <a:buNone/>
            </a:pPr>
            <a:r>
              <a:rPr lang="tr-TR" dirty="0">
                <a:latin typeface="+mj-lt"/>
              </a:rPr>
              <a:t>Then investing in a TL (domestic) bond is more attractive than investing in a U</a:t>
            </a:r>
            <a:r>
              <a:rPr lang="en-US" dirty="0">
                <a:latin typeface="+mj-lt"/>
              </a:rPr>
              <a:t>S</a:t>
            </a:r>
            <a:r>
              <a:rPr lang="tr-TR" dirty="0">
                <a:latin typeface="+mj-lt"/>
              </a:rPr>
              <a:t> (foreign) bond. Next year the TL might even appreciate, valued at a higher price against </a:t>
            </a:r>
            <a:r>
              <a:rPr lang="tr-TR" dirty="0" err="1">
                <a:latin typeface="+mj-lt"/>
              </a:rPr>
              <a:t>the</a:t>
            </a:r>
            <a:r>
              <a:rPr lang="tr-TR" dirty="0">
                <a:latin typeface="+mj-lt"/>
              </a:rPr>
              <a:t> </a:t>
            </a:r>
            <a:r>
              <a:rPr lang="en-US" dirty="0">
                <a:latin typeface="+mj-lt"/>
              </a:rPr>
              <a:t>dollar</a:t>
            </a:r>
            <a:r>
              <a:rPr lang="tr-TR" dirty="0">
                <a:latin typeface="+mj-lt"/>
              </a:rPr>
              <a:t>!</a:t>
            </a:r>
          </a:p>
          <a:p>
            <a:r>
              <a:rPr lang="tr-TR" dirty="0">
                <a:latin typeface="+mj-lt"/>
              </a:rPr>
              <a:t>This is a </a:t>
            </a:r>
            <a:r>
              <a:rPr lang="tr-TR" i="1" u="sng" dirty="0">
                <a:solidFill>
                  <a:srgbClr val="FF0000"/>
                </a:solidFill>
                <a:latin typeface="+mj-lt"/>
              </a:rPr>
              <a:t>disequilibrium situation</a:t>
            </a:r>
            <a:r>
              <a:rPr lang="tr-TR" dirty="0">
                <a:latin typeface="+mj-lt"/>
              </a:rPr>
              <a:t>. </a:t>
            </a:r>
          </a:p>
        </p:txBody>
      </p:sp>
      <p:graphicFrame>
        <p:nvGraphicFramePr>
          <p:cNvPr id="13314" name="Object 2"/>
          <p:cNvGraphicFramePr>
            <a:graphicFrameLocks noChangeAspect="1"/>
          </p:cNvGraphicFramePr>
          <p:nvPr/>
        </p:nvGraphicFramePr>
        <p:xfrm>
          <a:off x="3640138" y="1537232"/>
          <a:ext cx="2133600" cy="771261"/>
        </p:xfrm>
        <a:graphic>
          <a:graphicData uri="http://schemas.openxmlformats.org/presentationml/2006/ole">
            <mc:AlternateContent xmlns:mc="http://schemas.openxmlformats.org/markup-compatibility/2006">
              <mc:Choice xmlns:v="urn:schemas-microsoft-com:vml" Requires="v">
                <p:oleObj spid="_x0000_s11379" name="Equation" r:id="rId3" imgW="1054080" imgH="457200" progId="Equation.3">
                  <p:embed/>
                </p:oleObj>
              </mc:Choice>
              <mc:Fallback>
                <p:oleObj name="Equation" r:id="rId3" imgW="105408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0138" y="1537232"/>
                        <a:ext cx="2133600" cy="7712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6569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1000"/>
                                        <p:tgtEl>
                                          <p:spTgt spid="5">
                                            <p:txEl>
                                              <p:pRg st="4" end="4"/>
                                            </p:txEl>
                                          </p:spTgt>
                                        </p:tgtEl>
                                      </p:cBhvr>
                                    </p:animEffect>
                                    <p:anim calcmode="lin" valueType="num">
                                      <p:cBhvr>
                                        <p:cTn id="1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itle 1"/>
          <p:cNvSpPr>
            <a:spLocks noGrp="1"/>
          </p:cNvSpPr>
          <p:nvPr>
            <p:ph type="title"/>
          </p:nvPr>
        </p:nvSpPr>
        <p:spPr/>
        <p:txBody>
          <a:bodyPr/>
          <a:lstStyle/>
          <a:p>
            <a:r>
              <a:rPr lang="tr-TR">
                <a:solidFill>
                  <a:srgbClr val="235262"/>
                </a:solidFill>
              </a:rPr>
              <a:t>Uncovered Interest Parity Condition</a:t>
            </a:r>
          </a:p>
        </p:txBody>
      </p:sp>
      <p:sp>
        <p:nvSpPr>
          <p:cNvPr id="14342" name="Date Placeholder 2"/>
          <p:cNvSpPr>
            <a:spLocks noGrp="1"/>
          </p:cNvSpPr>
          <p:nvPr>
            <p:ph type="dt" sz="quarter" idx="10"/>
          </p:nvPr>
        </p:nvSpPr>
        <p:spPr bwMode="auto">
          <a:noFill/>
          <a:ln>
            <a:miter lim="800000"/>
            <a:headEnd/>
            <a:tailEnd/>
          </a:ln>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fld id="{F77AB06F-E305-4EF1-9FCB-630624217C8B}" type="datetime1">
              <a:rPr lang="tr-TR"/>
              <a:pPr fontAlgn="base">
                <a:spcBef>
                  <a:spcPct val="0"/>
                </a:spcBef>
                <a:spcAft>
                  <a:spcPct val="0"/>
                </a:spcAft>
              </a:pPr>
              <a:t>3.12.2025</a:t>
            </a:fld>
            <a:endParaRPr lang="tr-TR"/>
          </a:p>
        </p:txBody>
      </p:sp>
      <p:sp>
        <p:nvSpPr>
          <p:cNvPr id="4" name="Slide Number Placeholder 3"/>
          <p:cNvSpPr>
            <a:spLocks noGrp="1"/>
          </p:cNvSpPr>
          <p:nvPr>
            <p:ph type="sldNum" sz="quarter" idx="12"/>
          </p:nvPr>
        </p:nvSpPr>
        <p:spPr/>
        <p:txBody>
          <a:bodyPr/>
          <a:lstStyle/>
          <a:p>
            <a:pPr>
              <a:defRPr/>
            </a:pPr>
            <a:fld id="{57F97FFB-85EF-492A-9B0F-2F7B5C6FB376}" type="slidenum">
              <a:rPr lang="tr-TR"/>
              <a:pPr>
                <a:defRPr/>
              </a:pPr>
              <a:t>24</a:t>
            </a:fld>
            <a:endParaRPr lang="tr-TR"/>
          </a:p>
        </p:txBody>
      </p:sp>
      <p:sp>
        <p:nvSpPr>
          <p:cNvPr id="5" name="Content Placeholder 4"/>
          <p:cNvSpPr>
            <a:spLocks noGrp="1"/>
          </p:cNvSpPr>
          <p:nvPr>
            <p:ph sz="quarter" idx="1"/>
          </p:nvPr>
        </p:nvSpPr>
        <p:spPr>
          <a:xfrm>
            <a:off x="809626" y="1272646"/>
            <a:ext cx="7942783" cy="3810000"/>
          </a:xfrm>
        </p:spPr>
        <p:txBody>
          <a:bodyPr/>
          <a:lstStyle/>
          <a:p>
            <a:r>
              <a:rPr lang="tr-TR" dirty="0">
                <a:latin typeface="+mj-lt"/>
              </a:rPr>
              <a:t>Lastly if</a:t>
            </a:r>
          </a:p>
          <a:p>
            <a:endParaRPr lang="tr-TR" dirty="0">
              <a:latin typeface="+mj-lt"/>
            </a:endParaRPr>
          </a:p>
          <a:p>
            <a:endParaRPr lang="tr-TR" dirty="0">
              <a:latin typeface="+mj-lt"/>
            </a:endParaRPr>
          </a:p>
          <a:p>
            <a:pPr>
              <a:buFont typeface="Wingdings 2" pitchFamily="18" charset="2"/>
              <a:buNone/>
            </a:pPr>
            <a:endParaRPr lang="tr-TR" dirty="0">
              <a:latin typeface="+mj-lt"/>
            </a:endParaRPr>
          </a:p>
          <a:p>
            <a:pPr>
              <a:buFont typeface="Wingdings 2" pitchFamily="18" charset="2"/>
              <a:buNone/>
            </a:pPr>
            <a:r>
              <a:rPr lang="tr-TR" dirty="0">
                <a:latin typeface="+mj-lt"/>
              </a:rPr>
              <a:t>It is expected that the TL depreciates exactly by 1,5%.</a:t>
            </a:r>
          </a:p>
          <a:p>
            <a:r>
              <a:rPr lang="tr-TR" dirty="0">
                <a:latin typeface="+mj-lt"/>
              </a:rPr>
              <a:t>Then investing in a TL (domestic) bond is no more attractive than investing in a U</a:t>
            </a:r>
            <a:r>
              <a:rPr lang="en-US" dirty="0">
                <a:latin typeface="+mj-lt"/>
              </a:rPr>
              <a:t>S</a:t>
            </a:r>
            <a:r>
              <a:rPr lang="tr-TR" dirty="0">
                <a:latin typeface="+mj-lt"/>
              </a:rPr>
              <a:t> (foreign) bond. </a:t>
            </a:r>
            <a:r>
              <a:rPr lang="en-US" dirty="0">
                <a:latin typeface="+mj-lt"/>
              </a:rPr>
              <a:t> The financial investor is indifferent between the two assets.</a:t>
            </a:r>
            <a:endParaRPr lang="tr-TR" dirty="0">
              <a:latin typeface="+mj-lt"/>
            </a:endParaRPr>
          </a:p>
          <a:p>
            <a:r>
              <a:rPr lang="tr-TR" dirty="0">
                <a:latin typeface="+mj-lt"/>
              </a:rPr>
              <a:t>This is an </a:t>
            </a:r>
            <a:r>
              <a:rPr lang="tr-TR" i="1" u="sng" dirty="0">
                <a:solidFill>
                  <a:srgbClr val="FF0000"/>
                </a:solidFill>
                <a:latin typeface="+mj-lt"/>
              </a:rPr>
              <a:t>equilibrium situation</a:t>
            </a:r>
            <a:r>
              <a:rPr lang="tr-TR" dirty="0">
                <a:latin typeface="+mj-lt"/>
              </a:rPr>
              <a:t>. </a:t>
            </a:r>
          </a:p>
        </p:txBody>
      </p:sp>
      <p:graphicFrame>
        <p:nvGraphicFramePr>
          <p:cNvPr id="11266" name="Object 2"/>
          <p:cNvGraphicFramePr>
            <a:graphicFrameLocks noChangeAspect="1"/>
          </p:cNvGraphicFramePr>
          <p:nvPr/>
        </p:nvGraphicFramePr>
        <p:xfrm>
          <a:off x="5367338" y="1537232"/>
          <a:ext cx="2133600" cy="771261"/>
        </p:xfrm>
        <a:graphic>
          <a:graphicData uri="http://schemas.openxmlformats.org/presentationml/2006/ole">
            <mc:AlternateContent xmlns:mc="http://schemas.openxmlformats.org/markup-compatibility/2006">
              <mc:Choice xmlns:v="urn:schemas-microsoft-com:vml" Requires="v">
                <p:oleObj spid="_x0000_s12516" name="Equation" r:id="rId3" imgW="1054080" imgH="457200" progId="Equation.3">
                  <p:embed/>
                </p:oleObj>
              </mc:Choice>
              <mc:Fallback>
                <p:oleObj name="Equation" r:id="rId3" imgW="105408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7338" y="1537232"/>
                        <a:ext cx="2133600" cy="7712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40" name="Object 4"/>
          <p:cNvGraphicFramePr>
            <a:graphicFrameLocks noChangeAspect="1"/>
          </p:cNvGraphicFramePr>
          <p:nvPr>
            <p:extLst>
              <p:ext uri="{D42A27DB-BD31-4B8C-83A1-F6EECF244321}">
                <p14:modId xmlns:p14="http://schemas.microsoft.com/office/powerpoint/2010/main" val="995041593"/>
              </p:ext>
            </p:extLst>
          </p:nvPr>
        </p:nvGraphicFramePr>
        <p:xfrm>
          <a:off x="2559050" y="1537231"/>
          <a:ext cx="2241550" cy="840052"/>
        </p:xfrm>
        <a:graphic>
          <a:graphicData uri="http://schemas.openxmlformats.org/presentationml/2006/ole">
            <mc:AlternateContent xmlns:mc="http://schemas.openxmlformats.org/markup-compatibility/2006">
              <mc:Choice xmlns:v="urn:schemas-microsoft-com:vml" Requires="v">
                <p:oleObj spid="_x0000_s12517" name="Equation" r:id="rId5" imgW="1015920" imgH="457200" progId="Equation.3">
                  <p:embed/>
                </p:oleObj>
              </mc:Choice>
              <mc:Fallback>
                <p:oleObj name="Equation" r:id="rId5" imgW="101592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9050" y="1537231"/>
                        <a:ext cx="2241550" cy="840052"/>
                      </a:xfrm>
                      <a:prstGeom prst="rect">
                        <a:avLst/>
                      </a:prstGeom>
                      <a:solidFill>
                        <a:schemeClr val="accent2">
                          <a:lumMod val="40000"/>
                          <a:lumOff val="60000"/>
                        </a:schemeClr>
                      </a:solidFill>
                    </p:spPr>
                  </p:pic>
                </p:oleObj>
              </mc:Fallback>
            </mc:AlternateContent>
          </a:graphicData>
        </a:graphic>
      </p:graphicFrame>
    </p:spTree>
    <p:extLst>
      <p:ext uri="{BB962C8B-B14F-4D97-AF65-F5344CB8AC3E}">
        <p14:creationId xmlns:p14="http://schemas.microsoft.com/office/powerpoint/2010/main" val="46642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1000"/>
                                        <p:tgtEl>
                                          <p:spTgt spid="14340"/>
                                        </p:tgtEl>
                                      </p:cBhvr>
                                    </p:animEffect>
                                    <p:anim calcmode="lin" valueType="num">
                                      <p:cBhvr>
                                        <p:cTn id="8" dur="1000" fill="hold"/>
                                        <p:tgtEl>
                                          <p:spTgt spid="14340"/>
                                        </p:tgtEl>
                                        <p:attrNameLst>
                                          <p:attrName>ppt_x</p:attrName>
                                        </p:attrNameLst>
                                      </p:cBhvr>
                                      <p:tavLst>
                                        <p:tav tm="0">
                                          <p:val>
                                            <p:strVal val="#ppt_x"/>
                                          </p:val>
                                        </p:tav>
                                        <p:tav tm="100000">
                                          <p:val>
                                            <p:strVal val="#ppt_x"/>
                                          </p:val>
                                        </p:tav>
                                      </p:tavLst>
                                    </p:anim>
                                    <p:anim calcmode="lin" valueType="num">
                                      <p:cBhvr>
                                        <p:cTn id="9" dur="1000" fill="hold"/>
                                        <p:tgtEl>
                                          <p:spTgt spid="1434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1000"/>
                                        <p:tgtEl>
                                          <p:spTgt spid="5">
                                            <p:txEl>
                                              <p:pRg st="4" end="4"/>
                                            </p:txEl>
                                          </p:spTgt>
                                        </p:tgtEl>
                                      </p:cBhvr>
                                    </p:animEffect>
                                    <p:anim calcmode="lin" valueType="num">
                                      <p:cBhvr>
                                        <p:cTn id="1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1266"/>
                                        </p:tgtEl>
                                        <p:attrNameLst>
                                          <p:attrName>style.visibility</p:attrName>
                                        </p:attrNameLst>
                                      </p:cBhvr>
                                      <p:to>
                                        <p:strVal val="visible"/>
                                      </p:to>
                                    </p:set>
                                    <p:animEffect transition="in" filter="dissolve">
                                      <p:cBhvr>
                                        <p:cTn id="19" dur="500"/>
                                        <p:tgtEl>
                                          <p:spTgt spid="11266"/>
                                        </p:tgtEl>
                                      </p:cBhvr>
                                    </p:animEffect>
                                  </p:childTnLst>
                                </p:cTn>
                              </p:par>
                            </p:childTnLst>
                          </p:cTn>
                        </p:par>
                        <p:par>
                          <p:cTn id="20" fill="hold">
                            <p:stCondLst>
                              <p:cond delay="500"/>
                            </p:stCondLst>
                            <p:childTnLst>
                              <p:par>
                                <p:cTn id="21" presetID="47" presetClass="entr" presetSubtype="0" fill="hold" nodeType="after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1000"/>
                                        <p:tgtEl>
                                          <p:spTgt spid="5">
                                            <p:txEl>
                                              <p:pRg st="5" end="5"/>
                                            </p:txEl>
                                          </p:spTgt>
                                        </p:tgtEl>
                                      </p:cBhvr>
                                    </p:animEffect>
                                    <p:anim calcmode="lin" valueType="num">
                                      <p:cBhvr>
                                        <p:cTn id="24"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5">
                                            <p:txEl>
                                              <p:pRg st="5" end="5"/>
                                            </p:txEl>
                                          </p:spTgt>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1000"/>
                                        <p:tgtEl>
                                          <p:spTgt spid="5">
                                            <p:txEl>
                                              <p:pRg st="6" end="6"/>
                                            </p:txEl>
                                          </p:spTgt>
                                        </p:tgtEl>
                                      </p:cBhvr>
                                    </p:animEffect>
                                    <p:anim calcmode="lin" valueType="num">
                                      <p:cBhvr>
                                        <p:cTn id="29"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272E9C5-2385-4BB6-840A-5553B77F3E80}"/>
              </a:ext>
            </a:extLst>
          </p:cNvPr>
          <p:cNvSpPr>
            <a:spLocks noGrp="1"/>
          </p:cNvSpPr>
          <p:nvPr>
            <p:ph type="title"/>
          </p:nvPr>
        </p:nvSpPr>
        <p:spPr/>
        <p:txBody>
          <a:bodyPr/>
          <a:lstStyle/>
          <a:p>
            <a:r>
              <a:rPr lang="en-US" sz="3200" dirty="0"/>
              <a:t>Disequilibrium in international financial markets</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AE26B5B2-DB9E-4EB4-9EA5-622D77963CA5}"/>
                  </a:ext>
                </a:extLst>
              </p:cNvPr>
              <p:cNvSpPr>
                <a:spLocks noGrp="1"/>
              </p:cNvSpPr>
              <p:nvPr>
                <p:ph idx="1"/>
              </p:nvPr>
            </p:nvSpPr>
            <p:spPr/>
            <p:txBody>
              <a:bodyPr>
                <a:normAutofit lnSpcReduction="10000"/>
              </a:bodyPr>
              <a:lstStyle/>
              <a:p>
                <a:r>
                  <a:rPr lang="en-US" dirty="0">
                    <a:latin typeface="+mj-lt"/>
                  </a:rPr>
                  <a:t>Suppose now that </a:t>
                </a:r>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𝑡</m:t>
                        </m:r>
                        <m:r>
                          <a:rPr lang="en-US" b="0" i="1" smtClean="0">
                            <a:latin typeface="Cambria Math" panose="02040503050406030204" pitchFamily="18" charset="0"/>
                          </a:rPr>
                          <m:t>+1</m:t>
                        </m:r>
                      </m:sub>
                      <m:sup>
                        <m:r>
                          <a:rPr lang="en-US" b="0" i="1" smtClean="0">
                            <a:latin typeface="Cambria Math" panose="02040503050406030204" pitchFamily="18" charset="0"/>
                          </a:rPr>
                          <m:t>𝑒</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oMath>
                </a14:m>
                <a:r>
                  <a:rPr lang="en-US" dirty="0">
                    <a:latin typeface="+mj-lt"/>
                  </a:rPr>
                  <a:t> is fixed, and that initially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oMath>
                </a14:m>
                <a:r>
                  <a:rPr lang="en-US" dirty="0">
                    <a:latin typeface="+mj-lt"/>
                  </a:rPr>
                  <a:t> such that initially for all t,</a:t>
                </a: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r>
                            <a:rPr lang="en-US" b="0" i="1" smtClean="0">
                              <a:latin typeface="Cambria Math" panose="02040503050406030204" pitchFamily="18" charset="0"/>
                            </a:rPr>
                            <m:t>−</m:t>
                          </m:r>
                          <m:r>
                            <a:rPr lang="en-US" b="0" i="1" smtClean="0">
                              <a:latin typeface="Cambria Math" panose="02040503050406030204" pitchFamily="18" charset="0"/>
                            </a:rPr>
                            <m:t>𝐸</m:t>
                          </m:r>
                        </m:num>
                        <m:den>
                          <m:r>
                            <a:rPr lang="en-US" b="0" i="1" smtClean="0">
                              <a:latin typeface="Cambria Math" panose="02040503050406030204" pitchFamily="18" charset="0"/>
                            </a:rPr>
                            <m:t>𝐸</m:t>
                          </m:r>
                        </m:den>
                      </m:f>
                    </m:oMath>
                  </m:oMathPara>
                </a14:m>
                <a:endParaRPr lang="en-US" dirty="0">
                  <a:latin typeface="+mj-lt"/>
                </a:endParaRPr>
              </a:p>
              <a:p>
                <a:pPr marL="114300" indent="0">
                  <a:buNone/>
                </a:pPr>
                <a:r>
                  <a:rPr lang="en-US" dirty="0">
                    <a:latin typeface="+mj-lt"/>
                  </a:rPr>
                  <a:t>Hence,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oMath>
                </a14:m>
                <a:r>
                  <a:rPr lang="en-US" dirty="0">
                    <a:latin typeface="+mj-lt"/>
                  </a:rPr>
                  <a:t> to start with (without loss of generality)</a:t>
                </a:r>
              </a:p>
              <a:p>
                <a:r>
                  <a:rPr lang="en-US" dirty="0">
                    <a:latin typeface="+mj-lt"/>
                  </a:rPr>
                  <a:t>Suppose now that there is a monetary contraction in domestic economy, which raises domestic interest rate,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&gt;</m:t>
                    </m:r>
                    <m:r>
                      <a:rPr lang="en-US" b="0" i="1" smtClean="0">
                        <a:latin typeface="Cambria Math" panose="02040503050406030204" pitchFamily="18" charset="0"/>
                      </a:rPr>
                      <m:t>𝑖</m:t>
                    </m:r>
                  </m:oMath>
                </a14:m>
                <a:r>
                  <a:rPr lang="en-US" b="0" dirty="0">
                    <a:latin typeface="+mj-lt"/>
                  </a:rPr>
                  <a:t>, which implies</a:t>
                </a:r>
              </a:p>
              <a:p>
                <a:pPr marL="114300" indent="0" algn="ctr">
                  <a:buNone/>
                </a:pPr>
                <a14:m>
                  <m:oMath xmlns:m="http://schemas.openxmlformats.org/officeDocument/2006/math">
                    <m:r>
                      <a:rPr lang="en-US" b="0" i="0"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&gt;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𝐸</m:t>
                        </m:r>
                      </m:den>
                    </m:f>
                  </m:oMath>
                </a14:m>
                <a:r>
                  <a:rPr lang="en-US" b="0" dirty="0">
                    <a:latin typeface="+mj-lt"/>
                  </a:rPr>
                  <a:t>     →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𝑖</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𝑖</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&gt;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𝐸</m:t>
                        </m:r>
                      </m:den>
                    </m:f>
                  </m:oMath>
                </a14:m>
                <a:endParaRPr lang="en-US" b="0" dirty="0">
                  <a:latin typeface="+mj-lt"/>
                </a:endParaRPr>
              </a:p>
              <a:p>
                <a:r>
                  <a:rPr lang="en-US" dirty="0">
                    <a:latin typeface="+mj-lt"/>
                  </a:rPr>
                  <a:t>This shows that investing in a domestic bond is now more attractive than investing in a foreign bond, which is a disequilibrium situation.</a:t>
                </a:r>
                <a:endParaRPr lang="en-US" b="0" dirty="0">
                  <a:latin typeface="+mj-lt"/>
                </a:endParaRPr>
              </a:p>
              <a:p>
                <a:endParaRPr lang="en-US" dirty="0">
                  <a:latin typeface="+mj-lt"/>
                </a:endParaRPr>
              </a:p>
            </p:txBody>
          </p:sp>
        </mc:Choice>
        <mc:Fallback xmlns="">
          <p:sp>
            <p:nvSpPr>
              <p:cNvPr id="3" name="İçerik Yer Tutucusu 2">
                <a:extLst>
                  <a:ext uri="{FF2B5EF4-FFF2-40B4-BE49-F238E27FC236}">
                    <a16:creationId xmlns:a16="http://schemas.microsoft.com/office/drawing/2014/main" id="{AE26B5B2-DB9E-4EB4-9EA5-622D77963CA5}"/>
                  </a:ext>
                </a:extLst>
              </p:cNvPr>
              <p:cNvSpPr>
                <a:spLocks noGrp="1" noRot="1" noChangeAspect="1" noMove="1" noResize="1" noEditPoints="1" noAdjustHandles="1" noChangeArrowheads="1" noChangeShapeType="1" noTextEdit="1"/>
              </p:cNvSpPr>
              <p:nvPr>
                <p:ph idx="1"/>
              </p:nvPr>
            </p:nvSpPr>
            <p:spPr>
              <a:blipFill>
                <a:blip r:embed="rId2"/>
                <a:stretch>
                  <a:fillRect t="-1982" r="-1440" b="-1372"/>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B2FE3B29-9AAA-48BE-82F5-D16153C0006B}"/>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0012F7DE-1BF4-42FA-B0F3-89EB7430781B}"/>
              </a:ext>
            </a:extLst>
          </p:cNvPr>
          <p:cNvSpPr>
            <a:spLocks noGrp="1"/>
          </p:cNvSpPr>
          <p:nvPr>
            <p:ph type="sldNum" sz="quarter" idx="12"/>
          </p:nvPr>
        </p:nvSpPr>
        <p:spPr/>
        <p:txBody>
          <a:bodyPr/>
          <a:lstStyle/>
          <a:p>
            <a:fld id="{1D7E82EE-03E4-4D38-904B-52566D4D1064}" type="slidenum">
              <a:rPr lang="tr-TR" smtClean="0"/>
              <a:t>25</a:t>
            </a:fld>
            <a:endParaRPr lang="tr-TR"/>
          </a:p>
        </p:txBody>
      </p:sp>
    </p:spTree>
    <p:extLst>
      <p:ext uri="{BB962C8B-B14F-4D97-AF65-F5344CB8AC3E}">
        <p14:creationId xmlns:p14="http://schemas.microsoft.com/office/powerpoint/2010/main" val="3207491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F0C22EA7-CC5C-4BCD-AB26-67D79777C389}"/>
                  </a:ext>
                </a:extLst>
              </p:cNvPr>
              <p:cNvSpPr>
                <a:spLocks noGrp="1"/>
              </p:cNvSpPr>
              <p:nvPr>
                <p:ph idx="1"/>
              </p:nvPr>
            </p:nvSpPr>
            <p:spPr/>
            <p:txBody>
              <a:bodyPr>
                <a:normAutofit/>
              </a:bodyPr>
              <a:lstStyle/>
              <a:p>
                <a:r>
                  <a:rPr lang="en-US" dirty="0">
                    <a:latin typeface="+mj-lt"/>
                  </a:rPr>
                  <a:t>Financial investors now shift away from foreign bonds towards domestic bonds: they sell foreign bonds for foreign currency, buy domestic currency, and buy domestic bonds with domestic currency;</a:t>
                </a:r>
              </a:p>
              <a:p>
                <a:r>
                  <a:rPr lang="en-US" dirty="0">
                    <a:latin typeface="+mj-lt"/>
                  </a:rPr>
                  <a:t>Hence, demand for domestic currency rises, therefore the price of domestic currency vis-à-vis foreign currency increases, domestic currency appreciates, foreign currency depreciates, which is shown by a fall in E;</a:t>
                </a:r>
              </a:p>
              <a:p>
                <a:r>
                  <a:rPr lang="en-US" dirty="0">
                    <a:latin typeface="+mj-lt"/>
                  </a:rPr>
                  <a:t>Assuming </a:t>
                </a:r>
                <a14:m>
                  <m:oMath xmlns:m="http://schemas.openxmlformats.org/officeDocument/2006/math">
                    <m:sSup>
                      <m:sSupPr>
                        <m:ctrlPr>
                          <a:rPr lang="en-US" i="1" smtClean="0">
                            <a:latin typeface="Cambria Math" panose="02040503050406030204" pitchFamily="18" charset="0"/>
                          </a:rPr>
                        </m:ctrlPr>
                      </m:sSup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oMath>
                </a14:m>
                <a:r>
                  <a:rPr lang="en-US" dirty="0">
                    <a:latin typeface="+mj-lt"/>
                  </a:rPr>
                  <a:t> is given and constant</a:t>
                </a:r>
              </a:p>
              <a:p>
                <a:pPr marL="11430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f>
                            <m:fPr>
                              <m:ctrlPr>
                                <a:rPr lang="en-US" i="1" smtClean="0">
                                  <a:latin typeface="Cambria Math" panose="02040503050406030204" pitchFamily="18" charset="0"/>
                                </a:rPr>
                              </m:ctrlPr>
                            </m:fPr>
                            <m:num>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den>
                          </m:f>
                        </m:e>
                      </m:d>
                      <m:r>
                        <a:rPr lang="en-US" i="1" smtClean="0">
                          <a:latin typeface="Cambria Math" panose="02040503050406030204" pitchFamily="18" charset="0"/>
                          <a:ea typeface="Cambria Math" panose="02040503050406030204" pitchFamily="18" charset="0"/>
                        </a:rPr>
                        <m:t>↑</m:t>
                      </m:r>
                    </m:oMath>
                  </m:oMathPara>
                </a14:m>
                <a:endParaRPr lang="en-US" dirty="0">
                  <a:latin typeface="+mj-lt"/>
                </a:endParaRPr>
              </a:p>
            </p:txBody>
          </p:sp>
        </mc:Choice>
        <mc:Fallback xmlns="">
          <p:sp>
            <p:nvSpPr>
              <p:cNvPr id="3" name="İçerik Yer Tutucusu 2">
                <a:extLst>
                  <a:ext uri="{FF2B5EF4-FFF2-40B4-BE49-F238E27FC236}">
                    <a16:creationId xmlns:a16="http://schemas.microsoft.com/office/drawing/2014/main" id="{F0C22EA7-CC5C-4BCD-AB26-67D79777C389}"/>
                  </a:ext>
                </a:extLst>
              </p:cNvPr>
              <p:cNvSpPr>
                <a:spLocks noGrp="1" noRot="1" noChangeAspect="1" noMove="1" noResize="1" noEditPoints="1" noAdjustHandles="1" noChangeArrowheads="1" noChangeShapeType="1" noTextEdit="1"/>
              </p:cNvSpPr>
              <p:nvPr>
                <p:ph idx="1"/>
              </p:nvPr>
            </p:nvSpPr>
            <p:spPr>
              <a:blipFill>
                <a:blip r:embed="rId2"/>
                <a:stretch>
                  <a:fillRect t="-1067" r="-1520"/>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F43B8219-BEE9-4BC5-97A8-828F6F1C2C59}"/>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B513AF1A-2BA0-40B5-A170-7929CB2F9E14}"/>
              </a:ext>
            </a:extLst>
          </p:cNvPr>
          <p:cNvSpPr>
            <a:spLocks noGrp="1"/>
          </p:cNvSpPr>
          <p:nvPr>
            <p:ph type="sldNum" sz="quarter" idx="12"/>
          </p:nvPr>
        </p:nvSpPr>
        <p:spPr/>
        <p:txBody>
          <a:bodyPr/>
          <a:lstStyle/>
          <a:p>
            <a:fld id="{1D7E82EE-03E4-4D38-904B-52566D4D1064}" type="slidenum">
              <a:rPr lang="tr-TR" smtClean="0"/>
              <a:t>26</a:t>
            </a:fld>
            <a:endParaRPr lang="tr-TR"/>
          </a:p>
        </p:txBody>
      </p:sp>
      <p:sp>
        <p:nvSpPr>
          <p:cNvPr id="6" name="Unvan 1">
            <a:extLst>
              <a:ext uri="{FF2B5EF4-FFF2-40B4-BE49-F238E27FC236}">
                <a16:creationId xmlns:a16="http://schemas.microsoft.com/office/drawing/2014/main" id="{723567A0-7281-42DA-882B-4DBFDF1BEACE}"/>
              </a:ext>
            </a:extLst>
          </p:cNvPr>
          <p:cNvSpPr>
            <a:spLocks noGrp="1"/>
          </p:cNvSpPr>
          <p:nvPr>
            <p:ph type="title"/>
          </p:nvPr>
        </p:nvSpPr>
        <p:spPr>
          <a:xfrm>
            <a:off x="965200" y="228600"/>
            <a:ext cx="7620000" cy="952500"/>
          </a:xfrm>
        </p:spPr>
        <p:txBody>
          <a:bodyPr/>
          <a:lstStyle/>
          <a:p>
            <a:r>
              <a:rPr lang="en-US" sz="3200" dirty="0"/>
              <a:t>Disequilibrium in international financial markets</a:t>
            </a:r>
          </a:p>
        </p:txBody>
      </p:sp>
    </p:spTree>
    <p:extLst>
      <p:ext uri="{BB962C8B-B14F-4D97-AF65-F5344CB8AC3E}">
        <p14:creationId xmlns:p14="http://schemas.microsoft.com/office/powerpoint/2010/main" val="3069082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F03B59C3-B04B-4907-BF02-84D377F316E8}"/>
                  </a:ext>
                </a:extLst>
              </p:cNvPr>
              <p:cNvSpPr>
                <a:spLocks noGrp="1"/>
              </p:cNvSpPr>
              <p:nvPr>
                <p:ph idx="1"/>
              </p:nvPr>
            </p:nvSpPr>
            <p:spPr/>
            <p:txBody>
              <a:bodyPr>
                <a:normAutofit lnSpcReduction="10000"/>
              </a:bodyPr>
              <a:lstStyle/>
              <a:p>
                <a:r>
                  <a:rPr lang="en-US" dirty="0">
                    <a:latin typeface="+mj-lt"/>
                  </a:rPr>
                  <a:t>Hence;</a:t>
                </a:r>
              </a:p>
              <a:p>
                <a:pPr marL="114300" indent="0">
                  <a:buNone/>
                </a:pPr>
                <a14:m>
                  <m:oMathPara xmlns:m="http://schemas.openxmlformats.org/officeDocument/2006/math">
                    <m:oMathParaPr>
                      <m:jc m:val="centerGroup"/>
                    </m:oMathParaPr>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i="1" dirty="0">
                          <a:latin typeface="Cambria Math" panose="02040503050406030204" pitchFamily="18" charset="0"/>
                        </a:rPr>
                        <m:t>&gt;</m:t>
                      </m:r>
                      <m:d>
                        <m:dPr>
                          <m:begChr m:val="["/>
                          <m:endChr m:val="]"/>
                          <m:ctrlPr>
                            <a:rPr lang="en-US" i="1" dirty="0" smtClean="0">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𝐸</m:t>
                              </m:r>
                            </m:den>
                          </m:f>
                        </m:e>
                      </m:d>
                      <m:r>
                        <a:rPr lang="en-US" i="1" dirty="0" smtClean="0">
                          <a:latin typeface="Cambria Math" panose="02040503050406030204" pitchFamily="18" charset="0"/>
                          <a:ea typeface="Cambria Math" panose="02040503050406030204" pitchFamily="18" charset="0"/>
                        </a:rPr>
                        <m:t>↑</m:t>
                      </m:r>
                    </m:oMath>
                  </m:oMathPara>
                </a14:m>
                <a:endParaRPr lang="en-US" dirty="0">
                  <a:latin typeface="+mj-lt"/>
                </a:endParaRPr>
              </a:p>
              <a:p>
                <a:r>
                  <a:rPr lang="en-US" dirty="0">
                    <a:latin typeface="+mj-lt"/>
                  </a:rPr>
                  <a:t>The appreciation of the domestic currency continues until equilibrium in international financial markets is eventually restored at some new, lower E’:</a:t>
                </a:r>
              </a:p>
              <a:p>
                <a:pPr marL="114300" indent="0">
                  <a:buNone/>
                </a:pPr>
                <a14:m>
                  <m:oMathPara xmlns:m="http://schemas.openxmlformats.org/officeDocument/2006/math">
                    <m:oMathParaPr>
                      <m:jc m:val="center"/>
                    </m:oMathParaPr>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b="0" i="1" dirty="0" smtClean="0">
                          <a:latin typeface="Cambria Math" panose="02040503050406030204" pitchFamily="18" charset="0"/>
                        </a:rPr>
                        <m:t>=</m:t>
                      </m:r>
                      <m:d>
                        <m:dPr>
                          <m:begChr m:val="["/>
                          <m:endChr m:val="]"/>
                          <m:ctrlPr>
                            <a:rPr lang="en-US" i="1" dirty="0">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r>
                                <a:rPr lang="en-US" b="0" i="1" smtClean="0">
                                  <a:latin typeface="Cambria Math" panose="02040503050406030204" pitchFamily="18" charset="0"/>
                                </a:rPr>
                                <m:t>′</m:t>
                              </m:r>
                            </m:num>
                            <m:den>
                              <m:r>
                                <a:rPr lang="en-US" i="1">
                                  <a:latin typeface="Cambria Math" panose="02040503050406030204" pitchFamily="18" charset="0"/>
                                </a:rPr>
                                <m:t>𝐸</m:t>
                              </m:r>
                              <m:r>
                                <a:rPr lang="en-US" b="0" i="1" smtClean="0">
                                  <a:latin typeface="Cambria Math" panose="02040503050406030204" pitchFamily="18" charset="0"/>
                                </a:rPr>
                                <m:t>′</m:t>
                              </m:r>
                            </m:den>
                          </m:f>
                        </m:e>
                      </m:d>
                    </m:oMath>
                  </m:oMathPara>
                </a14:m>
                <a:endParaRPr lang="en-US" dirty="0">
                  <a:latin typeface="+mj-lt"/>
                </a:endParaRPr>
              </a:p>
              <a:p>
                <a:r>
                  <a:rPr lang="en-US" dirty="0">
                    <a:highlight>
                      <a:srgbClr val="FFFF00"/>
                    </a:highlight>
                    <a:latin typeface="+mj-lt"/>
                  </a:rPr>
                  <a:t>That is, we can conclude that an </a:t>
                </a:r>
                <a:r>
                  <a:rPr lang="en-US" u="sng" dirty="0">
                    <a:highlight>
                      <a:srgbClr val="FFFF00"/>
                    </a:highlight>
                    <a:latin typeface="+mj-lt"/>
                  </a:rPr>
                  <a:t>increase</a:t>
                </a:r>
                <a:r>
                  <a:rPr lang="en-US" dirty="0">
                    <a:highlight>
                      <a:srgbClr val="FFFF00"/>
                    </a:highlight>
                    <a:latin typeface="+mj-lt"/>
                  </a:rPr>
                  <a:t> in domestic interest rate will cause the </a:t>
                </a:r>
                <a:r>
                  <a:rPr lang="en-US" u="sng" dirty="0">
                    <a:highlight>
                      <a:srgbClr val="FFFF00"/>
                    </a:highlight>
                    <a:latin typeface="+mj-lt"/>
                  </a:rPr>
                  <a:t>domestic currency to appreciate </a:t>
                </a:r>
                <a:r>
                  <a:rPr lang="en-US" dirty="0">
                    <a:highlight>
                      <a:srgbClr val="FFFF00"/>
                    </a:highlight>
                    <a:latin typeface="+mj-lt"/>
                  </a:rPr>
                  <a:t>(E↓) to restore equilibrium in financial markets</a:t>
                </a:r>
              </a:p>
            </p:txBody>
          </p:sp>
        </mc:Choice>
        <mc:Fallback xmlns="">
          <p:sp>
            <p:nvSpPr>
              <p:cNvPr id="3" name="İçerik Yer Tutucusu 2">
                <a:extLst>
                  <a:ext uri="{FF2B5EF4-FFF2-40B4-BE49-F238E27FC236}">
                    <a16:creationId xmlns:a16="http://schemas.microsoft.com/office/drawing/2014/main" id="{F03B59C3-B04B-4907-BF02-84D377F316E8}"/>
                  </a:ext>
                </a:extLst>
              </p:cNvPr>
              <p:cNvSpPr>
                <a:spLocks noGrp="1" noRot="1" noChangeAspect="1" noMove="1" noResize="1" noEditPoints="1" noAdjustHandles="1" noChangeArrowheads="1" noChangeShapeType="1" noTextEdit="1"/>
              </p:cNvSpPr>
              <p:nvPr>
                <p:ph idx="1"/>
              </p:nvPr>
            </p:nvSpPr>
            <p:spPr>
              <a:blipFill>
                <a:blip r:embed="rId2"/>
                <a:stretch>
                  <a:fillRect t="-1982" r="-1360"/>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73C17146-7092-4625-983C-3EE7A2981330}"/>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5E5A3CC1-87B3-4C58-8891-9595AC6CE15B}"/>
              </a:ext>
            </a:extLst>
          </p:cNvPr>
          <p:cNvSpPr>
            <a:spLocks noGrp="1"/>
          </p:cNvSpPr>
          <p:nvPr>
            <p:ph type="sldNum" sz="quarter" idx="12"/>
          </p:nvPr>
        </p:nvSpPr>
        <p:spPr/>
        <p:txBody>
          <a:bodyPr/>
          <a:lstStyle/>
          <a:p>
            <a:fld id="{1D7E82EE-03E4-4D38-904B-52566D4D1064}" type="slidenum">
              <a:rPr lang="tr-TR" smtClean="0"/>
              <a:t>27</a:t>
            </a:fld>
            <a:endParaRPr lang="tr-TR"/>
          </a:p>
        </p:txBody>
      </p:sp>
      <p:sp>
        <p:nvSpPr>
          <p:cNvPr id="6" name="Unvan 1">
            <a:extLst>
              <a:ext uri="{FF2B5EF4-FFF2-40B4-BE49-F238E27FC236}">
                <a16:creationId xmlns:a16="http://schemas.microsoft.com/office/drawing/2014/main" id="{E9650948-11E0-405D-A989-C6D392D90A90}"/>
              </a:ext>
            </a:extLst>
          </p:cNvPr>
          <p:cNvSpPr>
            <a:spLocks noGrp="1"/>
          </p:cNvSpPr>
          <p:nvPr>
            <p:ph type="title"/>
          </p:nvPr>
        </p:nvSpPr>
        <p:spPr>
          <a:xfrm>
            <a:off x="965200" y="228600"/>
            <a:ext cx="7620000" cy="952500"/>
          </a:xfrm>
        </p:spPr>
        <p:txBody>
          <a:bodyPr/>
          <a:lstStyle/>
          <a:p>
            <a:r>
              <a:rPr lang="en-US" sz="3200" dirty="0"/>
              <a:t>Disequilibrium in international financial markets</a:t>
            </a:r>
          </a:p>
        </p:txBody>
      </p:sp>
    </p:spTree>
    <p:extLst>
      <p:ext uri="{BB962C8B-B14F-4D97-AF65-F5344CB8AC3E}">
        <p14:creationId xmlns:p14="http://schemas.microsoft.com/office/powerpoint/2010/main" val="4117391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272E9C5-2385-4BB6-840A-5553B77F3E80}"/>
              </a:ext>
            </a:extLst>
          </p:cNvPr>
          <p:cNvSpPr>
            <a:spLocks noGrp="1"/>
          </p:cNvSpPr>
          <p:nvPr>
            <p:ph type="title"/>
          </p:nvPr>
        </p:nvSpPr>
        <p:spPr/>
        <p:txBody>
          <a:bodyPr/>
          <a:lstStyle/>
          <a:p>
            <a:r>
              <a:rPr lang="en-US" sz="3200" dirty="0"/>
              <a:t>Disequilibrium in international financial markets</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AE26B5B2-DB9E-4EB4-9EA5-622D77963CA5}"/>
                  </a:ext>
                </a:extLst>
              </p:cNvPr>
              <p:cNvSpPr>
                <a:spLocks noGrp="1"/>
              </p:cNvSpPr>
              <p:nvPr>
                <p:ph idx="1"/>
              </p:nvPr>
            </p:nvSpPr>
            <p:spPr/>
            <p:txBody>
              <a:bodyPr>
                <a:normAutofit/>
              </a:bodyPr>
              <a:lstStyle/>
              <a:p>
                <a:r>
                  <a:rPr lang="en-US" dirty="0">
                    <a:latin typeface="+mj-lt"/>
                  </a:rPr>
                  <a:t>Reversely, suppose now that there is a monetary expansion in domestic economy, which reduces the domestic interest rate,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&lt;</m:t>
                    </m:r>
                    <m:r>
                      <a:rPr lang="en-US" b="0" i="1" smtClean="0">
                        <a:latin typeface="Cambria Math" panose="02040503050406030204" pitchFamily="18" charset="0"/>
                      </a:rPr>
                      <m:t>𝑖</m:t>
                    </m:r>
                  </m:oMath>
                </a14:m>
                <a:r>
                  <a:rPr lang="en-US" b="0" dirty="0">
                    <a:latin typeface="+mj-lt"/>
                  </a:rPr>
                  <a:t>, which implies</a:t>
                </a:r>
              </a:p>
              <a:p>
                <a:pPr marL="114300" indent="0" algn="ctr">
                  <a:buNone/>
                </a:pPr>
                <a14:m>
                  <m:oMath xmlns:m="http://schemas.openxmlformats.org/officeDocument/2006/math">
                    <m:r>
                      <a:rPr lang="en-US" b="0" i="0"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&lt;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𝐸</m:t>
                        </m:r>
                      </m:den>
                    </m:f>
                  </m:oMath>
                </a14:m>
                <a:r>
                  <a:rPr lang="en-US" b="0" dirty="0">
                    <a:latin typeface="+mj-lt"/>
                  </a:rPr>
                  <a:t>     →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𝑖</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𝑖</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&lt;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𝐸</m:t>
                        </m:r>
                      </m:den>
                    </m:f>
                  </m:oMath>
                </a14:m>
                <a:endParaRPr lang="en-US" b="0" dirty="0">
                  <a:latin typeface="+mj-lt"/>
                </a:endParaRPr>
              </a:p>
              <a:p>
                <a:r>
                  <a:rPr lang="en-US" dirty="0">
                    <a:latin typeface="+mj-lt"/>
                  </a:rPr>
                  <a:t>This shows that investing in a foreign bond is now more attractive than investing in a domestic bond, which is a disequilibrium situation.</a:t>
                </a:r>
                <a:endParaRPr lang="en-US" b="0" dirty="0">
                  <a:latin typeface="+mj-lt"/>
                </a:endParaRPr>
              </a:p>
              <a:p>
                <a:endParaRPr lang="en-US" dirty="0">
                  <a:latin typeface="+mj-lt"/>
                </a:endParaRPr>
              </a:p>
            </p:txBody>
          </p:sp>
        </mc:Choice>
        <mc:Fallback xmlns="">
          <p:sp>
            <p:nvSpPr>
              <p:cNvPr id="3" name="İçerik Yer Tutucusu 2">
                <a:extLst>
                  <a:ext uri="{FF2B5EF4-FFF2-40B4-BE49-F238E27FC236}">
                    <a16:creationId xmlns:a16="http://schemas.microsoft.com/office/drawing/2014/main" id="{AE26B5B2-DB9E-4EB4-9EA5-622D77963CA5}"/>
                  </a:ext>
                </a:extLst>
              </p:cNvPr>
              <p:cNvSpPr>
                <a:spLocks noGrp="1" noRot="1" noChangeAspect="1" noMove="1" noResize="1" noEditPoints="1" noAdjustHandles="1" noChangeArrowheads="1" noChangeShapeType="1" noTextEdit="1"/>
              </p:cNvSpPr>
              <p:nvPr>
                <p:ph idx="1"/>
              </p:nvPr>
            </p:nvSpPr>
            <p:spPr>
              <a:blipFill>
                <a:blip r:embed="rId2"/>
                <a:stretch>
                  <a:fillRect t="-1067" r="-960"/>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B2FE3B29-9AAA-48BE-82F5-D16153C0006B}"/>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0012F7DE-1BF4-42FA-B0F3-89EB7430781B}"/>
              </a:ext>
            </a:extLst>
          </p:cNvPr>
          <p:cNvSpPr>
            <a:spLocks noGrp="1"/>
          </p:cNvSpPr>
          <p:nvPr>
            <p:ph type="sldNum" sz="quarter" idx="12"/>
          </p:nvPr>
        </p:nvSpPr>
        <p:spPr/>
        <p:txBody>
          <a:bodyPr/>
          <a:lstStyle/>
          <a:p>
            <a:fld id="{1D7E82EE-03E4-4D38-904B-52566D4D1064}" type="slidenum">
              <a:rPr lang="tr-TR" smtClean="0"/>
              <a:t>28</a:t>
            </a:fld>
            <a:endParaRPr lang="tr-TR"/>
          </a:p>
        </p:txBody>
      </p:sp>
    </p:spTree>
    <p:extLst>
      <p:ext uri="{BB962C8B-B14F-4D97-AF65-F5344CB8AC3E}">
        <p14:creationId xmlns:p14="http://schemas.microsoft.com/office/powerpoint/2010/main" val="3253358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F0C22EA7-CC5C-4BCD-AB26-67D79777C389}"/>
                  </a:ext>
                </a:extLst>
              </p:cNvPr>
              <p:cNvSpPr>
                <a:spLocks noGrp="1"/>
              </p:cNvSpPr>
              <p:nvPr>
                <p:ph idx="1"/>
              </p:nvPr>
            </p:nvSpPr>
            <p:spPr/>
            <p:txBody>
              <a:bodyPr>
                <a:normAutofit/>
              </a:bodyPr>
              <a:lstStyle/>
              <a:p>
                <a:r>
                  <a:rPr lang="en-US" dirty="0">
                    <a:latin typeface="+mj-lt"/>
                  </a:rPr>
                  <a:t>Financial investors now shift away from domestic bonds towards foreign bonds: they sell domestic bonds for domestic currency, buy foreign currency, and buy foreign bonds with foreign currency;</a:t>
                </a:r>
              </a:p>
              <a:p>
                <a:r>
                  <a:rPr lang="en-US" dirty="0">
                    <a:latin typeface="+mj-lt"/>
                  </a:rPr>
                  <a:t>Hence, demand for foreign currency rises, therefore the price of foreign currency vis-à-vis domestic currency increases, domestic currency depreciates, foreign currency appreciates, which is shown by an increase in E;</a:t>
                </a:r>
              </a:p>
              <a:p>
                <a:r>
                  <a:rPr lang="en-US" dirty="0">
                    <a:latin typeface="+mj-lt"/>
                  </a:rPr>
                  <a:t>Assuming </a:t>
                </a:r>
                <a14:m>
                  <m:oMath xmlns:m="http://schemas.openxmlformats.org/officeDocument/2006/math">
                    <m:sSup>
                      <m:sSupPr>
                        <m:ctrlPr>
                          <a:rPr lang="en-US" i="1" smtClean="0">
                            <a:latin typeface="Cambria Math" panose="02040503050406030204" pitchFamily="18" charset="0"/>
                          </a:rPr>
                        </m:ctrlPr>
                      </m:sSup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oMath>
                </a14:m>
                <a:r>
                  <a:rPr lang="en-US" dirty="0">
                    <a:latin typeface="+mj-lt"/>
                  </a:rPr>
                  <a:t> is given and constant</a:t>
                </a:r>
              </a:p>
              <a:p>
                <a:pPr marL="11430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f>
                            <m:fPr>
                              <m:ctrlPr>
                                <a:rPr lang="en-US" i="1" smtClean="0">
                                  <a:latin typeface="Cambria Math" panose="02040503050406030204" pitchFamily="18" charset="0"/>
                                </a:rPr>
                              </m:ctrlPr>
                            </m:fPr>
                            <m:num>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r>
                                <a:rPr lang="en-US" b="0" i="1" smtClean="0">
                                  <a:latin typeface="Cambria Math" panose="02040503050406030204" pitchFamily="18" charset="0"/>
                                </a:rPr>
                                <m:t>−</m:t>
                              </m:r>
                              <m:r>
                                <a:rPr lang="en-US" b="0" i="1" smtClean="0">
                                  <a:latin typeface="Cambria Math" panose="02040503050406030204" pitchFamily="18" charset="0"/>
                                </a:rPr>
                                <m:t>𝐸</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rPr>
                                <m:t>𝐸</m:t>
                              </m:r>
                              <m:r>
                                <a:rPr lang="en-US" i="1">
                                  <a:latin typeface="Cambria Math" panose="02040503050406030204" pitchFamily="18" charset="0"/>
                                  <a:ea typeface="Cambria Math" panose="02040503050406030204" pitchFamily="18" charset="0"/>
                                </a:rPr>
                                <m:t>↑</m:t>
                              </m:r>
                            </m:den>
                          </m:f>
                        </m:e>
                      </m:d>
                      <m:r>
                        <a:rPr lang="en-US" i="1">
                          <a:latin typeface="Cambria Math" panose="02040503050406030204" pitchFamily="18" charset="0"/>
                          <a:ea typeface="Cambria Math" panose="02040503050406030204" pitchFamily="18" charset="0"/>
                        </a:rPr>
                        <m:t>↓</m:t>
                      </m:r>
                    </m:oMath>
                  </m:oMathPara>
                </a14:m>
                <a:endParaRPr lang="en-US" dirty="0">
                  <a:latin typeface="+mj-lt"/>
                </a:endParaRPr>
              </a:p>
            </p:txBody>
          </p:sp>
        </mc:Choice>
        <mc:Fallback xmlns="">
          <p:sp>
            <p:nvSpPr>
              <p:cNvPr id="3" name="İçerik Yer Tutucusu 2">
                <a:extLst>
                  <a:ext uri="{FF2B5EF4-FFF2-40B4-BE49-F238E27FC236}">
                    <a16:creationId xmlns:a16="http://schemas.microsoft.com/office/drawing/2014/main" id="{F0C22EA7-CC5C-4BCD-AB26-67D79777C389}"/>
                  </a:ext>
                </a:extLst>
              </p:cNvPr>
              <p:cNvSpPr>
                <a:spLocks noGrp="1" noRot="1" noChangeAspect="1" noMove="1" noResize="1" noEditPoints="1" noAdjustHandles="1" noChangeArrowheads="1" noChangeShapeType="1" noTextEdit="1"/>
              </p:cNvSpPr>
              <p:nvPr>
                <p:ph idx="1"/>
              </p:nvPr>
            </p:nvSpPr>
            <p:spPr>
              <a:blipFill>
                <a:blip r:embed="rId2"/>
                <a:stretch>
                  <a:fillRect t="-1067" r="-480"/>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F43B8219-BEE9-4BC5-97A8-828F6F1C2C59}"/>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B513AF1A-2BA0-40B5-A170-7929CB2F9E14}"/>
              </a:ext>
            </a:extLst>
          </p:cNvPr>
          <p:cNvSpPr>
            <a:spLocks noGrp="1"/>
          </p:cNvSpPr>
          <p:nvPr>
            <p:ph type="sldNum" sz="quarter" idx="12"/>
          </p:nvPr>
        </p:nvSpPr>
        <p:spPr/>
        <p:txBody>
          <a:bodyPr/>
          <a:lstStyle/>
          <a:p>
            <a:fld id="{1D7E82EE-03E4-4D38-904B-52566D4D1064}" type="slidenum">
              <a:rPr lang="tr-TR" smtClean="0"/>
              <a:t>29</a:t>
            </a:fld>
            <a:endParaRPr lang="tr-TR"/>
          </a:p>
        </p:txBody>
      </p:sp>
      <p:sp>
        <p:nvSpPr>
          <p:cNvPr id="6" name="Unvan 1">
            <a:extLst>
              <a:ext uri="{FF2B5EF4-FFF2-40B4-BE49-F238E27FC236}">
                <a16:creationId xmlns:a16="http://schemas.microsoft.com/office/drawing/2014/main" id="{723567A0-7281-42DA-882B-4DBFDF1BEACE}"/>
              </a:ext>
            </a:extLst>
          </p:cNvPr>
          <p:cNvSpPr>
            <a:spLocks noGrp="1"/>
          </p:cNvSpPr>
          <p:nvPr>
            <p:ph type="title"/>
          </p:nvPr>
        </p:nvSpPr>
        <p:spPr>
          <a:xfrm>
            <a:off x="965200" y="228600"/>
            <a:ext cx="7620000" cy="952500"/>
          </a:xfrm>
        </p:spPr>
        <p:txBody>
          <a:bodyPr/>
          <a:lstStyle/>
          <a:p>
            <a:r>
              <a:rPr lang="en-US" sz="3200" dirty="0"/>
              <a:t>Disequilibrium in international financial markets</a:t>
            </a:r>
          </a:p>
        </p:txBody>
      </p:sp>
    </p:spTree>
    <p:extLst>
      <p:ext uri="{BB962C8B-B14F-4D97-AF65-F5344CB8AC3E}">
        <p14:creationId xmlns:p14="http://schemas.microsoft.com/office/powerpoint/2010/main" val="201734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F03B59C3-B04B-4907-BF02-84D377F316E8}"/>
                  </a:ext>
                </a:extLst>
              </p:cNvPr>
              <p:cNvSpPr>
                <a:spLocks noGrp="1"/>
              </p:cNvSpPr>
              <p:nvPr>
                <p:ph idx="1"/>
              </p:nvPr>
            </p:nvSpPr>
            <p:spPr/>
            <p:txBody>
              <a:bodyPr>
                <a:normAutofit lnSpcReduction="10000"/>
              </a:bodyPr>
              <a:lstStyle/>
              <a:p>
                <a:r>
                  <a:rPr lang="en-US" dirty="0">
                    <a:latin typeface="+mj-lt"/>
                  </a:rPr>
                  <a:t>Hence;</a:t>
                </a:r>
              </a:p>
              <a:p>
                <a:pPr marL="114300" indent="0">
                  <a:buNone/>
                </a:pPr>
                <a14:m>
                  <m:oMathPara xmlns:m="http://schemas.openxmlformats.org/officeDocument/2006/math">
                    <m:oMathParaPr>
                      <m:jc m:val="centerGroup"/>
                    </m:oMathParaPr>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b="0" i="1" dirty="0" smtClean="0">
                          <a:latin typeface="Cambria Math" panose="02040503050406030204" pitchFamily="18" charset="0"/>
                        </a:rPr>
                        <m:t>&lt;</m:t>
                      </m:r>
                      <m:d>
                        <m:dPr>
                          <m:begChr m:val="["/>
                          <m:endChr m:val="]"/>
                          <m:ctrlPr>
                            <a:rPr lang="en-US" i="1" dirty="0" smtClean="0">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num>
                            <m:den>
                              <m:r>
                                <a:rPr lang="en-US" i="1">
                                  <a:latin typeface="Cambria Math" panose="02040503050406030204" pitchFamily="18" charset="0"/>
                                </a:rPr>
                                <m:t>𝐸</m:t>
                              </m:r>
                            </m:den>
                          </m:f>
                        </m:e>
                      </m:d>
                      <m:r>
                        <a:rPr lang="en-US" i="1" dirty="0">
                          <a:latin typeface="Cambria Math" panose="02040503050406030204" pitchFamily="18" charset="0"/>
                          <a:ea typeface="Cambria Math" panose="02040503050406030204" pitchFamily="18" charset="0"/>
                        </a:rPr>
                        <m:t>↓</m:t>
                      </m:r>
                    </m:oMath>
                  </m:oMathPara>
                </a14:m>
                <a:endParaRPr lang="en-US" dirty="0">
                  <a:latin typeface="+mj-lt"/>
                </a:endParaRPr>
              </a:p>
              <a:p>
                <a:r>
                  <a:rPr lang="en-US" dirty="0">
                    <a:latin typeface="+mj-lt"/>
                  </a:rPr>
                  <a:t>The depreciation of  domestic currency continues until equilibrium in international financial markets is eventually restored at some new, higher E’:</a:t>
                </a:r>
              </a:p>
              <a:p>
                <a:pPr marL="114300" indent="0">
                  <a:buNone/>
                </a:pPr>
                <a14:m>
                  <m:oMathPara xmlns:m="http://schemas.openxmlformats.org/officeDocument/2006/math">
                    <m:oMathParaPr>
                      <m:jc m:val="center"/>
                    </m:oMathParaPr>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𝑖</m:t>
                          </m:r>
                        </m:e>
                        <m:sup>
                          <m:r>
                            <a:rPr lang="en-US" i="1" dirty="0">
                              <a:latin typeface="Cambria Math" panose="02040503050406030204" pitchFamily="18" charset="0"/>
                            </a:rPr>
                            <m:t>∗</m:t>
                          </m:r>
                        </m:sup>
                      </m:sSup>
                      <m:r>
                        <a:rPr lang="en-US" b="0" i="1" dirty="0" smtClean="0">
                          <a:latin typeface="Cambria Math" panose="02040503050406030204" pitchFamily="18" charset="0"/>
                        </a:rPr>
                        <m:t>=</m:t>
                      </m:r>
                      <m:d>
                        <m:dPr>
                          <m:begChr m:val="["/>
                          <m:endChr m:val="]"/>
                          <m:ctrlPr>
                            <a:rPr lang="en-US" i="1" dirty="0">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𝐸</m:t>
                                      </m:r>
                                    </m:e>
                                  </m:acc>
                                </m:e>
                                <m:sup>
                                  <m:r>
                                    <a:rPr lang="en-US" i="1">
                                      <a:latin typeface="Cambria Math" panose="02040503050406030204" pitchFamily="18" charset="0"/>
                                    </a:rPr>
                                    <m:t>𝑒</m:t>
                                  </m:r>
                                </m:sup>
                              </m:sSup>
                              <m:r>
                                <a:rPr lang="en-US" i="1">
                                  <a:latin typeface="Cambria Math" panose="02040503050406030204" pitchFamily="18" charset="0"/>
                                </a:rPr>
                                <m:t>−</m:t>
                              </m:r>
                              <m:r>
                                <a:rPr lang="en-US" i="1">
                                  <a:latin typeface="Cambria Math" panose="02040503050406030204" pitchFamily="18" charset="0"/>
                                </a:rPr>
                                <m:t>𝐸</m:t>
                              </m:r>
                              <m:r>
                                <a:rPr lang="en-US" b="0" i="1" smtClean="0">
                                  <a:latin typeface="Cambria Math" panose="02040503050406030204" pitchFamily="18" charset="0"/>
                                </a:rPr>
                                <m:t>′</m:t>
                              </m:r>
                            </m:num>
                            <m:den>
                              <m:r>
                                <a:rPr lang="en-US" i="1">
                                  <a:latin typeface="Cambria Math" panose="02040503050406030204" pitchFamily="18" charset="0"/>
                                </a:rPr>
                                <m:t>𝐸</m:t>
                              </m:r>
                              <m:r>
                                <a:rPr lang="en-US" b="0" i="1" smtClean="0">
                                  <a:latin typeface="Cambria Math" panose="02040503050406030204" pitchFamily="18" charset="0"/>
                                </a:rPr>
                                <m:t>′</m:t>
                              </m:r>
                            </m:den>
                          </m:f>
                        </m:e>
                      </m:d>
                    </m:oMath>
                  </m:oMathPara>
                </a14:m>
                <a:endParaRPr lang="en-US" dirty="0">
                  <a:latin typeface="+mj-lt"/>
                </a:endParaRPr>
              </a:p>
              <a:p>
                <a:r>
                  <a:rPr lang="en-US" dirty="0">
                    <a:highlight>
                      <a:srgbClr val="FFFF00"/>
                    </a:highlight>
                    <a:latin typeface="+mj-lt"/>
                  </a:rPr>
                  <a:t>That is, we conclude that a decrease in domestic interest rate will cause the </a:t>
                </a:r>
                <a:r>
                  <a:rPr lang="en-US" u="sng" dirty="0">
                    <a:highlight>
                      <a:srgbClr val="FFFF00"/>
                    </a:highlight>
                    <a:latin typeface="+mj-lt"/>
                  </a:rPr>
                  <a:t>domestic currency to depreciate </a:t>
                </a:r>
                <a:r>
                  <a:rPr lang="en-US" dirty="0">
                    <a:highlight>
                      <a:srgbClr val="FFFF00"/>
                    </a:highlight>
                    <a:latin typeface="+mj-lt"/>
                  </a:rPr>
                  <a:t>(E↑) to restore equilibrium in financial markets</a:t>
                </a:r>
              </a:p>
            </p:txBody>
          </p:sp>
        </mc:Choice>
        <mc:Fallback xmlns="">
          <p:sp>
            <p:nvSpPr>
              <p:cNvPr id="3" name="İçerik Yer Tutucusu 2">
                <a:extLst>
                  <a:ext uri="{FF2B5EF4-FFF2-40B4-BE49-F238E27FC236}">
                    <a16:creationId xmlns:a16="http://schemas.microsoft.com/office/drawing/2014/main" id="{F03B59C3-B04B-4907-BF02-84D377F316E8}"/>
                  </a:ext>
                </a:extLst>
              </p:cNvPr>
              <p:cNvSpPr>
                <a:spLocks noGrp="1" noRot="1" noChangeAspect="1" noMove="1" noResize="1" noEditPoints="1" noAdjustHandles="1" noChangeArrowheads="1" noChangeShapeType="1" noTextEdit="1"/>
              </p:cNvSpPr>
              <p:nvPr>
                <p:ph idx="1"/>
              </p:nvPr>
            </p:nvSpPr>
            <p:spPr>
              <a:blipFill>
                <a:blip r:embed="rId2"/>
                <a:stretch>
                  <a:fillRect t="-1982" r="-640"/>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73C17146-7092-4625-983C-3EE7A2981330}"/>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5E5A3CC1-87B3-4C58-8891-9595AC6CE15B}"/>
              </a:ext>
            </a:extLst>
          </p:cNvPr>
          <p:cNvSpPr>
            <a:spLocks noGrp="1"/>
          </p:cNvSpPr>
          <p:nvPr>
            <p:ph type="sldNum" sz="quarter" idx="12"/>
          </p:nvPr>
        </p:nvSpPr>
        <p:spPr/>
        <p:txBody>
          <a:bodyPr/>
          <a:lstStyle/>
          <a:p>
            <a:fld id="{1D7E82EE-03E4-4D38-904B-52566D4D1064}" type="slidenum">
              <a:rPr lang="tr-TR" smtClean="0"/>
              <a:t>30</a:t>
            </a:fld>
            <a:endParaRPr lang="tr-TR"/>
          </a:p>
        </p:txBody>
      </p:sp>
      <p:sp>
        <p:nvSpPr>
          <p:cNvPr id="6" name="Unvan 1">
            <a:extLst>
              <a:ext uri="{FF2B5EF4-FFF2-40B4-BE49-F238E27FC236}">
                <a16:creationId xmlns:a16="http://schemas.microsoft.com/office/drawing/2014/main" id="{E9650948-11E0-405D-A989-C6D392D90A90}"/>
              </a:ext>
            </a:extLst>
          </p:cNvPr>
          <p:cNvSpPr>
            <a:spLocks noGrp="1"/>
          </p:cNvSpPr>
          <p:nvPr>
            <p:ph type="title"/>
          </p:nvPr>
        </p:nvSpPr>
        <p:spPr>
          <a:xfrm>
            <a:off x="965200" y="228600"/>
            <a:ext cx="7620000" cy="952500"/>
          </a:xfrm>
        </p:spPr>
        <p:txBody>
          <a:bodyPr/>
          <a:lstStyle/>
          <a:p>
            <a:r>
              <a:rPr lang="en-US" sz="3200" dirty="0"/>
              <a:t>Disequilibrium in international financial markets</a:t>
            </a:r>
          </a:p>
        </p:txBody>
      </p:sp>
    </p:spTree>
    <p:extLst>
      <p:ext uri="{BB962C8B-B14F-4D97-AF65-F5344CB8AC3E}">
        <p14:creationId xmlns:p14="http://schemas.microsoft.com/office/powerpoint/2010/main" val="1473743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050B893-D054-4CE0-8ED1-4DA42EF5C6DF}"/>
              </a:ext>
            </a:extLst>
          </p:cNvPr>
          <p:cNvSpPr>
            <a:spLocks noGrp="1"/>
          </p:cNvSpPr>
          <p:nvPr>
            <p:ph type="title"/>
          </p:nvPr>
        </p:nvSpPr>
        <p:spPr/>
        <p:txBody>
          <a:bodyPr/>
          <a:lstStyle/>
          <a:p>
            <a:r>
              <a:rPr lang="en-US" sz="3600" dirty="0"/>
              <a:t>Equilibrium in international financial markets</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9CD470AE-D4AC-47A6-A0D3-7CACA38B8DDE}"/>
                  </a:ext>
                </a:extLst>
              </p:cNvPr>
              <p:cNvSpPr>
                <a:spLocks noGrp="1"/>
              </p:cNvSpPr>
              <p:nvPr>
                <p:ph idx="1"/>
              </p:nvPr>
            </p:nvSpPr>
            <p:spPr/>
            <p:txBody>
              <a:bodyPr>
                <a:normAutofit/>
              </a:bodyPr>
              <a:lstStyle/>
              <a:p>
                <a:r>
                  <a:rPr lang="en-US" dirty="0">
                    <a:latin typeface="+mj-lt"/>
                  </a:rPr>
                  <a:t>The outcome is, under FLEXIBLE EXCHANGE RATES when  capital mobility </a:t>
                </a:r>
                <a:r>
                  <a:rPr lang="en-US">
                    <a:latin typeface="+mj-lt"/>
                  </a:rPr>
                  <a:t>is fully allowed </a:t>
                </a:r>
                <a:r>
                  <a:rPr lang="en-US" dirty="0">
                    <a:latin typeface="+mj-lt"/>
                  </a:rPr>
                  <a:t>and when financial investors are rational (seeking the highest expected rate of return on their investments): </a:t>
                </a:r>
              </a:p>
              <a:p>
                <a:pPr lvl="1"/>
                <a:r>
                  <a:rPr lang="en-US" dirty="0">
                    <a:latin typeface="+mj-lt"/>
                  </a:rPr>
                  <a:t>When domestic interest rate falls, E increases (implying a depreciation of domestic currency, an appreciation of foreign currency)</a:t>
                </a:r>
              </a:p>
              <a:p>
                <a:pPr lvl="1"/>
                <a:r>
                  <a:rPr lang="en-US" dirty="0">
                    <a:latin typeface="+mj-lt"/>
                  </a:rPr>
                  <a:t>When domestic interest rate increases, E falls (implying an appreciation of domestic currency, a depreciation of foreign currency)</a:t>
                </a:r>
              </a:p>
              <a:p>
                <a:pPr lvl="1"/>
                <a:r>
                  <a:rPr lang="en-US" dirty="0">
                    <a:latin typeface="+mj-lt"/>
                  </a:rPr>
                  <a:t>This outcome holds when foreign interest rate </a:t>
                </a:r>
                <a:r>
                  <a:rPr lang="en-US" dirty="0" err="1">
                    <a:latin typeface="+mj-lt"/>
                  </a:rPr>
                  <a:t>i</a:t>
                </a:r>
                <a:r>
                  <a:rPr lang="en-US" dirty="0">
                    <a:latin typeface="+mj-lt"/>
                  </a:rPr>
                  <a:t>* is held constant and when expected exchange rate </a:t>
                </a:r>
                <a14:m>
                  <m:oMath xmlns:m="http://schemas.openxmlformats.org/officeDocument/2006/math">
                    <m:sSup>
                      <m:sSupPr>
                        <m:ctrlPr>
                          <a:rPr lang="en-US" i="1" smtClean="0">
                            <a:latin typeface="Cambria Math" panose="02040503050406030204" pitchFamily="18" charset="0"/>
                          </a:rPr>
                        </m:ctrlPr>
                      </m:sSup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𝐸</m:t>
                            </m:r>
                          </m:e>
                        </m:acc>
                      </m:e>
                      <m:sup>
                        <m:r>
                          <a:rPr lang="en-US" b="0" i="1" smtClean="0">
                            <a:latin typeface="Cambria Math" panose="02040503050406030204" pitchFamily="18" charset="0"/>
                          </a:rPr>
                          <m:t>𝑒</m:t>
                        </m:r>
                      </m:sup>
                    </m:sSup>
                  </m:oMath>
                </a14:m>
                <a:r>
                  <a:rPr lang="en-US" dirty="0">
                    <a:latin typeface="+mj-lt"/>
                  </a:rPr>
                  <a:t> is held constant.</a:t>
                </a:r>
              </a:p>
            </p:txBody>
          </p:sp>
        </mc:Choice>
        <mc:Fallback xmlns="">
          <p:sp>
            <p:nvSpPr>
              <p:cNvPr id="3" name="İçerik Yer Tutucusu 2">
                <a:extLst>
                  <a:ext uri="{FF2B5EF4-FFF2-40B4-BE49-F238E27FC236}">
                    <a16:creationId xmlns:a16="http://schemas.microsoft.com/office/drawing/2014/main" id="{9CD470AE-D4AC-47A6-A0D3-7CACA38B8DDE}"/>
                  </a:ext>
                </a:extLst>
              </p:cNvPr>
              <p:cNvSpPr>
                <a:spLocks noGrp="1" noRot="1" noChangeAspect="1" noMove="1" noResize="1" noEditPoints="1" noAdjustHandles="1" noChangeArrowheads="1" noChangeShapeType="1" noTextEdit="1"/>
              </p:cNvSpPr>
              <p:nvPr>
                <p:ph idx="1"/>
              </p:nvPr>
            </p:nvSpPr>
            <p:spPr>
              <a:blipFill>
                <a:blip r:embed="rId2"/>
                <a:stretch>
                  <a:fillRect t="-1067" r="-1152"/>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98ACF1B4-6031-4044-94F4-017F07092744}"/>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4D31417A-3CDB-4209-A14F-D0933DAD4F70}"/>
              </a:ext>
            </a:extLst>
          </p:cNvPr>
          <p:cNvSpPr>
            <a:spLocks noGrp="1"/>
          </p:cNvSpPr>
          <p:nvPr>
            <p:ph type="sldNum" sz="quarter" idx="12"/>
          </p:nvPr>
        </p:nvSpPr>
        <p:spPr/>
        <p:txBody>
          <a:bodyPr/>
          <a:lstStyle/>
          <a:p>
            <a:fld id="{1D7E82EE-03E4-4D38-904B-52566D4D1064}" type="slidenum">
              <a:rPr lang="tr-TR" smtClean="0"/>
              <a:t>31</a:t>
            </a:fld>
            <a:endParaRPr lang="tr-TR"/>
          </a:p>
        </p:txBody>
      </p:sp>
    </p:spTree>
    <p:extLst>
      <p:ext uri="{BB962C8B-B14F-4D97-AF65-F5344CB8AC3E}">
        <p14:creationId xmlns:p14="http://schemas.microsoft.com/office/powerpoint/2010/main" val="1518262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91A99C6-1C73-4C09-8594-EB41A55AF3A4}"/>
              </a:ext>
            </a:extLst>
          </p:cNvPr>
          <p:cNvSpPr>
            <a:spLocks noGrp="1"/>
          </p:cNvSpPr>
          <p:nvPr>
            <p:ph type="title"/>
          </p:nvPr>
        </p:nvSpPr>
        <p:spPr/>
        <p:txBody>
          <a:bodyPr/>
          <a:lstStyle/>
          <a:p>
            <a:r>
              <a:rPr lang="en-US" sz="3600" dirty="0"/>
              <a:t>Saving, Investment and the Current Account Balance</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1EEA107E-8E02-4B90-A5FB-67A54B3A531E}"/>
                  </a:ext>
                </a:extLst>
              </p:cNvPr>
              <p:cNvSpPr>
                <a:spLocks noGrp="1"/>
              </p:cNvSpPr>
              <p:nvPr>
                <p:ph idx="1"/>
              </p:nvPr>
            </p:nvSpPr>
            <p:spPr>
              <a:xfrm>
                <a:off x="965200" y="1333500"/>
                <a:ext cx="7715200" cy="4152634"/>
              </a:xfrm>
            </p:spPr>
            <p:txBody>
              <a:bodyPr/>
              <a:lstStyle/>
              <a:p>
                <a:r>
                  <a:rPr lang="en-US" dirty="0">
                    <a:latin typeface="+mj-lt"/>
                  </a:rPr>
                  <a:t>Goods market equilibrium condition in the open economy:</a:t>
                </a: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𝑁𝑋</m:t>
                      </m:r>
                    </m:oMath>
                  </m:oMathPara>
                </a14:m>
                <a:endParaRPr lang="en-US" dirty="0">
                  <a:latin typeface="+mj-lt"/>
                </a:endParaRPr>
              </a:p>
              <a:p>
                <a:pPr marL="114300" indent="0">
                  <a:buNone/>
                </a:pPr>
                <a:r>
                  <a:rPr lang="en-US" dirty="0">
                    <a:latin typeface="+mj-lt"/>
                  </a:rPr>
                  <a:t>Subtract net taxes T from both sides of the equation:</a:t>
                </a: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𝑁𝑋</m:t>
                      </m:r>
                    </m:oMath>
                  </m:oMathPara>
                </a14:m>
                <a:endParaRPr lang="en-US" b="0" dirty="0">
                  <a:latin typeface="+mj-lt"/>
                </a:endParaRPr>
              </a:p>
              <a:p>
                <a:pPr marL="114300" indent="0">
                  <a:buNone/>
                </a:pPr>
                <a:r>
                  <a:rPr lang="en-US" dirty="0">
                    <a:latin typeface="+mj-lt"/>
                  </a:rPr>
                  <a:t>Subtract C from both sides:</a:t>
                </a: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𝑁𝑋</m:t>
                      </m:r>
                    </m:oMath>
                  </m:oMathPara>
                </a14:m>
                <a:endParaRPr lang="en-US" b="0" dirty="0">
                  <a:latin typeface="+mj-lt"/>
                </a:endParaRPr>
              </a:p>
              <a:p>
                <a:pPr marL="114300" indent="0">
                  <a:buNone/>
                </a:pPr>
                <a:r>
                  <a:rPr lang="en-US" dirty="0">
                    <a:latin typeface="+mj-lt"/>
                  </a:rPr>
                  <a:t>Add net income and net transfers from abroad to both sides:</a:t>
                </a: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𝑌</m:t>
                      </m:r>
                      <m:r>
                        <a:rPr lang="en-US" b="0" i="1" smtClean="0">
                          <a:latin typeface="Cambria Math" panose="02040503050406030204" pitchFamily="18" charset="0"/>
                        </a:rPr>
                        <m:t>+</m:t>
                      </m:r>
                      <m:r>
                        <a:rPr lang="en-US" b="0" i="1" smtClean="0">
                          <a:latin typeface="Cambria Math" panose="02040503050406030204" pitchFamily="18" charset="0"/>
                        </a:rPr>
                        <m:t>𝑁𝐼</m:t>
                      </m:r>
                      <m:r>
                        <a:rPr lang="en-US" b="0" i="1" smtClean="0">
                          <a:latin typeface="Cambria Math" panose="02040503050406030204" pitchFamily="18" charset="0"/>
                        </a:rPr>
                        <m:t>+</m:t>
                      </m:r>
                      <m:r>
                        <a:rPr lang="en-US" b="0" i="1" smtClean="0">
                          <a:latin typeface="Cambria Math" panose="02040503050406030204" pitchFamily="18" charset="0"/>
                        </a:rPr>
                        <m:t>𝑁𝑇</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𝐶</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𝑁𝑋</m:t>
                          </m:r>
                          <m:r>
                            <a:rPr lang="en-US" b="0" i="1" smtClean="0">
                              <a:latin typeface="Cambria Math" panose="02040503050406030204" pitchFamily="18" charset="0"/>
                            </a:rPr>
                            <m:t>+</m:t>
                          </m:r>
                          <m:r>
                            <a:rPr lang="en-US" b="0" i="1" smtClean="0">
                              <a:latin typeface="Cambria Math" panose="02040503050406030204" pitchFamily="18" charset="0"/>
                            </a:rPr>
                            <m:t>𝑁𝐼</m:t>
                          </m:r>
                          <m:r>
                            <a:rPr lang="en-US" b="0" i="1" smtClean="0">
                              <a:latin typeface="Cambria Math" panose="02040503050406030204" pitchFamily="18" charset="0"/>
                            </a:rPr>
                            <m:t>+</m:t>
                          </m:r>
                          <m:r>
                            <a:rPr lang="en-US" b="0" i="1" smtClean="0">
                              <a:latin typeface="Cambria Math" panose="02040503050406030204" pitchFamily="18" charset="0"/>
                            </a:rPr>
                            <m:t>𝑁𝑇</m:t>
                          </m:r>
                        </m:e>
                      </m:d>
                    </m:oMath>
                  </m:oMathPara>
                </a14:m>
                <a:endParaRPr lang="en-US" b="0" dirty="0">
                  <a:latin typeface="+mj-lt"/>
                </a:endParaRP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𝑇</m:t>
                          </m:r>
                        </m:e>
                      </m:d>
                      <m:r>
                        <a:rPr lang="en-US" b="0" i="1" smtClean="0">
                          <a:latin typeface="Cambria Math" panose="02040503050406030204" pitchFamily="18" charset="0"/>
                        </a:rPr>
                        <m:t>+</m:t>
                      </m:r>
                      <m:r>
                        <a:rPr lang="en-US" b="0" i="1" smtClean="0">
                          <a:latin typeface="Cambria Math" panose="02040503050406030204" pitchFamily="18" charset="0"/>
                        </a:rPr>
                        <m:t>𝐶𝑢𝑟𝑟𝑒𝑛𝑡</m:t>
                      </m:r>
                      <m:r>
                        <a:rPr lang="en-US" b="0" i="1" smtClean="0">
                          <a:latin typeface="Cambria Math" panose="02040503050406030204" pitchFamily="18" charset="0"/>
                        </a:rPr>
                        <m:t> </m:t>
                      </m:r>
                      <m:r>
                        <a:rPr lang="en-US" b="0" i="1" smtClean="0">
                          <a:latin typeface="Cambria Math" panose="02040503050406030204" pitchFamily="18" charset="0"/>
                        </a:rPr>
                        <m:t>𝐴𝑐𝑐𝑜𝑢𝑛𝑡</m:t>
                      </m:r>
                      <m:r>
                        <a:rPr lang="en-US" b="0" i="1" smtClean="0">
                          <a:latin typeface="Cambria Math" panose="02040503050406030204" pitchFamily="18" charset="0"/>
                        </a:rPr>
                        <m:t> </m:t>
                      </m:r>
                      <m:r>
                        <a:rPr lang="en-US" b="0" i="1" smtClean="0">
                          <a:latin typeface="Cambria Math" panose="02040503050406030204" pitchFamily="18" charset="0"/>
                        </a:rPr>
                        <m:t>𝐵𝑎𝑙𝑎𝑛𝑐𝑒</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CA</m:t>
                          </m:r>
                        </m:e>
                      </m:d>
                    </m:oMath>
                  </m:oMathPara>
                </a14:m>
                <a:endParaRPr lang="en-US" b="0" dirty="0">
                  <a:latin typeface="+mj-lt"/>
                </a:endParaRPr>
              </a:p>
              <a:p>
                <a:pPr marL="11430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𝐶𝐴</m:t>
                      </m:r>
                      <m:r>
                        <a:rPr lang="en-US" b="0" i="1" smtClean="0">
                          <a:latin typeface="Cambria Math" panose="02040503050406030204" pitchFamily="18" charset="0"/>
                        </a:rPr>
                        <m:t>=</m:t>
                      </m:r>
                      <m:limLow>
                        <m:limLowPr>
                          <m:ctrlPr>
                            <a:rPr lang="en-US" b="0" i="1" smtClean="0">
                              <a:latin typeface="Cambria Math" panose="02040503050406030204" pitchFamily="18" charset="0"/>
                            </a:rPr>
                          </m:ctrlPr>
                        </m:limLowPr>
                        <m:e>
                          <m:groupChr>
                            <m:groupChrPr>
                              <m:chr m:val="⏟"/>
                              <m:ctrlPr>
                                <a:rPr lang="en-US" b="0" i="1" smtClean="0">
                                  <a:latin typeface="Cambria Math" panose="02040503050406030204" pitchFamily="18" charset="0"/>
                                </a:rPr>
                              </m:ctrlPr>
                            </m:groupChrPr>
                            <m:e>
                              <m:r>
                                <a:rPr lang="en-US" b="0" i="1" smtClean="0">
                                  <a:latin typeface="Cambria Math" panose="02040503050406030204" pitchFamily="18" charset="0"/>
                                </a:rPr>
                                <m:t>𝑆</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e>
                          </m:groupChr>
                        </m:e>
                        <m:lim>
                          <m:r>
                            <a:rPr lang="en-US" b="0" i="1" smtClean="0">
                              <a:latin typeface="Cambria Math" panose="02040503050406030204" pitchFamily="18" charset="0"/>
                            </a:rPr>
                            <m:t>𝑇𝑜𝑡𝑎𝑙</m:t>
                          </m:r>
                          <m:r>
                            <a:rPr lang="en-US" b="0" i="1" smtClean="0">
                              <a:latin typeface="Cambria Math" panose="02040503050406030204" pitchFamily="18" charset="0"/>
                            </a:rPr>
                            <m:t> </m:t>
                          </m:r>
                          <m:r>
                            <a:rPr lang="en-US" b="0" i="1" smtClean="0">
                              <a:latin typeface="Cambria Math" panose="02040503050406030204" pitchFamily="18" charset="0"/>
                            </a:rPr>
                            <m:t>𝑠𝑎𝑣𝑖𝑛𝑔</m:t>
                          </m:r>
                        </m:lim>
                      </m:limLow>
                      <m:r>
                        <a:rPr lang="en-US" b="0" i="1" smtClean="0">
                          <a:latin typeface="Cambria Math" panose="02040503050406030204" pitchFamily="18" charset="0"/>
                        </a:rPr>
                        <m:t>−</m:t>
                      </m:r>
                      <m:r>
                        <a:rPr lang="en-US" b="0" i="1" smtClean="0">
                          <a:latin typeface="Cambria Math" panose="02040503050406030204" pitchFamily="18" charset="0"/>
                        </a:rPr>
                        <m:t>𝐼</m:t>
                      </m:r>
                    </m:oMath>
                  </m:oMathPara>
                </a14:m>
                <a:endParaRPr lang="en-US" b="0" dirty="0">
                  <a:latin typeface="+mj-lt"/>
                </a:endParaRPr>
              </a:p>
              <a:p>
                <a:pPr marL="114300" indent="0">
                  <a:buNone/>
                </a:pPr>
                <a:endParaRPr lang="en-US" dirty="0">
                  <a:latin typeface="+mj-lt"/>
                </a:endParaRPr>
              </a:p>
            </p:txBody>
          </p:sp>
        </mc:Choice>
        <mc:Fallback xmlns="">
          <p:sp>
            <p:nvSpPr>
              <p:cNvPr id="3" name="İçerik Yer Tutucusu 2">
                <a:extLst>
                  <a:ext uri="{FF2B5EF4-FFF2-40B4-BE49-F238E27FC236}">
                    <a16:creationId xmlns:a16="http://schemas.microsoft.com/office/drawing/2014/main" id="{1EEA107E-8E02-4B90-A5FB-67A54B3A531E}"/>
                  </a:ext>
                </a:extLst>
              </p:cNvPr>
              <p:cNvSpPr>
                <a:spLocks noGrp="1" noRot="1" noChangeAspect="1" noMove="1" noResize="1" noEditPoints="1" noAdjustHandles="1" noChangeArrowheads="1" noChangeShapeType="1" noTextEdit="1"/>
              </p:cNvSpPr>
              <p:nvPr>
                <p:ph idx="1"/>
              </p:nvPr>
            </p:nvSpPr>
            <p:spPr>
              <a:xfrm>
                <a:off x="965200" y="1333500"/>
                <a:ext cx="7715200" cy="4152634"/>
              </a:xfrm>
              <a:blipFill>
                <a:blip r:embed="rId2"/>
                <a:stretch>
                  <a:fillRect t="-1028"/>
                </a:stretch>
              </a:blipFill>
            </p:spPr>
            <p:txBody>
              <a:bodyPr/>
              <a:lstStyle/>
              <a:p>
                <a:r>
                  <a:rPr lang="en-US">
                    <a:noFill/>
                  </a:rPr>
                  <a:t> </a:t>
                </a:r>
              </a:p>
            </p:txBody>
          </p:sp>
        </mc:Fallback>
      </mc:AlternateContent>
      <p:sp>
        <p:nvSpPr>
          <p:cNvPr id="4" name="Veri Yer Tutucusu 3">
            <a:extLst>
              <a:ext uri="{FF2B5EF4-FFF2-40B4-BE49-F238E27FC236}">
                <a16:creationId xmlns:a16="http://schemas.microsoft.com/office/drawing/2014/main" id="{305CE15F-6726-4586-B6D8-5292A5E7CF9B}"/>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29AC0726-BFB2-490B-AFB4-D84AD3E51547}"/>
              </a:ext>
            </a:extLst>
          </p:cNvPr>
          <p:cNvSpPr>
            <a:spLocks noGrp="1"/>
          </p:cNvSpPr>
          <p:nvPr>
            <p:ph type="sldNum" sz="quarter" idx="12"/>
          </p:nvPr>
        </p:nvSpPr>
        <p:spPr/>
        <p:txBody>
          <a:bodyPr/>
          <a:lstStyle/>
          <a:p>
            <a:fld id="{1D7E82EE-03E4-4D38-904B-52566D4D1064}" type="slidenum">
              <a:rPr lang="tr-TR" smtClean="0"/>
              <a:t>32</a:t>
            </a:fld>
            <a:endParaRPr lang="tr-TR"/>
          </a:p>
        </p:txBody>
      </p:sp>
    </p:spTree>
    <p:extLst>
      <p:ext uri="{BB962C8B-B14F-4D97-AF65-F5344CB8AC3E}">
        <p14:creationId xmlns:p14="http://schemas.microsoft.com/office/powerpoint/2010/main" val="1131090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47A8ED-C74E-4F02-BE79-D081DF0DB452}"/>
              </a:ext>
            </a:extLst>
          </p:cNvPr>
          <p:cNvSpPr>
            <a:spLocks noGrp="1"/>
          </p:cNvSpPr>
          <p:nvPr>
            <p:ph idx="1"/>
          </p:nvPr>
        </p:nvSpPr>
        <p:spPr/>
        <p:txBody>
          <a:bodyPr>
            <a:normAutofit/>
          </a:bodyPr>
          <a:lstStyle/>
          <a:p>
            <a:r>
              <a:rPr lang="en-US" sz="2000" dirty="0">
                <a:latin typeface="+mj-lt"/>
              </a:rPr>
              <a:t>Current Account Balance=(Private Saving + Public Saving)-Investment</a:t>
            </a:r>
          </a:p>
          <a:p>
            <a:r>
              <a:rPr lang="en-US" sz="2000" dirty="0">
                <a:latin typeface="+mj-lt"/>
              </a:rPr>
              <a:t>The country runs a </a:t>
            </a:r>
            <a:r>
              <a:rPr lang="en-US" sz="2000" dirty="0">
                <a:solidFill>
                  <a:srgbClr val="FF0000"/>
                </a:solidFill>
                <a:latin typeface="+mj-lt"/>
              </a:rPr>
              <a:t>current account surplus (CA&gt;0) </a:t>
            </a:r>
            <a:r>
              <a:rPr lang="en-US" sz="2000" dirty="0">
                <a:latin typeface="+mj-lt"/>
              </a:rPr>
              <a:t>as long as it saves more (both private and public) by more than it invests (this implies a </a:t>
            </a:r>
            <a:r>
              <a:rPr lang="en-US" sz="2000" dirty="0">
                <a:solidFill>
                  <a:srgbClr val="FF0000"/>
                </a:solidFill>
                <a:latin typeface="+mj-lt"/>
              </a:rPr>
              <a:t>net lending </a:t>
            </a:r>
            <a:r>
              <a:rPr lang="en-US" sz="2000" dirty="0">
                <a:latin typeface="+mj-lt"/>
              </a:rPr>
              <a:t>to the rest of the world);</a:t>
            </a:r>
          </a:p>
          <a:p>
            <a:r>
              <a:rPr lang="en-US" sz="2000" dirty="0">
                <a:latin typeface="+mj-lt"/>
              </a:rPr>
              <a:t>The country runs a </a:t>
            </a:r>
            <a:r>
              <a:rPr lang="en-US" sz="2000" dirty="0">
                <a:solidFill>
                  <a:srgbClr val="FF0000"/>
                </a:solidFill>
                <a:latin typeface="+mj-lt"/>
              </a:rPr>
              <a:t>current account deficit (CA&lt;0) </a:t>
            </a:r>
            <a:r>
              <a:rPr lang="en-US" sz="2000" dirty="0">
                <a:latin typeface="+mj-lt"/>
              </a:rPr>
              <a:t>as long as it saves (both private and public) by less than it invests (this implies a </a:t>
            </a:r>
            <a:r>
              <a:rPr lang="en-US" sz="2000" dirty="0">
                <a:solidFill>
                  <a:srgbClr val="FF0000"/>
                </a:solidFill>
                <a:latin typeface="+mj-lt"/>
              </a:rPr>
              <a:t>net borrowing </a:t>
            </a:r>
            <a:r>
              <a:rPr lang="en-US" sz="2000" dirty="0">
                <a:latin typeface="+mj-lt"/>
              </a:rPr>
              <a:t>from the rest of the world)  </a:t>
            </a:r>
          </a:p>
        </p:txBody>
      </p:sp>
      <p:sp>
        <p:nvSpPr>
          <p:cNvPr id="4" name="Veri Yer Tutucusu 3">
            <a:extLst>
              <a:ext uri="{FF2B5EF4-FFF2-40B4-BE49-F238E27FC236}">
                <a16:creationId xmlns:a16="http://schemas.microsoft.com/office/drawing/2014/main" id="{646C3281-37EF-4E7E-A91B-6E5C4C59A4BD}"/>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B962CFEF-3BC3-4DDD-AA49-1B4419861BE9}"/>
              </a:ext>
            </a:extLst>
          </p:cNvPr>
          <p:cNvSpPr>
            <a:spLocks noGrp="1"/>
          </p:cNvSpPr>
          <p:nvPr>
            <p:ph type="sldNum" sz="quarter" idx="12"/>
          </p:nvPr>
        </p:nvSpPr>
        <p:spPr/>
        <p:txBody>
          <a:bodyPr/>
          <a:lstStyle/>
          <a:p>
            <a:fld id="{1D7E82EE-03E4-4D38-904B-52566D4D1064}" type="slidenum">
              <a:rPr lang="tr-TR" smtClean="0"/>
              <a:t>33</a:t>
            </a:fld>
            <a:endParaRPr lang="tr-TR"/>
          </a:p>
        </p:txBody>
      </p:sp>
      <p:sp>
        <p:nvSpPr>
          <p:cNvPr id="6" name="Unvan 1">
            <a:extLst>
              <a:ext uri="{FF2B5EF4-FFF2-40B4-BE49-F238E27FC236}">
                <a16:creationId xmlns:a16="http://schemas.microsoft.com/office/drawing/2014/main" id="{54DC8A37-E4B3-44CD-A074-32600555282E}"/>
              </a:ext>
            </a:extLst>
          </p:cNvPr>
          <p:cNvSpPr>
            <a:spLocks noGrp="1"/>
          </p:cNvSpPr>
          <p:nvPr>
            <p:ph type="title"/>
          </p:nvPr>
        </p:nvSpPr>
        <p:spPr>
          <a:xfrm>
            <a:off x="965200" y="228600"/>
            <a:ext cx="7620000" cy="952500"/>
          </a:xfrm>
        </p:spPr>
        <p:txBody>
          <a:bodyPr/>
          <a:lstStyle/>
          <a:p>
            <a:r>
              <a:rPr lang="en-US" sz="3600" dirty="0"/>
              <a:t>Saving, Investment and the Current Account Balance</a:t>
            </a:r>
          </a:p>
        </p:txBody>
      </p:sp>
    </p:spTree>
    <p:extLst>
      <p:ext uri="{BB962C8B-B14F-4D97-AF65-F5344CB8AC3E}">
        <p14:creationId xmlns:p14="http://schemas.microsoft.com/office/powerpoint/2010/main" val="1143736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CBBE07-7EA7-4C88-983C-01D747FB78B9}"/>
              </a:ext>
            </a:extLst>
          </p:cNvPr>
          <p:cNvSpPr>
            <a:spLocks noGrp="1"/>
          </p:cNvSpPr>
          <p:nvPr>
            <p:ph idx="1"/>
          </p:nvPr>
        </p:nvSpPr>
        <p:spPr/>
        <p:txBody>
          <a:bodyPr/>
          <a:lstStyle/>
          <a:p>
            <a:pPr marL="114300" indent="0">
              <a:buNone/>
            </a:pPr>
            <a:r>
              <a:rPr lang="en-US" dirty="0">
                <a:solidFill>
                  <a:srgbClr val="FF0000"/>
                </a:solidFill>
                <a:latin typeface="+mj-lt"/>
              </a:rPr>
              <a:t>Current Account : Deficit →</a:t>
            </a:r>
          </a:p>
          <a:p>
            <a:pPr marL="114300" indent="0">
              <a:buNone/>
            </a:pPr>
            <a:r>
              <a:rPr lang="en-US" dirty="0">
                <a:solidFill>
                  <a:srgbClr val="FF0000"/>
                </a:solidFill>
                <a:latin typeface="+mj-lt"/>
              </a:rPr>
              <a:t>Capital and Financial Account: Surplus (net borrowing from the rest of the world: net inflow of capital to the country; Sum of Capital and financial inflows are larger than outflows)</a:t>
            </a:r>
          </a:p>
          <a:p>
            <a:pPr marL="114300" indent="0">
              <a:buNone/>
            </a:pPr>
            <a:endParaRPr lang="en-US" dirty="0">
              <a:latin typeface="+mj-lt"/>
            </a:endParaRPr>
          </a:p>
          <a:p>
            <a:pPr marL="114300" indent="0">
              <a:buNone/>
            </a:pPr>
            <a:r>
              <a:rPr lang="en-US" dirty="0">
                <a:solidFill>
                  <a:srgbClr val="00B050"/>
                </a:solidFill>
                <a:latin typeface="+mj-lt"/>
              </a:rPr>
              <a:t>Current Account: Surplus →</a:t>
            </a:r>
          </a:p>
          <a:p>
            <a:pPr marL="114300" indent="0">
              <a:buNone/>
            </a:pPr>
            <a:r>
              <a:rPr lang="en-US" dirty="0">
                <a:solidFill>
                  <a:srgbClr val="00B050"/>
                </a:solidFill>
                <a:latin typeface="+mj-lt"/>
              </a:rPr>
              <a:t>Capital and Financial Account: Deficit (net lending to the rest of the world: net outflow of capital from the country; Sum of Capital and financial outflows are larger than inflows)</a:t>
            </a:r>
          </a:p>
        </p:txBody>
      </p:sp>
      <p:sp>
        <p:nvSpPr>
          <p:cNvPr id="4" name="Veri Yer Tutucusu 3">
            <a:extLst>
              <a:ext uri="{FF2B5EF4-FFF2-40B4-BE49-F238E27FC236}">
                <a16:creationId xmlns:a16="http://schemas.microsoft.com/office/drawing/2014/main" id="{C73D415A-A9A9-4DF4-B85D-3743C4ED723F}"/>
              </a:ext>
            </a:extLst>
          </p:cNvPr>
          <p:cNvSpPr>
            <a:spLocks noGrp="1"/>
          </p:cNvSpPr>
          <p:nvPr>
            <p:ph type="dt" sz="half" idx="10"/>
          </p:nvPr>
        </p:nvSpPr>
        <p:spPr/>
        <p:txBody>
          <a:bodyPr/>
          <a:lstStyle/>
          <a:p>
            <a:fld id="{2AFD3708-BBE6-492D-9AB2-8BCA4DA7D522}" type="datetime1">
              <a:rPr lang="tr-TR" smtClean="0"/>
              <a:t>3.12.2025</a:t>
            </a:fld>
            <a:endParaRPr lang="tr-TR"/>
          </a:p>
        </p:txBody>
      </p:sp>
      <p:sp>
        <p:nvSpPr>
          <p:cNvPr id="5" name="Slayt Numarası Yer Tutucusu 4">
            <a:extLst>
              <a:ext uri="{FF2B5EF4-FFF2-40B4-BE49-F238E27FC236}">
                <a16:creationId xmlns:a16="http://schemas.microsoft.com/office/drawing/2014/main" id="{F977A65A-31E5-4D61-BBE7-9E479078DF49}"/>
              </a:ext>
            </a:extLst>
          </p:cNvPr>
          <p:cNvSpPr>
            <a:spLocks noGrp="1"/>
          </p:cNvSpPr>
          <p:nvPr>
            <p:ph type="sldNum" sz="quarter" idx="12"/>
          </p:nvPr>
        </p:nvSpPr>
        <p:spPr/>
        <p:txBody>
          <a:bodyPr/>
          <a:lstStyle/>
          <a:p>
            <a:fld id="{1D7E82EE-03E4-4D38-904B-52566D4D1064}" type="slidenum">
              <a:rPr lang="tr-TR" smtClean="0"/>
              <a:t>34</a:t>
            </a:fld>
            <a:endParaRPr lang="tr-TR"/>
          </a:p>
        </p:txBody>
      </p:sp>
      <p:sp>
        <p:nvSpPr>
          <p:cNvPr id="6" name="Unvan 1">
            <a:extLst>
              <a:ext uri="{FF2B5EF4-FFF2-40B4-BE49-F238E27FC236}">
                <a16:creationId xmlns:a16="http://schemas.microsoft.com/office/drawing/2014/main" id="{1B7E0F85-0963-4362-8990-C3FE0E771A3B}"/>
              </a:ext>
            </a:extLst>
          </p:cNvPr>
          <p:cNvSpPr>
            <a:spLocks noGrp="1"/>
          </p:cNvSpPr>
          <p:nvPr>
            <p:ph type="title"/>
          </p:nvPr>
        </p:nvSpPr>
        <p:spPr>
          <a:xfrm>
            <a:off x="965200" y="228600"/>
            <a:ext cx="7620000" cy="952500"/>
          </a:xfrm>
        </p:spPr>
        <p:txBody>
          <a:bodyPr/>
          <a:lstStyle/>
          <a:p>
            <a:r>
              <a:rPr lang="en-US" sz="3600" dirty="0"/>
              <a:t>Saving, Investment and the Current Account Balance</a:t>
            </a:r>
          </a:p>
        </p:txBody>
      </p:sp>
    </p:spTree>
    <p:extLst>
      <p:ext uri="{BB962C8B-B14F-4D97-AF65-F5344CB8AC3E}">
        <p14:creationId xmlns:p14="http://schemas.microsoft.com/office/powerpoint/2010/main" val="778658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Balance of Payments</a:t>
            </a:r>
          </a:p>
        </p:txBody>
      </p:sp>
      <p:sp>
        <p:nvSpPr>
          <p:cNvPr id="3" name="Content Placeholder 2"/>
          <p:cNvSpPr>
            <a:spLocks noGrp="1"/>
          </p:cNvSpPr>
          <p:nvPr>
            <p:ph idx="1"/>
          </p:nvPr>
        </p:nvSpPr>
        <p:spPr/>
        <p:txBody>
          <a:bodyPr/>
          <a:lstStyle/>
          <a:p>
            <a:r>
              <a:rPr lang="tr-TR" dirty="0">
                <a:latin typeface="+mj-lt"/>
              </a:rPr>
              <a:t>Balance of payments accounts summarize a country’s transactions with the rest of the world, both in terms of trade flows and financial flows.</a:t>
            </a:r>
          </a:p>
          <a:p>
            <a:r>
              <a:rPr lang="tr-TR" dirty="0">
                <a:latin typeface="+mj-lt"/>
              </a:rPr>
              <a:t>Balance of payments components:</a:t>
            </a:r>
          </a:p>
          <a:p>
            <a:pPr lvl="1"/>
            <a:r>
              <a:rPr lang="tr-TR" dirty="0">
                <a:latin typeface="+mj-lt"/>
              </a:rPr>
              <a:t>Current Account</a:t>
            </a:r>
          </a:p>
          <a:p>
            <a:pPr lvl="1"/>
            <a:r>
              <a:rPr lang="en-US" dirty="0">
                <a:latin typeface="+mj-lt"/>
              </a:rPr>
              <a:t>Capital &amp; </a:t>
            </a:r>
            <a:r>
              <a:rPr lang="tr-TR" dirty="0">
                <a:latin typeface="+mj-lt"/>
              </a:rPr>
              <a:t>Financial Account</a:t>
            </a:r>
          </a:p>
        </p:txBody>
      </p:sp>
      <p:sp>
        <p:nvSpPr>
          <p:cNvPr id="4" name="Date Placeholder 3"/>
          <p:cNvSpPr>
            <a:spLocks noGrp="1"/>
          </p:cNvSpPr>
          <p:nvPr>
            <p:ph type="dt" sz="half" idx="10"/>
          </p:nvPr>
        </p:nvSpPr>
        <p:spPr/>
        <p:txBody>
          <a:bodyPr/>
          <a:lstStyle/>
          <a:p>
            <a:fld id="{935B1E02-2AA1-4CC4-A1B0-D59E33915ED9}" type="datetime1">
              <a:rPr lang="tr-TR" smtClean="0"/>
              <a:t>3.12.2025</a:t>
            </a:fld>
            <a:endParaRPr lang="tr-TR"/>
          </a:p>
        </p:txBody>
      </p:sp>
      <p:sp>
        <p:nvSpPr>
          <p:cNvPr id="5" name="Slide Number Placeholder 4"/>
          <p:cNvSpPr>
            <a:spLocks noGrp="1"/>
          </p:cNvSpPr>
          <p:nvPr>
            <p:ph type="sldNum" sz="quarter" idx="12"/>
          </p:nvPr>
        </p:nvSpPr>
        <p:spPr/>
        <p:txBody>
          <a:bodyPr/>
          <a:lstStyle/>
          <a:p>
            <a:fld id="{1D7E82EE-03E4-4D38-904B-52566D4D1064}" type="slidenum">
              <a:rPr lang="tr-TR" smtClean="0"/>
              <a:t>35</a:t>
            </a:fld>
            <a:endParaRPr lang="tr-TR"/>
          </a:p>
        </p:txBody>
      </p:sp>
    </p:spTree>
    <p:extLst>
      <p:ext uri="{BB962C8B-B14F-4D97-AF65-F5344CB8AC3E}">
        <p14:creationId xmlns:p14="http://schemas.microsoft.com/office/powerpoint/2010/main" val="2416830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Balance of Payments</a:t>
            </a:r>
          </a:p>
        </p:txBody>
      </p:sp>
      <p:sp>
        <p:nvSpPr>
          <p:cNvPr id="3" name="Content Placeholder 2"/>
          <p:cNvSpPr>
            <a:spLocks noGrp="1"/>
          </p:cNvSpPr>
          <p:nvPr>
            <p:ph idx="1"/>
          </p:nvPr>
        </p:nvSpPr>
        <p:spPr/>
        <p:txBody>
          <a:bodyPr/>
          <a:lstStyle/>
          <a:p>
            <a:r>
              <a:rPr lang="tr-TR" dirty="0">
                <a:latin typeface="+mj-lt"/>
              </a:rPr>
              <a:t>Current Account</a:t>
            </a:r>
          </a:p>
          <a:p>
            <a:pPr lvl="1"/>
            <a:r>
              <a:rPr lang="tr-TR" dirty="0">
                <a:latin typeface="+mj-lt"/>
              </a:rPr>
              <a:t>Exports-Imports=Trade Balance on Goods and Services (Merchandise trade &amp; services trade—services trade includes patents, property rights and other intellectual property rights)</a:t>
            </a:r>
          </a:p>
          <a:p>
            <a:pPr lvl="1"/>
            <a:r>
              <a:rPr lang="tr-TR" dirty="0">
                <a:latin typeface="+mj-lt"/>
              </a:rPr>
              <a:t>Net income received= Income received on holdings of foreign assets by TR residents minus income received on holdings of TR assets by foreigners (</a:t>
            </a:r>
            <a:r>
              <a:rPr lang="tr-TR" dirty="0" err="1">
                <a:latin typeface="+mj-lt"/>
              </a:rPr>
              <a:t>interest</a:t>
            </a:r>
            <a:r>
              <a:rPr lang="tr-TR" dirty="0">
                <a:latin typeface="+mj-lt"/>
              </a:rPr>
              <a:t> </a:t>
            </a:r>
            <a:r>
              <a:rPr lang="tr-TR" dirty="0" err="1">
                <a:latin typeface="+mj-lt"/>
              </a:rPr>
              <a:t>income</a:t>
            </a:r>
            <a:r>
              <a:rPr lang="en-US" dirty="0">
                <a:latin typeface="+mj-lt"/>
              </a:rPr>
              <a:t>/primary income in TR </a:t>
            </a:r>
            <a:r>
              <a:rPr lang="en-US" dirty="0" err="1">
                <a:latin typeface="+mj-lt"/>
              </a:rPr>
              <a:t>BoP</a:t>
            </a:r>
            <a:r>
              <a:rPr lang="tr-TR" dirty="0">
                <a:latin typeface="+mj-lt"/>
              </a:rPr>
              <a:t>)</a:t>
            </a:r>
          </a:p>
          <a:p>
            <a:pPr lvl="1"/>
            <a:r>
              <a:rPr lang="tr-TR" dirty="0">
                <a:latin typeface="+mj-lt"/>
              </a:rPr>
              <a:t>Net current transfers received (personal transfers including workers remittances &amp; </a:t>
            </a:r>
            <a:r>
              <a:rPr lang="tr-TR" dirty="0" err="1">
                <a:latin typeface="+mj-lt"/>
              </a:rPr>
              <a:t>foreign</a:t>
            </a:r>
            <a:r>
              <a:rPr lang="tr-TR" dirty="0">
                <a:latin typeface="+mj-lt"/>
              </a:rPr>
              <a:t> </a:t>
            </a:r>
            <a:r>
              <a:rPr lang="tr-TR" dirty="0" err="1">
                <a:latin typeface="+mj-lt"/>
              </a:rPr>
              <a:t>aid</a:t>
            </a:r>
            <a:r>
              <a:rPr lang="en-US" dirty="0">
                <a:latin typeface="+mj-lt"/>
              </a:rPr>
              <a:t>/Secondary income in TR </a:t>
            </a:r>
            <a:r>
              <a:rPr lang="en-US" dirty="0" err="1">
                <a:latin typeface="+mj-lt"/>
              </a:rPr>
              <a:t>BoP</a:t>
            </a:r>
            <a:r>
              <a:rPr lang="tr-TR" dirty="0">
                <a:latin typeface="+mj-lt"/>
              </a:rPr>
              <a:t>) </a:t>
            </a:r>
          </a:p>
        </p:txBody>
      </p:sp>
      <p:sp>
        <p:nvSpPr>
          <p:cNvPr id="4" name="Date Placeholder 3"/>
          <p:cNvSpPr>
            <a:spLocks noGrp="1"/>
          </p:cNvSpPr>
          <p:nvPr>
            <p:ph type="dt" sz="half" idx="10"/>
          </p:nvPr>
        </p:nvSpPr>
        <p:spPr/>
        <p:txBody>
          <a:bodyPr/>
          <a:lstStyle/>
          <a:p>
            <a:fld id="{A5F0F3D8-6D9A-4B29-9000-DA204DEC647F}" type="datetime1">
              <a:rPr lang="tr-TR" smtClean="0"/>
              <a:t>3.12.2025</a:t>
            </a:fld>
            <a:endParaRPr lang="tr-TR"/>
          </a:p>
        </p:txBody>
      </p:sp>
      <p:sp>
        <p:nvSpPr>
          <p:cNvPr id="5" name="Slide Number Placeholder 4"/>
          <p:cNvSpPr>
            <a:spLocks noGrp="1"/>
          </p:cNvSpPr>
          <p:nvPr>
            <p:ph type="sldNum" sz="quarter" idx="12"/>
          </p:nvPr>
        </p:nvSpPr>
        <p:spPr/>
        <p:txBody>
          <a:bodyPr/>
          <a:lstStyle/>
          <a:p>
            <a:fld id="{1D7E82EE-03E4-4D38-904B-52566D4D1064}" type="slidenum">
              <a:rPr lang="tr-TR" smtClean="0"/>
              <a:t>36</a:t>
            </a:fld>
            <a:endParaRPr lang="tr-TR"/>
          </a:p>
        </p:txBody>
      </p:sp>
    </p:spTree>
    <p:extLst>
      <p:ext uri="{BB962C8B-B14F-4D97-AF65-F5344CB8AC3E}">
        <p14:creationId xmlns:p14="http://schemas.microsoft.com/office/powerpoint/2010/main" val="3021804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Balance of Payments</a:t>
            </a:r>
          </a:p>
        </p:txBody>
      </p:sp>
      <p:sp>
        <p:nvSpPr>
          <p:cNvPr id="3" name="Content Placeholder 2"/>
          <p:cNvSpPr>
            <a:spLocks noGrp="1"/>
          </p:cNvSpPr>
          <p:nvPr>
            <p:ph idx="1"/>
          </p:nvPr>
        </p:nvSpPr>
        <p:spPr/>
        <p:txBody>
          <a:bodyPr>
            <a:normAutofit lnSpcReduction="10000"/>
          </a:bodyPr>
          <a:lstStyle/>
          <a:p>
            <a:r>
              <a:rPr lang="tr-TR" dirty="0">
                <a:latin typeface="+mj-lt"/>
              </a:rPr>
              <a:t>Capital Account </a:t>
            </a:r>
            <a:r>
              <a:rPr lang="tr-TR" b="1" dirty="0">
                <a:latin typeface="+mj-lt"/>
              </a:rPr>
              <a:t>(</a:t>
            </a:r>
            <a:r>
              <a:rPr lang="en-US" b="1" dirty="0">
                <a:latin typeface="+mj-lt"/>
              </a:rPr>
              <a:t>Gross acquisitions </a:t>
            </a:r>
            <a:r>
              <a:rPr lang="tr-TR" b="1" dirty="0">
                <a:latin typeface="+mj-lt"/>
              </a:rPr>
              <a:t> and </a:t>
            </a:r>
            <a:r>
              <a:rPr lang="en-US" b="1" dirty="0">
                <a:latin typeface="+mj-lt"/>
              </a:rPr>
              <a:t>disposals of non</a:t>
            </a:r>
            <a:r>
              <a:rPr lang="tr-TR" b="1" dirty="0">
                <a:latin typeface="+mj-lt"/>
              </a:rPr>
              <a:t>-</a:t>
            </a:r>
            <a:r>
              <a:rPr lang="en-US" b="1" dirty="0">
                <a:latin typeface="+mj-lt"/>
              </a:rPr>
              <a:t>produced non</a:t>
            </a:r>
            <a:r>
              <a:rPr lang="tr-TR" b="1" dirty="0">
                <a:latin typeface="+mj-lt"/>
              </a:rPr>
              <a:t>-</a:t>
            </a:r>
            <a:r>
              <a:rPr lang="en-US" b="1" dirty="0">
                <a:latin typeface="+mj-lt"/>
              </a:rPr>
              <a:t>financial assets</a:t>
            </a:r>
            <a:r>
              <a:rPr lang="tr-TR" b="1" dirty="0">
                <a:latin typeface="+mj-lt"/>
              </a:rPr>
              <a:t>/Üretilmeyen ve finansal olmayan varlıklar—franchising; purchase and sale of trademarks)</a:t>
            </a:r>
          </a:p>
          <a:p>
            <a:r>
              <a:rPr lang="tr-TR" dirty="0">
                <a:latin typeface="+mj-lt"/>
              </a:rPr>
              <a:t>Financial Account </a:t>
            </a:r>
          </a:p>
          <a:p>
            <a:pPr lvl="1"/>
            <a:r>
              <a:rPr lang="tr-TR" dirty="0">
                <a:latin typeface="+mj-lt"/>
              </a:rPr>
              <a:t>Net Foreign Direct Investment (equity capital, other capital and real estate)</a:t>
            </a:r>
          </a:p>
          <a:p>
            <a:pPr lvl="1"/>
            <a:r>
              <a:rPr lang="tr-TR" dirty="0">
                <a:latin typeface="+mj-lt"/>
              </a:rPr>
              <a:t>Net Portfolio Investment (firm securities and government’s debt securities)</a:t>
            </a:r>
          </a:p>
          <a:p>
            <a:pPr lvl="1"/>
            <a:r>
              <a:rPr lang="tr-TR" dirty="0">
                <a:latin typeface="+mj-lt"/>
              </a:rPr>
              <a:t>Net Other Investment (commercial loans)</a:t>
            </a:r>
          </a:p>
          <a:p>
            <a:r>
              <a:rPr lang="tr-TR" dirty="0">
                <a:latin typeface="+mj-lt"/>
              </a:rPr>
              <a:t>Current Account + Capital&amp;Financial Account</a:t>
            </a:r>
          </a:p>
          <a:p>
            <a:r>
              <a:rPr lang="tr-TR" dirty="0">
                <a:latin typeface="+mj-lt"/>
              </a:rPr>
              <a:t>Change in Reserve Assets (official reserves of the CB)</a:t>
            </a:r>
          </a:p>
          <a:p>
            <a:pPr marL="0" indent="0">
              <a:buNone/>
            </a:pPr>
            <a:endParaRPr lang="tr-TR" dirty="0">
              <a:latin typeface="+mj-lt"/>
            </a:endParaRPr>
          </a:p>
          <a:p>
            <a:endParaRPr lang="tr-TR" dirty="0">
              <a:latin typeface="+mj-lt"/>
            </a:endParaRPr>
          </a:p>
          <a:p>
            <a:endParaRPr lang="tr-TR" dirty="0">
              <a:latin typeface="+mj-lt"/>
            </a:endParaRPr>
          </a:p>
        </p:txBody>
      </p:sp>
      <p:sp>
        <p:nvSpPr>
          <p:cNvPr id="4" name="Date Placeholder 3"/>
          <p:cNvSpPr>
            <a:spLocks noGrp="1"/>
          </p:cNvSpPr>
          <p:nvPr>
            <p:ph type="dt" sz="half" idx="10"/>
          </p:nvPr>
        </p:nvSpPr>
        <p:spPr/>
        <p:txBody>
          <a:bodyPr/>
          <a:lstStyle/>
          <a:p>
            <a:fld id="{B758F3C4-E114-4F0F-9F04-9FFAE419C02C}" type="datetime1">
              <a:rPr lang="tr-TR" smtClean="0"/>
              <a:t>3.12.2025</a:t>
            </a:fld>
            <a:endParaRPr lang="tr-TR"/>
          </a:p>
        </p:txBody>
      </p:sp>
      <p:sp>
        <p:nvSpPr>
          <p:cNvPr id="5" name="Slide Number Placeholder 4"/>
          <p:cNvSpPr>
            <a:spLocks noGrp="1"/>
          </p:cNvSpPr>
          <p:nvPr>
            <p:ph type="sldNum" sz="quarter" idx="12"/>
          </p:nvPr>
        </p:nvSpPr>
        <p:spPr/>
        <p:txBody>
          <a:bodyPr/>
          <a:lstStyle/>
          <a:p>
            <a:fld id="{1D7E82EE-03E4-4D38-904B-52566D4D1064}" type="slidenum">
              <a:rPr lang="tr-TR" smtClean="0"/>
              <a:t>37</a:t>
            </a:fld>
            <a:endParaRPr lang="tr-TR"/>
          </a:p>
        </p:txBody>
      </p:sp>
    </p:spTree>
    <p:extLst>
      <p:ext uri="{BB962C8B-B14F-4D97-AF65-F5344CB8AC3E}">
        <p14:creationId xmlns:p14="http://schemas.microsoft.com/office/powerpoint/2010/main" val="1122713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Balance of Payments</a:t>
            </a:r>
          </a:p>
        </p:txBody>
      </p:sp>
      <p:sp>
        <p:nvSpPr>
          <p:cNvPr id="3" name="Content Placeholder 2"/>
          <p:cNvSpPr>
            <a:spLocks noGrp="1"/>
          </p:cNvSpPr>
          <p:nvPr>
            <p:ph idx="1"/>
          </p:nvPr>
        </p:nvSpPr>
        <p:spPr/>
        <p:txBody>
          <a:bodyPr>
            <a:normAutofit/>
          </a:bodyPr>
          <a:lstStyle/>
          <a:p>
            <a:r>
              <a:rPr lang="tr-TR" dirty="0">
                <a:latin typeface="+mj-lt"/>
              </a:rPr>
              <a:t>Current Account deficit is financed or funded by Financial Account and Changes in reserve assets</a:t>
            </a:r>
          </a:p>
          <a:p>
            <a:r>
              <a:rPr lang="tr-TR" dirty="0">
                <a:latin typeface="+mj-lt"/>
              </a:rPr>
              <a:t>If changes in Reserve assets is larger than (Current account deficit+Financial account), then there is an inflow which is unaccounted for; i.e.</a:t>
            </a:r>
          </a:p>
          <a:p>
            <a:r>
              <a:rPr lang="tr-TR" dirty="0">
                <a:latin typeface="+mj-lt"/>
              </a:rPr>
              <a:t>If there is any discrepancy between these, it is due to «funds unaccounted for» i.e. Funds which we do not know the source of. This is </a:t>
            </a:r>
            <a:r>
              <a:rPr lang="tr-TR" i="1" dirty="0">
                <a:latin typeface="+mj-lt"/>
              </a:rPr>
              <a:t>net errors and omissions</a:t>
            </a:r>
            <a:r>
              <a:rPr lang="tr-TR" dirty="0">
                <a:latin typeface="+mj-lt"/>
              </a:rPr>
              <a:t>.</a:t>
            </a:r>
          </a:p>
        </p:txBody>
      </p:sp>
      <p:sp>
        <p:nvSpPr>
          <p:cNvPr id="4" name="Date Placeholder 3"/>
          <p:cNvSpPr>
            <a:spLocks noGrp="1"/>
          </p:cNvSpPr>
          <p:nvPr>
            <p:ph type="dt" sz="half" idx="10"/>
          </p:nvPr>
        </p:nvSpPr>
        <p:spPr/>
        <p:txBody>
          <a:bodyPr/>
          <a:lstStyle/>
          <a:p>
            <a:fld id="{451AACF7-CA32-4A4E-BEAB-896D1E72FC16}" type="datetime1">
              <a:rPr lang="tr-TR" smtClean="0"/>
              <a:t>3.12.2025</a:t>
            </a:fld>
            <a:endParaRPr lang="tr-TR"/>
          </a:p>
        </p:txBody>
      </p:sp>
      <p:sp>
        <p:nvSpPr>
          <p:cNvPr id="5" name="Slide Number Placeholder 4"/>
          <p:cNvSpPr>
            <a:spLocks noGrp="1"/>
          </p:cNvSpPr>
          <p:nvPr>
            <p:ph type="sldNum" sz="quarter" idx="12"/>
          </p:nvPr>
        </p:nvSpPr>
        <p:spPr/>
        <p:txBody>
          <a:bodyPr/>
          <a:lstStyle/>
          <a:p>
            <a:fld id="{1D7E82EE-03E4-4D38-904B-52566D4D1064}" type="slidenum">
              <a:rPr lang="tr-TR" smtClean="0"/>
              <a:t>38</a:t>
            </a:fld>
            <a:endParaRPr lang="tr-TR"/>
          </a:p>
        </p:txBody>
      </p:sp>
    </p:spTree>
    <p:extLst>
      <p:ext uri="{BB962C8B-B14F-4D97-AF65-F5344CB8AC3E}">
        <p14:creationId xmlns:p14="http://schemas.microsoft.com/office/powerpoint/2010/main" val="3045224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AFECE1D-4468-4441-AA59-7B82E543229A}"/>
              </a:ext>
            </a:extLst>
          </p:cNvPr>
          <p:cNvSpPr>
            <a:spLocks noGrp="1"/>
          </p:cNvSpPr>
          <p:nvPr>
            <p:ph type="dt" sz="half" idx="10"/>
          </p:nvPr>
        </p:nvSpPr>
        <p:spPr/>
        <p:txBody>
          <a:bodyPr/>
          <a:lstStyle/>
          <a:p>
            <a:fld id="{6DF450BD-DD44-4129-974B-824261F68375}" type="datetime1">
              <a:rPr lang="tr-TR" smtClean="0"/>
              <a:t>3.12.2025</a:t>
            </a:fld>
            <a:endParaRPr lang="tr-TR"/>
          </a:p>
        </p:txBody>
      </p:sp>
      <p:sp>
        <p:nvSpPr>
          <p:cNvPr id="3" name="Slayt Numarası Yer Tutucusu 2">
            <a:extLst>
              <a:ext uri="{FF2B5EF4-FFF2-40B4-BE49-F238E27FC236}">
                <a16:creationId xmlns:a16="http://schemas.microsoft.com/office/drawing/2014/main" id="{1175FF4C-B0FD-4C9F-9235-909FDC687313}"/>
              </a:ext>
            </a:extLst>
          </p:cNvPr>
          <p:cNvSpPr>
            <a:spLocks noGrp="1"/>
          </p:cNvSpPr>
          <p:nvPr>
            <p:ph type="sldNum" sz="quarter" idx="12"/>
          </p:nvPr>
        </p:nvSpPr>
        <p:spPr/>
        <p:txBody>
          <a:bodyPr/>
          <a:lstStyle/>
          <a:p>
            <a:fld id="{1D7E82EE-03E4-4D38-904B-52566D4D1064}" type="slidenum">
              <a:rPr lang="tr-TR" smtClean="0"/>
              <a:t>39</a:t>
            </a:fld>
            <a:endParaRPr lang="tr-TR"/>
          </a:p>
        </p:txBody>
      </p:sp>
      <p:pic>
        <p:nvPicPr>
          <p:cNvPr id="5" name="Resim 4">
            <a:extLst>
              <a:ext uri="{FF2B5EF4-FFF2-40B4-BE49-F238E27FC236}">
                <a16:creationId xmlns:a16="http://schemas.microsoft.com/office/drawing/2014/main" id="{0CB278CA-71FB-4251-9D6A-FCEB665683B1}"/>
              </a:ext>
            </a:extLst>
          </p:cNvPr>
          <p:cNvPicPr>
            <a:picLocks noChangeAspect="1"/>
          </p:cNvPicPr>
          <p:nvPr/>
        </p:nvPicPr>
        <p:blipFill>
          <a:blip r:embed="rId2"/>
          <a:stretch>
            <a:fillRect/>
          </a:stretch>
        </p:blipFill>
        <p:spPr>
          <a:xfrm>
            <a:off x="1371588" y="0"/>
            <a:ext cx="7416824" cy="5715000"/>
          </a:xfrm>
          <a:prstGeom prst="rect">
            <a:avLst/>
          </a:prstGeom>
        </p:spPr>
      </p:pic>
      <p:sp>
        <p:nvSpPr>
          <p:cNvPr id="4" name="Oval 3">
            <a:extLst>
              <a:ext uri="{FF2B5EF4-FFF2-40B4-BE49-F238E27FC236}">
                <a16:creationId xmlns:a16="http://schemas.microsoft.com/office/drawing/2014/main" id="{FF19975A-7198-4128-AF9C-00D21F8F92F1}"/>
              </a:ext>
            </a:extLst>
          </p:cNvPr>
          <p:cNvSpPr/>
          <p:nvPr/>
        </p:nvSpPr>
        <p:spPr>
          <a:xfrm>
            <a:off x="6160120" y="985292"/>
            <a:ext cx="576065"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54DD54F-8925-4FF9-9BD6-4A9DEE04037F}"/>
              </a:ext>
            </a:extLst>
          </p:cNvPr>
          <p:cNvSpPr/>
          <p:nvPr/>
        </p:nvSpPr>
        <p:spPr>
          <a:xfrm>
            <a:off x="6232128" y="1417340"/>
            <a:ext cx="432048"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0349028-BF09-4C3C-9684-CE10601CBB83}"/>
              </a:ext>
            </a:extLst>
          </p:cNvPr>
          <p:cNvSpPr/>
          <p:nvPr/>
        </p:nvSpPr>
        <p:spPr>
          <a:xfrm>
            <a:off x="6240511" y="1785764"/>
            <a:ext cx="432048"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BA79934-8B26-4A71-A828-03141BDE79A2}"/>
              </a:ext>
            </a:extLst>
          </p:cNvPr>
          <p:cNvSpPr/>
          <p:nvPr/>
        </p:nvSpPr>
        <p:spPr>
          <a:xfrm>
            <a:off x="6212598" y="2133780"/>
            <a:ext cx="432048"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13076B6-7B97-4372-9D1E-5603595E00B7}"/>
              </a:ext>
            </a:extLst>
          </p:cNvPr>
          <p:cNvSpPr/>
          <p:nvPr/>
        </p:nvSpPr>
        <p:spPr>
          <a:xfrm>
            <a:off x="6180450" y="2353444"/>
            <a:ext cx="483727"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0772524-4DE2-4EB8-B18D-A0BF452BE972}"/>
              </a:ext>
            </a:extLst>
          </p:cNvPr>
          <p:cNvSpPr/>
          <p:nvPr/>
        </p:nvSpPr>
        <p:spPr>
          <a:xfrm>
            <a:off x="6206288" y="4729708"/>
            <a:ext cx="438358"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2015607-BBFC-4C59-9880-A973C0A592CB}"/>
              </a:ext>
            </a:extLst>
          </p:cNvPr>
          <p:cNvSpPr/>
          <p:nvPr/>
        </p:nvSpPr>
        <p:spPr>
          <a:xfrm>
            <a:off x="6236416" y="4553196"/>
            <a:ext cx="432048"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etin kutusu 6">
            <a:extLst>
              <a:ext uri="{FF2B5EF4-FFF2-40B4-BE49-F238E27FC236}">
                <a16:creationId xmlns:a16="http://schemas.microsoft.com/office/drawing/2014/main" id="{763EEDEC-0419-46B8-A467-3304EE8F37BC}"/>
              </a:ext>
            </a:extLst>
          </p:cNvPr>
          <p:cNvSpPr txBox="1"/>
          <p:nvPr/>
        </p:nvSpPr>
        <p:spPr>
          <a:xfrm>
            <a:off x="8536384" y="3142478"/>
            <a:ext cx="864096" cy="1169551"/>
          </a:xfrm>
          <a:prstGeom prst="rect">
            <a:avLst/>
          </a:prstGeom>
          <a:noFill/>
        </p:spPr>
        <p:txBody>
          <a:bodyPr wrap="square" rtlCol="0">
            <a:spAutoFit/>
          </a:bodyPr>
          <a:lstStyle/>
          <a:p>
            <a:r>
              <a:rPr lang="en-US" sz="1400" dirty="0">
                <a:solidFill>
                  <a:srgbClr val="FF0000"/>
                </a:solidFill>
              </a:rPr>
              <a:t>Assets net of liabilities (net assets)</a:t>
            </a:r>
          </a:p>
        </p:txBody>
      </p:sp>
      <p:cxnSp>
        <p:nvCxnSpPr>
          <p:cNvPr id="14" name="Düz Ok Bağlayıcısı 13">
            <a:extLst>
              <a:ext uri="{FF2B5EF4-FFF2-40B4-BE49-F238E27FC236}">
                <a16:creationId xmlns:a16="http://schemas.microsoft.com/office/drawing/2014/main" id="{9AB1FE45-0592-4885-810E-C68C6B371F8D}"/>
              </a:ext>
            </a:extLst>
          </p:cNvPr>
          <p:cNvCxnSpPr>
            <a:cxnSpLocks/>
            <a:stCxn id="7" idx="1"/>
          </p:cNvCxnSpPr>
          <p:nvPr/>
        </p:nvCxnSpPr>
        <p:spPr>
          <a:xfrm flipH="1" flipV="1">
            <a:off x="6644646" y="2641478"/>
            <a:ext cx="1891738" cy="108577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7912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544" y="0"/>
            <a:ext cx="8229600" cy="952500"/>
          </a:xfrm>
        </p:spPr>
        <p:txBody>
          <a:bodyPr>
            <a:normAutofit fontScale="90000"/>
          </a:bodyPr>
          <a:lstStyle/>
          <a:p>
            <a:br>
              <a:rPr lang="tr-TR" dirty="0"/>
            </a:br>
            <a:r>
              <a:rPr lang="tr-TR" dirty="0"/>
              <a:t>Balance of Payments Accounts</a:t>
            </a:r>
            <a:br>
              <a:rPr lang="tr-TR" dirty="0"/>
            </a:br>
            <a:endParaRPr lang="tr-TR" dirty="0"/>
          </a:p>
        </p:txBody>
      </p:sp>
      <p:sp>
        <p:nvSpPr>
          <p:cNvPr id="3" name="Content Placeholder 2"/>
          <p:cNvSpPr>
            <a:spLocks noGrp="1"/>
          </p:cNvSpPr>
          <p:nvPr>
            <p:ph idx="1"/>
          </p:nvPr>
        </p:nvSpPr>
        <p:spPr>
          <a:xfrm>
            <a:off x="820765" y="757267"/>
            <a:ext cx="8507288" cy="4044280"/>
          </a:xfrm>
        </p:spPr>
        <p:txBody>
          <a:bodyPr>
            <a:normAutofit/>
          </a:bodyPr>
          <a:lstStyle/>
          <a:p>
            <a:r>
              <a:rPr lang="tr-TR" sz="1800" b="1" dirty="0"/>
              <a:t>Summary of BoP for Turkey, 2017 (bill. USD)</a:t>
            </a:r>
          </a:p>
        </p:txBody>
      </p:sp>
      <p:sp>
        <p:nvSpPr>
          <p:cNvPr id="7" name="Date Placeholder 6"/>
          <p:cNvSpPr>
            <a:spLocks noGrp="1"/>
          </p:cNvSpPr>
          <p:nvPr>
            <p:ph type="dt" sz="half" idx="10"/>
          </p:nvPr>
        </p:nvSpPr>
        <p:spPr/>
        <p:txBody>
          <a:bodyPr/>
          <a:lstStyle/>
          <a:p>
            <a:fld id="{A82F9899-29C5-456A-864A-D379AFD45BDB}" type="datetime1">
              <a:rPr lang="tr-TR" smtClean="0"/>
              <a:t>3.12.2025</a:t>
            </a:fld>
            <a:endParaRPr lang="tr-TR"/>
          </a:p>
        </p:txBody>
      </p:sp>
      <p:sp>
        <p:nvSpPr>
          <p:cNvPr id="8" name="Slide Number Placeholder 7"/>
          <p:cNvSpPr>
            <a:spLocks noGrp="1"/>
          </p:cNvSpPr>
          <p:nvPr>
            <p:ph type="sldNum" sz="quarter" idx="12"/>
          </p:nvPr>
        </p:nvSpPr>
        <p:spPr/>
        <p:txBody>
          <a:bodyPr/>
          <a:lstStyle/>
          <a:p>
            <a:fld id="{1D7E82EE-03E4-4D38-904B-52566D4D1064}" type="slidenum">
              <a:rPr lang="tr-TR" smtClean="0"/>
              <a:t>40</a:t>
            </a:fld>
            <a:endParaRPr lang="tr-TR"/>
          </a:p>
        </p:txBody>
      </p:sp>
      <p:graphicFrame>
        <p:nvGraphicFramePr>
          <p:cNvPr id="4" name="Table 3"/>
          <p:cNvGraphicFramePr>
            <a:graphicFrameLocks noGrp="1"/>
          </p:cNvGraphicFramePr>
          <p:nvPr>
            <p:extLst>
              <p:ext uri="{D42A27DB-BD31-4B8C-83A1-F6EECF244321}">
                <p14:modId xmlns:p14="http://schemas.microsoft.com/office/powerpoint/2010/main" val="168097613"/>
              </p:ext>
            </p:extLst>
          </p:nvPr>
        </p:nvGraphicFramePr>
        <p:xfrm>
          <a:off x="1123683" y="1131968"/>
          <a:ext cx="4373479" cy="2220246"/>
        </p:xfrm>
        <a:graphic>
          <a:graphicData uri="http://schemas.openxmlformats.org/drawingml/2006/table">
            <a:tbl>
              <a:tblPr firstRow="1" firstCol="1" bandRow="1">
                <a:tableStyleId>{0E3FDE45-AF77-4B5C-9715-49D594BDF05E}</a:tableStyleId>
              </a:tblPr>
              <a:tblGrid>
                <a:gridCol w="2501271">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tblGrid>
              <a:tr h="184066">
                <a:tc>
                  <a:txBody>
                    <a:bodyPr/>
                    <a:lstStyle/>
                    <a:p>
                      <a:pPr>
                        <a:lnSpc>
                          <a:spcPct val="115000"/>
                        </a:lnSpc>
                        <a:spcAft>
                          <a:spcPts val="0"/>
                        </a:spcAft>
                      </a:pPr>
                      <a:r>
                        <a:rPr lang="tr-TR" sz="1000" dirty="0">
                          <a:effectLst/>
                        </a:rPr>
                        <a:t>Current Account</a:t>
                      </a:r>
                      <a:endParaRPr lang="tr-TR" sz="1000" dirty="0">
                        <a:effectLst/>
                        <a:latin typeface="Calibri"/>
                        <a:ea typeface="SimSun"/>
                        <a:cs typeface="Times New Roman"/>
                      </a:endParaRPr>
                    </a:p>
                  </a:txBody>
                  <a:tcPr marL="68580" marR="68580" marT="0" marB="0"/>
                </a:tc>
                <a:tc>
                  <a:txBody>
                    <a:bodyPr/>
                    <a:lstStyle/>
                    <a:p>
                      <a:pPr algn="l" fontAlgn="ctr"/>
                      <a:r>
                        <a:rPr lang="tr-TR" sz="900" b="1" i="0" u="none" strike="noStrike" dirty="0">
                          <a:effectLst/>
                          <a:latin typeface="Tahoma"/>
                        </a:rPr>
                        <a:t>-4</a:t>
                      </a:r>
                      <a:r>
                        <a:rPr lang="en-US" sz="900" b="1" i="0" u="none" strike="noStrike" dirty="0">
                          <a:effectLst/>
                          <a:latin typeface="Tahoma"/>
                        </a:rPr>
                        <a:t>6,592</a:t>
                      </a:r>
                      <a:endParaRPr lang="tr-TR" sz="900" b="1" i="0" u="none" strike="noStrike" dirty="0">
                        <a:effectLst/>
                        <a:latin typeface="Tahoma"/>
                      </a:endParaRPr>
                    </a:p>
                  </a:txBody>
                  <a:tcPr marL="9525" marR="9525" marT="7938" marB="0" anchor="ctr"/>
                </a:tc>
                <a:extLst>
                  <a:ext uri="{0D108BD9-81ED-4DB2-BD59-A6C34878D82A}">
                    <a16:rowId xmlns:a16="http://schemas.microsoft.com/office/drawing/2014/main" val="10000"/>
                  </a:ext>
                </a:extLst>
              </a:tr>
              <a:tr h="184066">
                <a:tc>
                  <a:txBody>
                    <a:bodyPr/>
                    <a:lstStyle/>
                    <a:p>
                      <a:pPr>
                        <a:lnSpc>
                          <a:spcPct val="115000"/>
                        </a:lnSpc>
                        <a:spcAft>
                          <a:spcPts val="0"/>
                        </a:spcAft>
                      </a:pPr>
                      <a:r>
                        <a:rPr lang="tr-TR" sz="1000">
                          <a:effectLst/>
                        </a:rPr>
                        <a:t>Balance on Goods</a:t>
                      </a:r>
                      <a:endParaRPr lang="tr-TR" sz="1000">
                        <a:effectLst/>
                        <a:latin typeface="Calibri"/>
                        <a:ea typeface="SimSun"/>
                        <a:cs typeface="Times New Roman"/>
                      </a:endParaRPr>
                    </a:p>
                  </a:txBody>
                  <a:tcPr marL="68580" marR="68580" marT="0" marB="0"/>
                </a:tc>
                <a:tc>
                  <a:txBody>
                    <a:bodyPr/>
                    <a:lstStyle/>
                    <a:p>
                      <a:pPr algn="l" fontAlgn="ctr"/>
                      <a:r>
                        <a:rPr lang="tr-TR" sz="1000" b="0" i="0" u="none" strike="noStrike" dirty="0">
                          <a:effectLst/>
                          <a:latin typeface="Tahoma"/>
                        </a:rPr>
                        <a:t>-</a:t>
                      </a:r>
                      <a:r>
                        <a:rPr lang="en-US" sz="1000" b="0" i="0" u="none" strike="noStrike" dirty="0">
                          <a:effectLst/>
                          <a:latin typeface="Tahoma"/>
                        </a:rPr>
                        <a:t>58,522</a:t>
                      </a:r>
                      <a:endParaRPr lang="tr-TR" sz="1000" b="0" i="0" u="none" strike="noStrike" dirty="0">
                        <a:effectLst/>
                        <a:latin typeface="Tahoma"/>
                      </a:endParaRPr>
                    </a:p>
                  </a:txBody>
                  <a:tcPr marL="9525" marR="9525" marT="9525" marB="0" anchor="ctr"/>
                </a:tc>
                <a:extLst>
                  <a:ext uri="{0D108BD9-81ED-4DB2-BD59-A6C34878D82A}">
                    <a16:rowId xmlns:a16="http://schemas.microsoft.com/office/drawing/2014/main" val="10001"/>
                  </a:ext>
                </a:extLst>
              </a:tr>
              <a:tr h="184066">
                <a:tc>
                  <a:txBody>
                    <a:bodyPr/>
                    <a:lstStyle/>
                    <a:p>
                      <a:pPr marL="449580">
                        <a:lnSpc>
                          <a:spcPct val="115000"/>
                        </a:lnSpc>
                        <a:spcAft>
                          <a:spcPts val="0"/>
                        </a:spcAft>
                      </a:pPr>
                      <a:r>
                        <a:rPr lang="tr-TR" sz="1000" dirty="0">
                          <a:effectLst/>
                        </a:rPr>
                        <a:t>Exports of goods</a:t>
                      </a:r>
                      <a:endParaRPr lang="tr-TR" sz="1000" dirty="0">
                        <a:effectLst/>
                        <a:latin typeface="Calibri"/>
                        <a:ea typeface="SimSun"/>
                        <a:cs typeface="Times New Roman"/>
                      </a:endParaRPr>
                    </a:p>
                  </a:txBody>
                  <a:tcPr marL="68580" marR="68580" marT="0" marB="0"/>
                </a:tc>
                <a:tc>
                  <a:txBody>
                    <a:bodyPr/>
                    <a:lstStyle/>
                    <a:p>
                      <a:pPr algn="ctr" fontAlgn="ctr"/>
                      <a:r>
                        <a:rPr lang="tr-TR" sz="1000" b="0" i="0" u="none" strike="noStrike" dirty="0">
                          <a:effectLst/>
                          <a:latin typeface="Tahoma"/>
                        </a:rPr>
                        <a:t>1</a:t>
                      </a:r>
                      <a:r>
                        <a:rPr lang="en-US" sz="1000" b="0" i="0" u="none" strike="noStrike" dirty="0">
                          <a:effectLst/>
                          <a:latin typeface="Tahoma"/>
                        </a:rPr>
                        <a:t>69,206</a:t>
                      </a:r>
                      <a:endParaRPr lang="tr-TR" sz="1000" b="0" i="0" u="none" strike="noStrike" dirty="0">
                        <a:effectLst/>
                        <a:latin typeface="Tahoma"/>
                      </a:endParaRPr>
                    </a:p>
                  </a:txBody>
                  <a:tcPr marL="9525" marR="9525" marT="9525" marB="0" anchor="ctr"/>
                </a:tc>
                <a:extLst>
                  <a:ext uri="{0D108BD9-81ED-4DB2-BD59-A6C34878D82A}">
                    <a16:rowId xmlns:a16="http://schemas.microsoft.com/office/drawing/2014/main" val="10002"/>
                  </a:ext>
                </a:extLst>
              </a:tr>
              <a:tr h="184066">
                <a:tc>
                  <a:txBody>
                    <a:bodyPr/>
                    <a:lstStyle/>
                    <a:p>
                      <a:pPr marL="449580">
                        <a:lnSpc>
                          <a:spcPct val="115000"/>
                        </a:lnSpc>
                        <a:spcAft>
                          <a:spcPts val="0"/>
                        </a:spcAft>
                      </a:pPr>
                      <a:r>
                        <a:rPr lang="tr-TR" sz="1000" dirty="0" err="1">
                          <a:effectLst/>
                        </a:rPr>
                        <a:t>Imports</a:t>
                      </a:r>
                      <a:r>
                        <a:rPr lang="tr-TR" sz="1000" dirty="0">
                          <a:effectLst/>
                        </a:rPr>
                        <a:t> of </a:t>
                      </a:r>
                      <a:r>
                        <a:rPr lang="tr-TR" sz="1000" dirty="0" err="1">
                          <a:effectLst/>
                        </a:rPr>
                        <a:t>goods</a:t>
                      </a:r>
                      <a:endParaRPr lang="tr-TR" sz="1000" dirty="0">
                        <a:effectLst/>
                        <a:latin typeface="Calibri"/>
                        <a:ea typeface="SimSun"/>
                        <a:cs typeface="Times New Roman"/>
                      </a:endParaRPr>
                    </a:p>
                  </a:txBody>
                  <a:tcPr marL="68580" marR="68580" marT="0" marB="0"/>
                </a:tc>
                <a:tc>
                  <a:txBody>
                    <a:bodyPr/>
                    <a:lstStyle/>
                    <a:p>
                      <a:pPr algn="ctr" fontAlgn="ctr"/>
                      <a:r>
                        <a:rPr lang="tr-TR" sz="1000" b="0" i="0" u="none" strike="noStrike" dirty="0">
                          <a:effectLst/>
                          <a:latin typeface="Tahoma"/>
                        </a:rPr>
                        <a:t>22</a:t>
                      </a:r>
                      <a:r>
                        <a:rPr lang="en-US" sz="1000" b="0" i="0" u="none" strike="noStrike" dirty="0">
                          <a:effectLst/>
                          <a:latin typeface="Tahoma"/>
                        </a:rPr>
                        <a:t>7,728</a:t>
                      </a:r>
                      <a:endParaRPr lang="tr-TR" sz="1000" b="0" i="0" u="none" strike="noStrike" dirty="0">
                        <a:effectLst/>
                        <a:latin typeface="Tahoma"/>
                      </a:endParaRPr>
                    </a:p>
                  </a:txBody>
                  <a:tcPr marL="9525" marR="9525" marT="9525" marB="0" anchor="ctr"/>
                </a:tc>
                <a:extLst>
                  <a:ext uri="{0D108BD9-81ED-4DB2-BD59-A6C34878D82A}">
                    <a16:rowId xmlns:a16="http://schemas.microsoft.com/office/drawing/2014/main" val="10003"/>
                  </a:ext>
                </a:extLst>
              </a:tr>
              <a:tr h="184066">
                <a:tc>
                  <a:txBody>
                    <a:bodyPr/>
                    <a:lstStyle/>
                    <a:p>
                      <a:pPr>
                        <a:lnSpc>
                          <a:spcPct val="115000"/>
                        </a:lnSpc>
                        <a:spcAft>
                          <a:spcPts val="0"/>
                        </a:spcAft>
                      </a:pPr>
                      <a:r>
                        <a:rPr lang="tr-TR" sz="1000" dirty="0">
                          <a:effectLst/>
                        </a:rPr>
                        <a:t>Balance on Goods and Services</a:t>
                      </a:r>
                      <a:endParaRPr lang="tr-TR" sz="1000" dirty="0">
                        <a:effectLst/>
                        <a:latin typeface="Calibri"/>
                        <a:ea typeface="SimSun"/>
                        <a:cs typeface="Times New Roman"/>
                      </a:endParaRPr>
                    </a:p>
                  </a:txBody>
                  <a:tcPr marL="68580" marR="68580" marT="0" marB="0"/>
                </a:tc>
                <a:tc>
                  <a:txBody>
                    <a:bodyPr/>
                    <a:lstStyle/>
                    <a:p>
                      <a:pPr algn="l" fontAlgn="ctr"/>
                      <a:r>
                        <a:rPr lang="tr-TR" sz="1000" b="0" i="0" u="none" strike="noStrike" dirty="0">
                          <a:effectLst/>
                          <a:latin typeface="Tahoma"/>
                        </a:rPr>
                        <a:t>-3</a:t>
                      </a:r>
                      <a:r>
                        <a:rPr lang="en-US" sz="1000" b="0" i="0" u="none" strike="noStrike" dirty="0">
                          <a:effectLst/>
                          <a:latin typeface="Tahoma"/>
                        </a:rPr>
                        <a:t>8,250</a:t>
                      </a:r>
                      <a:endParaRPr lang="tr-TR" sz="1000" b="0" i="0" u="none" strike="noStrike" dirty="0">
                        <a:effectLst/>
                        <a:latin typeface="Tahoma"/>
                      </a:endParaRPr>
                    </a:p>
                  </a:txBody>
                  <a:tcPr marL="9525" marR="9525" marT="9525" marB="0" anchor="ctr"/>
                </a:tc>
                <a:extLst>
                  <a:ext uri="{0D108BD9-81ED-4DB2-BD59-A6C34878D82A}">
                    <a16:rowId xmlns:a16="http://schemas.microsoft.com/office/drawing/2014/main" val="10004"/>
                  </a:ext>
                </a:extLst>
              </a:tr>
              <a:tr h="379586">
                <a:tc>
                  <a:txBody>
                    <a:bodyPr/>
                    <a:lstStyle/>
                    <a:p>
                      <a:pPr>
                        <a:lnSpc>
                          <a:spcPct val="115000"/>
                        </a:lnSpc>
                        <a:spcAft>
                          <a:spcPts val="0"/>
                        </a:spcAft>
                      </a:pPr>
                      <a:r>
                        <a:rPr lang="tr-TR" sz="1000" dirty="0">
                          <a:effectLst/>
                        </a:rPr>
                        <a:t>Balance on Goods, Services and Primary Income</a:t>
                      </a:r>
                      <a:endParaRPr lang="tr-TR" sz="1000" dirty="0">
                        <a:effectLst/>
                        <a:latin typeface="Calibri"/>
                        <a:ea typeface="SimSun"/>
                        <a:cs typeface="Times New Roman"/>
                      </a:endParaRPr>
                    </a:p>
                  </a:txBody>
                  <a:tcPr marL="68580" marR="68580" marT="0" marB="0"/>
                </a:tc>
                <a:tc>
                  <a:txBody>
                    <a:bodyPr/>
                    <a:lstStyle/>
                    <a:p>
                      <a:pPr algn="l" fontAlgn="ctr"/>
                      <a:r>
                        <a:rPr lang="tr-TR" sz="1000" b="0" i="0" u="none" strike="noStrike" dirty="0">
                          <a:effectLst/>
                          <a:latin typeface="Tahoma"/>
                        </a:rPr>
                        <a:t>-</a:t>
                      </a:r>
                      <a:r>
                        <a:rPr lang="en-US" sz="1000" b="0" i="0" u="none" strike="noStrike" dirty="0">
                          <a:effectLst/>
                          <a:latin typeface="Tahoma"/>
                        </a:rPr>
                        <a:t>49,342</a:t>
                      </a:r>
                      <a:endParaRPr lang="tr-TR" sz="1000" b="0" i="0" u="none" strike="noStrike" dirty="0">
                        <a:effectLst/>
                        <a:latin typeface="Tahoma"/>
                      </a:endParaRPr>
                    </a:p>
                  </a:txBody>
                  <a:tcPr marL="9525" marR="9525" marT="9525" marB="0" anchor="ctr"/>
                </a:tc>
                <a:extLst>
                  <a:ext uri="{0D108BD9-81ED-4DB2-BD59-A6C34878D82A}">
                    <a16:rowId xmlns:a16="http://schemas.microsoft.com/office/drawing/2014/main" val="10005"/>
                  </a:ext>
                </a:extLst>
              </a:tr>
              <a:tr h="184066">
                <a:tc>
                  <a:txBody>
                    <a:bodyPr/>
                    <a:lstStyle/>
                    <a:p>
                      <a:pPr>
                        <a:lnSpc>
                          <a:spcPct val="115000"/>
                        </a:lnSpc>
                        <a:spcAft>
                          <a:spcPts val="0"/>
                        </a:spcAft>
                      </a:pPr>
                      <a:r>
                        <a:rPr lang="tr-TR" sz="1000" dirty="0">
                          <a:effectLst/>
                        </a:rPr>
                        <a:t>Current Transfers (Secondary Income)</a:t>
                      </a:r>
                      <a:endParaRPr lang="tr-TR" sz="1000" dirty="0">
                        <a:effectLst/>
                        <a:latin typeface="Calibri"/>
                        <a:ea typeface="SimSun"/>
                        <a:cs typeface="Times New Roman"/>
                      </a:endParaRPr>
                    </a:p>
                  </a:txBody>
                  <a:tcPr marL="68580" marR="68580" marT="0" marB="0"/>
                </a:tc>
                <a:tc>
                  <a:txBody>
                    <a:bodyPr/>
                    <a:lstStyle/>
                    <a:p>
                      <a:pPr algn="l" fontAlgn="ctr"/>
                      <a:r>
                        <a:rPr lang="tr-TR" sz="1000" b="0" i="0" u="none" strike="noStrike" dirty="0">
                          <a:effectLst/>
                          <a:latin typeface="Tahoma"/>
                        </a:rPr>
                        <a:t>2.7</a:t>
                      </a:r>
                      <a:r>
                        <a:rPr lang="en-US" sz="1000" b="0" i="0" u="none" strike="noStrike" dirty="0">
                          <a:effectLst/>
                          <a:latin typeface="Tahoma"/>
                        </a:rPr>
                        <a:t>50</a:t>
                      </a:r>
                      <a:endParaRPr lang="tr-TR" sz="1000" b="0" i="0" u="none" strike="noStrike" dirty="0">
                        <a:effectLst/>
                        <a:latin typeface="Tahoma"/>
                      </a:endParaRPr>
                    </a:p>
                  </a:txBody>
                  <a:tcPr marL="9525" marR="9525" marT="9525" marB="0" anchor="ctr"/>
                </a:tc>
                <a:extLst>
                  <a:ext uri="{0D108BD9-81ED-4DB2-BD59-A6C34878D82A}">
                    <a16:rowId xmlns:a16="http://schemas.microsoft.com/office/drawing/2014/main" val="10006"/>
                  </a:ext>
                </a:extLst>
              </a:tr>
              <a:tr h="184066">
                <a:tc>
                  <a:txBody>
                    <a:bodyPr/>
                    <a:lstStyle/>
                    <a:p>
                      <a:pPr>
                        <a:lnSpc>
                          <a:spcPct val="115000"/>
                        </a:lnSpc>
                        <a:spcAft>
                          <a:spcPts val="0"/>
                        </a:spcAft>
                      </a:pPr>
                      <a:r>
                        <a:rPr lang="tr-TR" sz="1000" dirty="0" err="1">
                          <a:effectLst/>
                        </a:rPr>
                        <a:t>Capital</a:t>
                      </a:r>
                      <a:r>
                        <a:rPr lang="tr-TR" sz="1000" dirty="0">
                          <a:effectLst/>
                        </a:rPr>
                        <a:t> &amp; Financial </a:t>
                      </a:r>
                      <a:r>
                        <a:rPr lang="tr-TR" sz="1000" dirty="0" err="1">
                          <a:effectLst/>
                        </a:rPr>
                        <a:t>Account</a:t>
                      </a:r>
                      <a:r>
                        <a:rPr lang="tr-TR" sz="1000" dirty="0">
                          <a:effectLst/>
                        </a:rPr>
                        <a:t> </a:t>
                      </a:r>
                      <a:endParaRPr lang="tr-TR" sz="1000" dirty="0">
                        <a:effectLst/>
                        <a:latin typeface="Calibri"/>
                        <a:ea typeface="SimSun"/>
                        <a:cs typeface="Times New Roman"/>
                      </a:endParaRPr>
                    </a:p>
                  </a:txBody>
                  <a:tcPr marL="68580" marR="68580" marT="0" marB="0"/>
                </a:tc>
                <a:tc>
                  <a:txBody>
                    <a:bodyPr/>
                    <a:lstStyle/>
                    <a:p>
                      <a:pPr>
                        <a:lnSpc>
                          <a:spcPct val="115000"/>
                        </a:lnSpc>
                        <a:spcAft>
                          <a:spcPts val="0"/>
                        </a:spcAft>
                      </a:pPr>
                      <a:r>
                        <a:rPr lang="tr-TR" sz="1000" b="1" dirty="0">
                          <a:effectLst/>
                          <a:latin typeface="Calibri"/>
                          <a:ea typeface="SimSun"/>
                          <a:cs typeface="Times New Roman"/>
                        </a:rPr>
                        <a:t>38.</a:t>
                      </a:r>
                      <a:r>
                        <a:rPr lang="en-US" sz="1000" b="1" dirty="0">
                          <a:effectLst/>
                          <a:latin typeface="Calibri"/>
                          <a:ea typeface="SimSun"/>
                          <a:cs typeface="Times New Roman"/>
                        </a:rPr>
                        <a:t>051</a:t>
                      </a:r>
                    </a:p>
                  </a:txBody>
                  <a:tcPr marL="68580" marR="68580" marT="0" marB="0"/>
                </a:tc>
                <a:extLst>
                  <a:ext uri="{0D108BD9-81ED-4DB2-BD59-A6C34878D82A}">
                    <a16:rowId xmlns:a16="http://schemas.microsoft.com/office/drawing/2014/main" val="10007"/>
                  </a:ext>
                </a:extLst>
              </a:tr>
              <a:tr h="184066">
                <a:tc>
                  <a:txBody>
                    <a:bodyPr/>
                    <a:lstStyle/>
                    <a:p>
                      <a:pPr>
                        <a:lnSpc>
                          <a:spcPct val="115000"/>
                        </a:lnSpc>
                        <a:spcAft>
                          <a:spcPts val="0"/>
                        </a:spcAft>
                      </a:pPr>
                      <a:r>
                        <a:rPr lang="en-US" sz="1000" dirty="0">
                          <a:effectLst/>
                        </a:rPr>
                        <a:t>Net </a:t>
                      </a:r>
                      <a:r>
                        <a:rPr lang="tr-TR" sz="1000" dirty="0" err="1">
                          <a:effectLst/>
                        </a:rPr>
                        <a:t>Errors</a:t>
                      </a:r>
                      <a:r>
                        <a:rPr lang="tr-TR" sz="1000" dirty="0">
                          <a:effectLst/>
                        </a:rPr>
                        <a:t> and Omissions</a:t>
                      </a:r>
                      <a:endParaRPr lang="tr-TR" sz="1000" dirty="0">
                        <a:effectLst/>
                        <a:latin typeface="Calibri"/>
                        <a:ea typeface="SimSun"/>
                        <a:cs typeface="Times New Roman"/>
                      </a:endParaRPr>
                    </a:p>
                  </a:txBody>
                  <a:tcPr marL="68580" marR="68580" marT="0" marB="0"/>
                </a:tc>
                <a:tc>
                  <a:txBody>
                    <a:bodyPr/>
                    <a:lstStyle/>
                    <a:p>
                      <a:pPr algn="l" fontAlgn="ctr"/>
                      <a:r>
                        <a:rPr lang="en-US" sz="900" b="1" i="0" u="none" strike="noStrike" dirty="0">
                          <a:effectLst/>
                          <a:latin typeface="Tahoma"/>
                        </a:rPr>
                        <a:t>334</a:t>
                      </a:r>
                      <a:endParaRPr lang="tr-TR" sz="900" b="1" i="0" u="none" strike="noStrike" dirty="0">
                        <a:effectLst/>
                        <a:latin typeface="Tahoma"/>
                      </a:endParaRPr>
                    </a:p>
                  </a:txBody>
                  <a:tcPr marL="9525" marR="9525" marT="7938" marB="0" anchor="ctr"/>
                </a:tc>
                <a:extLst>
                  <a:ext uri="{0D108BD9-81ED-4DB2-BD59-A6C34878D82A}">
                    <a16:rowId xmlns:a16="http://schemas.microsoft.com/office/drawing/2014/main" val="10008"/>
                  </a:ext>
                </a:extLst>
              </a:tr>
              <a:tr h="184066">
                <a:tc>
                  <a:txBody>
                    <a:bodyPr/>
                    <a:lstStyle/>
                    <a:p>
                      <a:pPr>
                        <a:lnSpc>
                          <a:spcPct val="115000"/>
                        </a:lnSpc>
                        <a:spcAft>
                          <a:spcPts val="0"/>
                        </a:spcAft>
                      </a:pPr>
                      <a:r>
                        <a:rPr lang="tr-TR" sz="1000" dirty="0">
                          <a:effectLst/>
                        </a:rPr>
                        <a:t>G</a:t>
                      </a:r>
                      <a:r>
                        <a:rPr lang="en-US" sz="1000">
                          <a:effectLst/>
                        </a:rPr>
                        <a:t>eneral</a:t>
                      </a:r>
                      <a:r>
                        <a:rPr lang="tr-TR" sz="1000">
                          <a:effectLst/>
                        </a:rPr>
                        <a:t> </a:t>
                      </a:r>
                      <a:r>
                        <a:rPr lang="tr-TR" sz="1000" dirty="0">
                          <a:effectLst/>
                        </a:rPr>
                        <a:t>Balance</a:t>
                      </a:r>
                      <a:endParaRPr lang="tr-TR" sz="1000" dirty="0">
                        <a:effectLst/>
                        <a:latin typeface="Calibri"/>
                        <a:ea typeface="SimSun"/>
                        <a:cs typeface="Times New Roman"/>
                      </a:endParaRPr>
                    </a:p>
                  </a:txBody>
                  <a:tcPr marL="68580" marR="68580" marT="0" marB="0"/>
                </a:tc>
                <a:tc>
                  <a:txBody>
                    <a:bodyPr/>
                    <a:lstStyle/>
                    <a:p>
                      <a:pPr algn="l" fontAlgn="ctr"/>
                      <a:r>
                        <a:rPr lang="tr-TR" sz="900" b="0" i="0" u="none" strike="noStrike" dirty="0">
                          <a:effectLst/>
                          <a:latin typeface="Tahoma"/>
                        </a:rPr>
                        <a:t>8.207</a:t>
                      </a:r>
                    </a:p>
                  </a:txBody>
                  <a:tcPr marL="9525" marR="9525" marT="7938" marB="0" anchor="ctr"/>
                </a:tc>
                <a:extLst>
                  <a:ext uri="{0D108BD9-81ED-4DB2-BD59-A6C34878D82A}">
                    <a16:rowId xmlns:a16="http://schemas.microsoft.com/office/drawing/2014/main" val="10009"/>
                  </a:ext>
                </a:extLst>
              </a:tr>
              <a:tr h="184066">
                <a:tc>
                  <a:txBody>
                    <a:bodyPr/>
                    <a:lstStyle/>
                    <a:p>
                      <a:pPr>
                        <a:lnSpc>
                          <a:spcPct val="115000"/>
                        </a:lnSpc>
                        <a:spcAft>
                          <a:spcPts val="0"/>
                        </a:spcAft>
                      </a:pPr>
                      <a:r>
                        <a:rPr lang="tr-TR" sz="1000" dirty="0">
                          <a:effectLst/>
                        </a:rPr>
                        <a:t>Reserve Assets (Change</a:t>
                      </a:r>
                      <a:r>
                        <a:rPr lang="tr-TR" sz="1000" baseline="0" dirty="0">
                          <a:effectLst/>
                        </a:rPr>
                        <a:t> in..)</a:t>
                      </a:r>
                      <a:endParaRPr lang="tr-TR" sz="1000" dirty="0">
                        <a:effectLst/>
                        <a:latin typeface="Calibri"/>
                        <a:ea typeface="SimSun"/>
                        <a:cs typeface="Times New Roman"/>
                      </a:endParaRPr>
                    </a:p>
                  </a:txBody>
                  <a:tcPr marL="68580" marR="68580" marT="0" marB="0"/>
                </a:tc>
                <a:tc>
                  <a:txBody>
                    <a:bodyPr/>
                    <a:lstStyle/>
                    <a:p>
                      <a:pPr algn="l" fontAlgn="ctr"/>
                      <a:r>
                        <a:rPr lang="tr-TR" sz="900" b="1" i="0" u="none" strike="noStrike" dirty="0">
                          <a:effectLst/>
                          <a:latin typeface="Tahoma"/>
                        </a:rPr>
                        <a:t>-8.207</a:t>
                      </a:r>
                    </a:p>
                  </a:txBody>
                  <a:tcPr marL="9525" marR="9525" marT="7938" marB="0" anchor="ctr"/>
                </a:tc>
                <a:extLst>
                  <a:ext uri="{0D108BD9-81ED-4DB2-BD59-A6C34878D82A}">
                    <a16:rowId xmlns:a16="http://schemas.microsoft.com/office/drawing/2014/main" val="10010"/>
                  </a:ext>
                </a:extLst>
              </a:tr>
            </a:tbl>
          </a:graphicData>
        </a:graphic>
      </p:graphicFrame>
      <p:sp>
        <p:nvSpPr>
          <p:cNvPr id="5" name="Rectangle 1"/>
          <p:cNvSpPr>
            <a:spLocks noChangeArrowheads="1"/>
          </p:cNvSpPr>
          <p:nvPr/>
        </p:nvSpPr>
        <p:spPr bwMode="auto">
          <a:xfrm>
            <a:off x="820765" y="3472909"/>
            <a:ext cx="4608512" cy="2031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tr-TR" altLang="tr-TR" dirty="0">
                <a:latin typeface="+mj-lt"/>
                <a:ea typeface="SimSun" pitchFamily="2" charset="-122"/>
                <a:cs typeface="Times New Roman" pitchFamily="18" charset="0"/>
              </a:rPr>
              <a:t>Current Account deficit is 4</a:t>
            </a:r>
            <a:r>
              <a:rPr lang="en-US" altLang="tr-TR" dirty="0">
                <a:latin typeface="+mj-lt"/>
                <a:ea typeface="SimSun" pitchFamily="2" charset="-122"/>
                <a:cs typeface="Times New Roman" pitchFamily="18" charset="0"/>
              </a:rPr>
              <a:t>6,592</a:t>
            </a:r>
            <a:r>
              <a:rPr lang="tr-TR" altLang="tr-TR" dirty="0">
                <a:latin typeface="+mj-lt"/>
                <a:ea typeface="SimSun" pitchFamily="2" charset="-122"/>
                <a:cs typeface="Times New Roman" pitchFamily="18" charset="0"/>
              </a:rPr>
              <a:t> bil. USD</a:t>
            </a:r>
            <a:endParaRPr lang="tr-TR" altLang="tr-TR" dirty="0">
              <a:latin typeface="+mj-lt"/>
              <a:cs typeface="Arial" pitchFamily="34" charset="0"/>
            </a:endParaRPr>
          </a:p>
          <a:p>
            <a:pPr eaLnBrk="0" fontAlgn="base" hangingPunct="0">
              <a:spcBef>
                <a:spcPct val="0"/>
              </a:spcBef>
              <a:spcAft>
                <a:spcPct val="0"/>
              </a:spcAft>
            </a:pPr>
            <a:r>
              <a:rPr lang="tr-TR" altLang="tr-TR" dirty="0">
                <a:latin typeface="+mj-lt"/>
                <a:ea typeface="SimSun" pitchFamily="2" charset="-122"/>
                <a:cs typeface="Times New Roman" pitchFamily="18" charset="0"/>
              </a:rPr>
              <a:t>It is financed </a:t>
            </a:r>
            <a:r>
              <a:rPr lang="tr-TR" altLang="tr-TR" dirty="0" err="1">
                <a:latin typeface="+mj-lt"/>
                <a:ea typeface="SimSun" pitchFamily="2" charset="-122"/>
                <a:cs typeface="Times New Roman" pitchFamily="18" charset="0"/>
              </a:rPr>
              <a:t>by</a:t>
            </a:r>
            <a:r>
              <a:rPr lang="tr-TR" altLang="tr-TR" dirty="0">
                <a:latin typeface="+mj-lt"/>
                <a:ea typeface="SimSun" pitchFamily="2" charset="-122"/>
                <a:cs typeface="Times New Roman" pitchFamily="18" charset="0"/>
              </a:rPr>
              <a:t> 38</a:t>
            </a:r>
            <a:r>
              <a:rPr lang="en-US" altLang="tr-TR" dirty="0">
                <a:latin typeface="+mj-lt"/>
                <a:ea typeface="SimSun" pitchFamily="2" charset="-122"/>
                <a:cs typeface="Times New Roman" pitchFamily="18" charset="0"/>
              </a:rPr>
              <a:t>,051</a:t>
            </a:r>
            <a:r>
              <a:rPr lang="tr-TR" altLang="tr-TR" dirty="0">
                <a:latin typeface="+mj-lt"/>
                <a:ea typeface="SimSun" pitchFamily="2" charset="-122"/>
                <a:cs typeface="Times New Roman" pitchFamily="18" charset="0"/>
              </a:rPr>
              <a:t> bil. USD foreign borrowing (liabilities net of assets)</a:t>
            </a:r>
            <a:endParaRPr lang="tr-TR" altLang="tr-TR" dirty="0">
              <a:latin typeface="+mj-lt"/>
              <a:cs typeface="Arial" pitchFamily="34" charset="0"/>
            </a:endParaRPr>
          </a:p>
          <a:p>
            <a:pPr eaLnBrk="0" fontAlgn="base" hangingPunct="0">
              <a:spcBef>
                <a:spcPct val="0"/>
              </a:spcBef>
              <a:spcAft>
                <a:spcPct val="0"/>
              </a:spcAft>
            </a:pPr>
            <a:r>
              <a:rPr lang="tr-TR" altLang="tr-TR" dirty="0">
                <a:latin typeface="+mj-lt"/>
                <a:ea typeface="SimSun" pitchFamily="2" charset="-122"/>
                <a:cs typeface="Times New Roman" pitchFamily="18" charset="0"/>
              </a:rPr>
              <a:t>The decrease in official reserves is 8</a:t>
            </a:r>
            <a:r>
              <a:rPr lang="en-US" altLang="tr-TR" dirty="0">
                <a:latin typeface="+mj-lt"/>
                <a:ea typeface="SimSun" pitchFamily="2" charset="-122"/>
                <a:cs typeface="Times New Roman" pitchFamily="18" charset="0"/>
              </a:rPr>
              <a:t>,</a:t>
            </a:r>
            <a:r>
              <a:rPr lang="tr-TR" altLang="tr-TR" dirty="0">
                <a:latin typeface="+mj-lt"/>
                <a:ea typeface="SimSun" pitchFamily="2" charset="-122"/>
                <a:cs typeface="Times New Roman" pitchFamily="18" charset="0"/>
              </a:rPr>
              <a:t>207 bill. USD</a:t>
            </a:r>
            <a:endParaRPr lang="tr-TR" altLang="tr-TR" dirty="0">
              <a:latin typeface="+mj-lt"/>
              <a:cs typeface="Arial" pitchFamily="34" charset="0"/>
            </a:endParaRPr>
          </a:p>
          <a:p>
            <a:pPr eaLnBrk="0" fontAlgn="base" hangingPunct="0">
              <a:spcBef>
                <a:spcPct val="0"/>
              </a:spcBef>
              <a:spcAft>
                <a:spcPct val="0"/>
              </a:spcAft>
            </a:pPr>
            <a:r>
              <a:rPr lang="tr-TR" altLang="tr-TR" dirty="0">
                <a:latin typeface="+mj-lt"/>
                <a:ea typeface="SimSun" pitchFamily="2" charset="-122"/>
                <a:cs typeface="Times New Roman" pitchFamily="18" charset="0"/>
              </a:rPr>
              <a:t>The difference is net errors and omissions (in 2017 case, </a:t>
            </a:r>
            <a:r>
              <a:rPr lang="en-US" altLang="tr-TR" dirty="0">
                <a:latin typeface="+mj-lt"/>
                <a:ea typeface="SimSun" pitchFamily="2" charset="-122"/>
                <a:cs typeface="Times New Roman" pitchFamily="18" charset="0"/>
              </a:rPr>
              <a:t>334</a:t>
            </a:r>
            <a:r>
              <a:rPr lang="tr-TR" altLang="tr-TR" dirty="0">
                <a:latin typeface="+mj-lt"/>
                <a:ea typeface="SimSun" pitchFamily="2" charset="-122"/>
                <a:cs typeface="Times New Roman" pitchFamily="18" charset="0"/>
              </a:rPr>
              <a:t> mill. USD)</a:t>
            </a:r>
            <a:endParaRPr lang="tr-TR" altLang="tr-TR" dirty="0">
              <a:latin typeface="+mj-lt"/>
              <a:cs typeface="Arial" pitchFamily="34" charset="0"/>
            </a:endParaRPr>
          </a:p>
        </p:txBody>
      </p:sp>
      <p:sp>
        <p:nvSpPr>
          <p:cNvPr id="6" name="TextBox 5"/>
          <p:cNvSpPr txBox="1"/>
          <p:nvPr/>
        </p:nvSpPr>
        <p:spPr>
          <a:xfrm>
            <a:off x="5682667" y="2703466"/>
            <a:ext cx="3159433" cy="3046988"/>
          </a:xfrm>
          <a:prstGeom prst="rect">
            <a:avLst/>
          </a:prstGeom>
          <a:noFill/>
          <a:ln w="6350">
            <a:solidFill>
              <a:schemeClr val="tx1"/>
            </a:solidFill>
          </a:ln>
        </p:spPr>
        <p:txBody>
          <a:bodyPr wrap="square" rtlCol="0">
            <a:spAutoFit/>
          </a:bodyPr>
          <a:lstStyle/>
          <a:p>
            <a:r>
              <a:rPr lang="tr-TR" sz="1600" dirty="0">
                <a:latin typeface="+mj-lt"/>
              </a:rPr>
              <a:t>Current Account+Capital &amp; Financial Account </a:t>
            </a:r>
          </a:p>
          <a:p>
            <a:r>
              <a:rPr lang="tr-TR" sz="1600" dirty="0">
                <a:latin typeface="+mj-lt"/>
              </a:rPr>
              <a:t>= -4</a:t>
            </a:r>
            <a:r>
              <a:rPr lang="en-US" sz="1600" dirty="0">
                <a:latin typeface="+mj-lt"/>
              </a:rPr>
              <a:t>6,592</a:t>
            </a:r>
            <a:r>
              <a:rPr lang="tr-TR" sz="1600" dirty="0">
                <a:latin typeface="+mj-lt"/>
              </a:rPr>
              <a:t> + 38</a:t>
            </a:r>
            <a:r>
              <a:rPr lang="en-US" sz="1600" dirty="0">
                <a:latin typeface="+mj-lt"/>
              </a:rPr>
              <a:t>,051</a:t>
            </a:r>
            <a:r>
              <a:rPr lang="tr-TR" sz="1600" dirty="0">
                <a:latin typeface="+mj-lt"/>
              </a:rPr>
              <a:t> = -8</a:t>
            </a:r>
            <a:r>
              <a:rPr lang="en-US" sz="1600" dirty="0">
                <a:latin typeface="+mj-lt"/>
              </a:rPr>
              <a:t>,541 (this much of Current Account is not yet financed)</a:t>
            </a:r>
            <a:endParaRPr lang="tr-TR" sz="1600" dirty="0">
              <a:latin typeface="+mj-lt"/>
            </a:endParaRPr>
          </a:p>
          <a:p>
            <a:r>
              <a:rPr lang="tr-TR" sz="1600" dirty="0">
                <a:latin typeface="+mj-lt"/>
              </a:rPr>
              <a:t>Changes in reserves-(Current Account+Capital &amp; Financial Account) =-8</a:t>
            </a:r>
            <a:r>
              <a:rPr lang="en-US" sz="1600" dirty="0">
                <a:latin typeface="+mj-lt"/>
              </a:rPr>
              <a:t>,</a:t>
            </a:r>
            <a:r>
              <a:rPr lang="tr-TR" sz="1600" dirty="0">
                <a:latin typeface="+mj-lt"/>
              </a:rPr>
              <a:t>207-(-8</a:t>
            </a:r>
            <a:r>
              <a:rPr lang="en-US" sz="1600">
                <a:latin typeface="+mj-lt"/>
              </a:rPr>
              <a:t>,541</a:t>
            </a:r>
            <a:r>
              <a:rPr lang="tr-TR" sz="1600" dirty="0">
                <a:latin typeface="+mj-lt"/>
              </a:rPr>
              <a:t>)= </a:t>
            </a:r>
            <a:r>
              <a:rPr lang="en-US" sz="1600" dirty="0">
                <a:latin typeface="+mj-lt"/>
              </a:rPr>
              <a:t>334</a:t>
            </a:r>
            <a:r>
              <a:rPr lang="tr-TR" sz="1600" dirty="0">
                <a:latin typeface="+mj-lt"/>
              </a:rPr>
              <a:t> mill. USD is net errors &amp; omissions  (financing unaccounted for)</a:t>
            </a:r>
          </a:p>
          <a:p>
            <a:endParaRPr lang="tr-TR" sz="1600" dirty="0">
              <a:latin typeface="+mj-lt"/>
            </a:endParaRPr>
          </a:p>
        </p:txBody>
      </p:sp>
      <p:sp>
        <p:nvSpPr>
          <p:cNvPr id="9" name="Metin kutusu 8">
            <a:extLst>
              <a:ext uri="{FF2B5EF4-FFF2-40B4-BE49-F238E27FC236}">
                <a16:creationId xmlns:a16="http://schemas.microsoft.com/office/drawing/2014/main" id="{0A3A9025-EFEB-4021-8BC1-5599EF30FAD2}"/>
              </a:ext>
            </a:extLst>
          </p:cNvPr>
          <p:cNvSpPr txBox="1"/>
          <p:nvPr/>
        </p:nvSpPr>
        <p:spPr>
          <a:xfrm>
            <a:off x="5800080" y="1705373"/>
            <a:ext cx="2952328" cy="646331"/>
          </a:xfrm>
          <a:prstGeom prst="rect">
            <a:avLst/>
          </a:prstGeom>
          <a:noFill/>
        </p:spPr>
        <p:txBody>
          <a:bodyPr wrap="square" rtlCol="0">
            <a:spAutoFit/>
          </a:bodyPr>
          <a:lstStyle/>
          <a:p>
            <a:r>
              <a:rPr lang="en-US" dirty="0"/>
              <a:t>Liabilities net of assets (our net debt)</a:t>
            </a:r>
          </a:p>
        </p:txBody>
      </p:sp>
      <p:cxnSp>
        <p:nvCxnSpPr>
          <p:cNvPr id="11" name="Düz Ok Bağlayıcısı 10">
            <a:extLst>
              <a:ext uri="{FF2B5EF4-FFF2-40B4-BE49-F238E27FC236}">
                <a16:creationId xmlns:a16="http://schemas.microsoft.com/office/drawing/2014/main" id="{D3483842-0AAD-4825-A764-2EAA2242E46B}"/>
              </a:ext>
            </a:extLst>
          </p:cNvPr>
          <p:cNvCxnSpPr>
            <a:stCxn id="9" idx="1"/>
          </p:cNvCxnSpPr>
          <p:nvPr/>
        </p:nvCxnSpPr>
        <p:spPr>
          <a:xfrm flipH="1">
            <a:off x="4143896" y="2028539"/>
            <a:ext cx="1656184" cy="62933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89964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Mavi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1480</TotalTime>
  <Words>2854</Words>
  <Application>Microsoft Office PowerPoint</Application>
  <PresentationFormat>Özel</PresentationFormat>
  <Paragraphs>337</Paragraphs>
  <Slides>40</Slides>
  <Notes>2</Notes>
  <HiddenSlides>0</HiddenSlides>
  <MMClips>0</MMClips>
  <ScaleCrop>false</ScaleCrop>
  <HeadingPairs>
    <vt:vector size="8" baseType="variant">
      <vt:variant>
        <vt:lpstr>Kullanılan Yazı Tipleri</vt:lpstr>
      </vt:variant>
      <vt:variant>
        <vt:i4>10</vt:i4>
      </vt:variant>
      <vt:variant>
        <vt:lpstr>Tema</vt:lpstr>
      </vt:variant>
      <vt:variant>
        <vt:i4>1</vt:i4>
      </vt:variant>
      <vt:variant>
        <vt:lpstr>Eklenmiş OLE Hizmet Programları</vt:lpstr>
      </vt:variant>
      <vt:variant>
        <vt:i4>1</vt:i4>
      </vt:variant>
      <vt:variant>
        <vt:lpstr>Slayt Başlıkları</vt:lpstr>
      </vt:variant>
      <vt:variant>
        <vt:i4>40</vt:i4>
      </vt:variant>
    </vt:vector>
  </HeadingPairs>
  <TitlesOfParts>
    <vt:vector size="52" baseType="lpstr">
      <vt:lpstr>SimSun</vt:lpstr>
      <vt:lpstr>Arial</vt:lpstr>
      <vt:lpstr>Calibri</vt:lpstr>
      <vt:lpstr>Cambria</vt:lpstr>
      <vt:lpstr>Cambria Math</vt:lpstr>
      <vt:lpstr>Georgia</vt:lpstr>
      <vt:lpstr>Tahoma</vt:lpstr>
      <vt:lpstr>Times New Roman</vt:lpstr>
      <vt:lpstr>Wingdings</vt:lpstr>
      <vt:lpstr>Wingdings 2</vt:lpstr>
      <vt:lpstr>Adjacency</vt:lpstr>
      <vt:lpstr>Equation</vt:lpstr>
      <vt:lpstr> Econ 202 Macroeconomic Theory I</vt:lpstr>
      <vt:lpstr>PowerPoint Sunusu</vt:lpstr>
      <vt:lpstr>PowerPoint Sunusu</vt:lpstr>
      <vt:lpstr>PowerPoint Sunusu</vt:lpstr>
      <vt:lpstr>PowerPoint Sunusu</vt:lpstr>
      <vt:lpstr>PowerPoint Sunusu</vt:lpstr>
      <vt:lpstr>Exchange rates</vt:lpstr>
      <vt:lpstr>Depreciation vs. appreciation</vt:lpstr>
      <vt:lpstr>The nominal exchange rate</vt:lpstr>
      <vt:lpstr>The nominal exchange rate</vt:lpstr>
      <vt:lpstr>PowerPoint Sunusu</vt:lpstr>
      <vt:lpstr>The real exchange rate</vt:lpstr>
      <vt:lpstr>The real exchange rate</vt:lpstr>
      <vt:lpstr>Equilibrium in the financial markets</vt:lpstr>
      <vt:lpstr>Equilibrium in the financial markets</vt:lpstr>
      <vt:lpstr>Uncovered Interest Parity Condition</vt:lpstr>
      <vt:lpstr>Uncovered Interest Parity Condition</vt:lpstr>
      <vt:lpstr>Uncovered Interest Parity Condition</vt:lpstr>
      <vt:lpstr>Uncovered Interest Parity Condition</vt:lpstr>
      <vt:lpstr>Uncovered Interest Parity Condition</vt:lpstr>
      <vt:lpstr>Uncovered Interest Parity Condition</vt:lpstr>
      <vt:lpstr>Uncovered Interest Parity Condition</vt:lpstr>
      <vt:lpstr>Uncovered Interest Parity Condition</vt:lpstr>
      <vt:lpstr>Uncovered Interest Parity Condition</vt:lpstr>
      <vt:lpstr>Disequilibrium in international financial markets</vt:lpstr>
      <vt:lpstr>Disequilibrium in international financial markets</vt:lpstr>
      <vt:lpstr>Disequilibrium in international financial markets</vt:lpstr>
      <vt:lpstr>Disequilibrium in international financial markets</vt:lpstr>
      <vt:lpstr>Disequilibrium in international financial markets</vt:lpstr>
      <vt:lpstr>Disequilibrium in international financial markets</vt:lpstr>
      <vt:lpstr>Equilibrium in international financial markets</vt:lpstr>
      <vt:lpstr>Saving, Investment and the Current Account Balance</vt:lpstr>
      <vt:lpstr>Saving, Investment and the Current Account Balance</vt:lpstr>
      <vt:lpstr>Saving, Investment and the Current Account Balance</vt:lpstr>
      <vt:lpstr>Balance of Payments</vt:lpstr>
      <vt:lpstr>Balance of Payments</vt:lpstr>
      <vt:lpstr>Balance of Payments</vt:lpstr>
      <vt:lpstr>Balance of Payments</vt:lpstr>
      <vt:lpstr>PowerPoint Sunusu</vt:lpstr>
      <vt:lpstr> Balance of Payments Accounts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Şirin Saracoğlu</dc:creator>
  <cp:lastModifiedBy>Şirin Saraçoğlu</cp:lastModifiedBy>
  <cp:revision>167</cp:revision>
  <dcterms:created xsi:type="dcterms:W3CDTF">2014-04-07T08:09:02Z</dcterms:created>
  <dcterms:modified xsi:type="dcterms:W3CDTF">2025-12-03T08:09:23Z</dcterms:modified>
</cp:coreProperties>
</file>