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473" r:id="rId3"/>
    <p:sldId id="472" r:id="rId4"/>
    <p:sldId id="429" r:id="rId5"/>
    <p:sldId id="474" r:id="rId6"/>
    <p:sldId id="431" r:id="rId7"/>
    <p:sldId id="475" r:id="rId8"/>
    <p:sldId id="476" r:id="rId9"/>
    <p:sldId id="432" r:id="rId10"/>
    <p:sldId id="477" r:id="rId11"/>
    <p:sldId id="478" r:id="rId12"/>
    <p:sldId id="426" r:id="rId13"/>
    <p:sldId id="479" r:id="rId14"/>
    <p:sldId id="480" r:id="rId15"/>
    <p:sldId id="433" r:id="rId16"/>
    <p:sldId id="434" r:id="rId17"/>
    <p:sldId id="481" r:id="rId18"/>
    <p:sldId id="482" r:id="rId19"/>
    <p:sldId id="436" r:id="rId20"/>
    <p:sldId id="437" r:id="rId21"/>
    <p:sldId id="438" r:id="rId22"/>
    <p:sldId id="439" r:id="rId23"/>
    <p:sldId id="44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0" y="-25400"/>
            <a:ext cx="12293600" cy="6926263"/>
          </a:xfrm>
          <a:prstGeom prst="rect">
            <a:avLst/>
          </a:prstGeom>
          <a:blipFill dpi="0" rotWithShape="1">
            <a:blip r:embed="rId3"/>
            <a:srcRect/>
            <a:tile tx="0" ty="0" sx="100000" sy="100000" flip="none" algn="tl"/>
          </a:blipFill>
          <a:ln w="9525">
            <a:noFill/>
            <a:miter lim="800000"/>
            <a:headEnd/>
            <a:tailEnd/>
          </a:ln>
        </p:spPr>
      </p:pic>
      <p:sp>
        <p:nvSpPr>
          <p:cNvPr id="5" name="Rectangle 3"/>
          <p:cNvSpPr txBox="1">
            <a:spLocks noChangeArrowheads="1"/>
          </p:cNvSpPr>
          <p:nvPr userDrawn="1"/>
        </p:nvSpPr>
        <p:spPr bwMode="auto">
          <a:xfrm>
            <a:off x="0" y="762000"/>
            <a:ext cx="12293600" cy="1600200"/>
          </a:xfrm>
          <a:prstGeom prst="rect">
            <a:avLst/>
          </a:prstGeom>
          <a:solidFill>
            <a:srgbClr val="800000">
              <a:alpha val="55000"/>
            </a:srgbClr>
          </a:solidFill>
          <a:ln w="9525">
            <a:noFill/>
            <a:miter lim="800000"/>
            <a:headEnd/>
            <a:tailEnd/>
          </a:ln>
        </p:spPr>
        <p:txBody>
          <a:bodyPr/>
          <a:lstStyle>
            <a:lvl1pPr marL="0" indent="0" algn="ctr" rtl="0" eaLnBrk="0" fontAlgn="base" hangingPunct="0">
              <a:spcBef>
                <a:spcPct val="20000"/>
              </a:spcBef>
              <a:spcAft>
                <a:spcPct val="0"/>
              </a:spcAft>
              <a:buFont typeface="Wingdings" pitchFamily="2" charset="2"/>
              <a:buNone/>
              <a:defRPr sz="3200" baseline="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800" baseline="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w"/>
              <a:defRPr sz="2400" baseline="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baseline="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baseline="0">
                <a:solidFill>
                  <a:schemeClr val="tx1"/>
                </a:solidFill>
                <a:latin typeface="+mn-lt"/>
              </a:defRPr>
            </a:lvl5pPr>
            <a:lvl6pPr marL="2514600" indent="-228600" algn="l" rtl="0" eaLnBrk="1" fontAlgn="base" hangingPunct="1">
              <a:spcBef>
                <a:spcPct val="20000"/>
              </a:spcBef>
              <a:spcAft>
                <a:spcPct val="0"/>
              </a:spcAft>
              <a:buFont typeface="Arial" charset="0"/>
              <a:buChar char="~"/>
              <a:defRPr sz="2000">
                <a:solidFill>
                  <a:srgbClr val="800000"/>
                </a:solidFill>
                <a:latin typeface="+mn-lt"/>
              </a:defRPr>
            </a:lvl6pPr>
            <a:lvl7pPr marL="2971800" indent="-228600" algn="l" rtl="0" eaLnBrk="1" fontAlgn="base" hangingPunct="1">
              <a:spcBef>
                <a:spcPct val="20000"/>
              </a:spcBef>
              <a:spcAft>
                <a:spcPct val="0"/>
              </a:spcAft>
              <a:buFont typeface="Arial" charset="0"/>
              <a:buChar char="~"/>
              <a:defRPr sz="2000">
                <a:solidFill>
                  <a:srgbClr val="800000"/>
                </a:solidFill>
                <a:latin typeface="+mn-lt"/>
              </a:defRPr>
            </a:lvl7pPr>
            <a:lvl8pPr marL="3429000" indent="-228600" algn="l" rtl="0" eaLnBrk="1" fontAlgn="base" hangingPunct="1">
              <a:spcBef>
                <a:spcPct val="20000"/>
              </a:spcBef>
              <a:spcAft>
                <a:spcPct val="0"/>
              </a:spcAft>
              <a:buFont typeface="Arial" charset="0"/>
              <a:buChar char="~"/>
              <a:defRPr sz="2000">
                <a:solidFill>
                  <a:srgbClr val="800000"/>
                </a:solidFill>
                <a:latin typeface="+mn-lt"/>
              </a:defRPr>
            </a:lvl8pPr>
            <a:lvl9pPr marL="3886200" indent="-228600" algn="l" rtl="0" eaLnBrk="1" fontAlgn="base" hangingPunct="1">
              <a:spcBef>
                <a:spcPct val="20000"/>
              </a:spcBef>
              <a:spcAft>
                <a:spcPct val="0"/>
              </a:spcAft>
              <a:buFont typeface="Arial" charset="0"/>
              <a:buChar char="~"/>
              <a:defRPr sz="2000">
                <a:solidFill>
                  <a:srgbClr val="800000"/>
                </a:solidFill>
                <a:latin typeface="+mn-lt"/>
              </a:defRPr>
            </a:lvl9pPr>
          </a:lstStyle>
          <a:p>
            <a:pPr>
              <a:defRPr/>
            </a:pPr>
            <a:endParaRPr lang="en-US" sz="3600" b="1" dirty="0">
              <a:solidFill>
                <a:schemeClr val="bg1"/>
              </a:solidFill>
            </a:endParaRPr>
          </a:p>
        </p:txBody>
      </p:sp>
      <p:sp>
        <p:nvSpPr>
          <p:cNvPr id="7170" name="Rectangle 2"/>
          <p:cNvSpPr>
            <a:spLocks noGrp="1" noChangeArrowheads="1"/>
          </p:cNvSpPr>
          <p:nvPr>
            <p:ph type="ctrTitle"/>
          </p:nvPr>
        </p:nvSpPr>
        <p:spPr>
          <a:xfrm>
            <a:off x="304800" y="762000"/>
            <a:ext cx="11480800" cy="533400"/>
          </a:xfrm>
          <a:noFill/>
          <a:scene3d>
            <a:camera prst="orthographicFront"/>
            <a:lightRig rig="threePt" dir="t"/>
          </a:scene3d>
          <a:sp3d>
            <a:bevelT/>
            <a:bevelB/>
          </a:sp3d>
        </p:spPr>
        <p:txBody>
          <a:bodyPr/>
          <a:lstStyle>
            <a:lvl1pPr>
              <a:defRPr sz="3600" b="1" cap="all" baseline="0">
                <a:solidFill>
                  <a:schemeClr val="bg1"/>
                </a:solidFill>
              </a:defRPr>
            </a:lvl1pPr>
          </a:lstStyle>
          <a:p>
            <a:r>
              <a:rPr lang="en-US" dirty="0"/>
              <a:t>Click to edit Master title style</a:t>
            </a:r>
          </a:p>
        </p:txBody>
      </p:sp>
      <p:sp>
        <p:nvSpPr>
          <p:cNvPr id="7171" name="Rectangle 3"/>
          <p:cNvSpPr>
            <a:spLocks noGrp="1" noChangeArrowheads="1"/>
          </p:cNvSpPr>
          <p:nvPr>
            <p:ph type="subTitle" idx="1"/>
          </p:nvPr>
        </p:nvSpPr>
        <p:spPr>
          <a:xfrm>
            <a:off x="762000" y="1447800"/>
            <a:ext cx="10769600" cy="914400"/>
          </a:xfrm>
          <a:solidFill>
            <a:schemeClr val="bg1">
              <a:alpha val="42000"/>
            </a:schemeClr>
          </a:solidFill>
        </p:spPr>
        <p:txBody>
          <a:bodyPr/>
          <a:lstStyle>
            <a:lvl1pPr marL="0" indent="0" algn="ctr">
              <a:buFont typeface="Wingdings" pitchFamily="2" charset="2"/>
              <a:buNone/>
              <a:defRPr baseline="0">
                <a:solidFill>
                  <a:schemeClr val="bg1"/>
                </a:solidFill>
              </a:defRPr>
            </a:lvl1pPr>
          </a:lstStyle>
          <a:p>
            <a:r>
              <a:rPr lang="en-US" dirty="0"/>
              <a:t>Click to edit Master subtitle style</a:t>
            </a:r>
          </a:p>
        </p:txBody>
      </p:sp>
    </p:spTree>
    <p:extLst>
      <p:ext uri="{BB962C8B-B14F-4D97-AF65-F5344CB8AC3E}">
        <p14:creationId xmlns:p14="http://schemas.microsoft.com/office/powerpoint/2010/main" val="1691088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741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78813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676401"/>
            <a:ext cx="4927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54800" y="1676401"/>
            <a:ext cx="4927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772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4465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753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712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16668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26335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1964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274639"/>
            <a:ext cx="2514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274639"/>
            <a:ext cx="7340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790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8000" y="266700"/>
            <a:ext cx="10363200" cy="1104900"/>
          </a:xfrm>
        </p:spPr>
        <p:txBody>
          <a:bodyPr/>
          <a:lstStyle/>
          <a:p>
            <a:r>
              <a:rPr lang="en-US"/>
              <a:t>Click to edit Master title style</a:t>
            </a:r>
          </a:p>
        </p:txBody>
      </p:sp>
      <p:sp>
        <p:nvSpPr>
          <p:cNvPr id="3" name="Text Placeholder 2"/>
          <p:cNvSpPr>
            <a:spLocks noGrp="1"/>
          </p:cNvSpPr>
          <p:nvPr>
            <p:ph type="body" sz="half" idx="1"/>
          </p:nvPr>
        </p:nvSpPr>
        <p:spPr>
          <a:xfrm>
            <a:off x="1380067" y="1676400"/>
            <a:ext cx="50503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33634" y="1676400"/>
            <a:ext cx="5050367" cy="4114800"/>
          </a:xfrm>
        </p:spPr>
        <p:txBody>
          <a:bodyPr/>
          <a:lstStyle/>
          <a:p>
            <a:pPr lvl="0"/>
            <a:endParaRPr lang="en-US" noProof="0"/>
          </a:p>
        </p:txBody>
      </p:sp>
    </p:spTree>
    <p:extLst>
      <p:ext uri="{BB962C8B-B14F-4D97-AF65-F5344CB8AC3E}">
        <p14:creationId xmlns:p14="http://schemas.microsoft.com/office/powerpoint/2010/main" val="4145086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274638"/>
            <a:ext cx="10058400" cy="1096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524000" y="1676401"/>
            <a:ext cx="10058400" cy="4449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1" name="Text Box 17"/>
          <p:cNvSpPr txBox="1">
            <a:spLocks noChangeArrowheads="1"/>
          </p:cNvSpPr>
          <p:nvPr/>
        </p:nvSpPr>
        <p:spPr bwMode="auto">
          <a:xfrm>
            <a:off x="1625600" y="228601"/>
            <a:ext cx="9956800" cy="461665"/>
          </a:xfrm>
          <a:prstGeom prst="rect">
            <a:avLst/>
          </a:prstGeom>
          <a:noFill/>
          <a:ln w="9525">
            <a:noFill/>
            <a:miter lim="800000"/>
            <a:headEnd/>
            <a:tailEnd/>
          </a:ln>
          <a:effectLst/>
        </p:spPr>
        <p:txBody>
          <a:bodyPr>
            <a:spAutoFit/>
          </a:bodyPr>
          <a:lstStyle/>
          <a:p>
            <a:pPr eaLnBrk="0" hangingPunct="0">
              <a:defRPr/>
            </a:pPr>
            <a:endParaRPr lang="en-US" sz="2400"/>
          </a:p>
        </p:txBody>
      </p:sp>
      <p:sp>
        <p:nvSpPr>
          <p:cNvPr id="22538" name="Text Box 10"/>
          <p:cNvSpPr txBox="1">
            <a:spLocks noChangeArrowheads="1"/>
          </p:cNvSpPr>
          <p:nvPr userDrawn="1"/>
        </p:nvSpPr>
        <p:spPr bwMode="auto">
          <a:xfrm>
            <a:off x="9550400" y="6507164"/>
            <a:ext cx="2133600" cy="274637"/>
          </a:xfrm>
          <a:prstGeom prst="rect">
            <a:avLst/>
          </a:prstGeom>
          <a:noFill/>
          <a:ln w="9525">
            <a:noFill/>
            <a:miter lim="800000"/>
            <a:headEnd/>
            <a:tailEnd/>
          </a:ln>
          <a:effectLst/>
        </p:spPr>
        <p:txBody>
          <a:bodyPr>
            <a:spAutoFit/>
          </a:bodyPr>
          <a:lstStyle/>
          <a:p>
            <a:pPr algn="r">
              <a:spcBef>
                <a:spcPct val="50000"/>
              </a:spcBef>
              <a:defRPr/>
            </a:pPr>
            <a:r>
              <a:rPr lang="en-US" sz="1200">
                <a:solidFill>
                  <a:srgbClr val="800000"/>
                </a:solidFill>
              </a:rPr>
              <a:t>1-</a:t>
            </a:r>
            <a:fld id="{A3DEB79D-CCFB-49D7-83C0-3386A9963679}" type="slidenum">
              <a:rPr lang="en-US" sz="1200">
                <a:solidFill>
                  <a:srgbClr val="800000"/>
                </a:solidFill>
              </a:rPr>
              <a:pPr algn="r">
                <a:spcBef>
                  <a:spcPct val="50000"/>
                </a:spcBef>
                <a:defRPr/>
              </a:pPr>
              <a:t>‹#›</a:t>
            </a:fld>
            <a:endParaRPr lang="en-US" sz="1200">
              <a:solidFill>
                <a:srgbClr val="800000"/>
              </a:solidFill>
            </a:endParaRPr>
          </a:p>
        </p:txBody>
      </p:sp>
      <p:pic>
        <p:nvPicPr>
          <p:cNvPr id="1030" name="Picture 2"/>
          <p:cNvPicPr>
            <a:picLocks noChangeAspect="1" noChangeArrowheads="1"/>
          </p:cNvPicPr>
          <p:nvPr userDrawn="1"/>
        </p:nvPicPr>
        <p:blipFill>
          <a:blip r:embed="rId14"/>
          <a:srcRect/>
          <a:stretch>
            <a:fillRect/>
          </a:stretch>
        </p:blipFill>
        <p:spPr bwMode="auto">
          <a:xfrm>
            <a:off x="0" y="6324600"/>
            <a:ext cx="12293600" cy="571500"/>
          </a:xfrm>
          <a:prstGeom prst="rect">
            <a:avLst/>
          </a:prstGeom>
          <a:noFill/>
          <a:ln w="9525">
            <a:noFill/>
            <a:miter lim="800000"/>
            <a:headEnd/>
            <a:tailEnd/>
          </a:ln>
        </p:spPr>
      </p:pic>
      <p:pic>
        <p:nvPicPr>
          <p:cNvPr id="1031" name="Picture 2"/>
          <p:cNvPicPr>
            <a:picLocks noChangeAspect="1" noChangeArrowheads="1"/>
          </p:cNvPicPr>
          <p:nvPr userDrawn="1"/>
        </p:nvPicPr>
        <p:blipFill>
          <a:blip r:embed="rId15"/>
          <a:srcRect/>
          <a:stretch>
            <a:fillRect/>
          </a:stretch>
        </p:blipFill>
        <p:spPr bwMode="auto">
          <a:xfrm>
            <a:off x="0" y="6037264"/>
            <a:ext cx="1524000" cy="858837"/>
          </a:xfrm>
          <a:prstGeom prst="rect">
            <a:avLst/>
          </a:prstGeom>
          <a:blipFill dpi="0" rotWithShape="1">
            <a:blip r:embed="rId16"/>
            <a:srcRect/>
            <a:tile tx="0" ty="0" sx="100000" sy="100000" flip="none" algn="tl"/>
          </a:blipFill>
          <a:ln w="9525">
            <a:noFill/>
            <a:miter lim="800000"/>
            <a:headEnd/>
            <a:tailEnd/>
          </a:ln>
        </p:spPr>
      </p:pic>
      <p:pic>
        <p:nvPicPr>
          <p:cNvPr id="1032" name="Picture 2"/>
          <p:cNvPicPr>
            <a:picLocks noChangeAspect="1" noChangeArrowheads="1"/>
          </p:cNvPicPr>
          <p:nvPr userDrawn="1"/>
        </p:nvPicPr>
        <p:blipFill>
          <a:blip r:embed="rId17"/>
          <a:srcRect/>
          <a:stretch>
            <a:fillRect/>
          </a:stretch>
        </p:blipFill>
        <p:spPr bwMode="auto">
          <a:xfrm>
            <a:off x="-4233" y="1"/>
            <a:ext cx="766233" cy="6037263"/>
          </a:xfrm>
          <a:prstGeom prst="rect">
            <a:avLst/>
          </a:prstGeom>
          <a:noFill/>
          <a:ln w="9525">
            <a:noFill/>
            <a:miter lim="800000"/>
            <a:headEnd/>
            <a:tailEnd/>
          </a:ln>
        </p:spPr>
      </p:pic>
      <p:sp>
        <p:nvSpPr>
          <p:cNvPr id="16" name="Text Box 10"/>
          <p:cNvSpPr txBox="1">
            <a:spLocks noChangeArrowheads="1"/>
          </p:cNvSpPr>
          <p:nvPr userDrawn="1"/>
        </p:nvSpPr>
        <p:spPr bwMode="auto">
          <a:xfrm>
            <a:off x="10058400" y="6527800"/>
            <a:ext cx="2133600" cy="274638"/>
          </a:xfrm>
          <a:prstGeom prst="rect">
            <a:avLst/>
          </a:prstGeom>
          <a:noFill/>
          <a:ln w="9525">
            <a:noFill/>
            <a:miter lim="800000"/>
            <a:headEnd/>
            <a:tailEnd/>
          </a:ln>
          <a:effectLst/>
        </p:spPr>
        <p:txBody>
          <a:bodyPr>
            <a:spAutoFit/>
          </a:bodyPr>
          <a:lstStyle/>
          <a:p>
            <a:pPr algn="r">
              <a:spcBef>
                <a:spcPct val="50000"/>
              </a:spcBef>
              <a:defRPr/>
            </a:pPr>
            <a:r>
              <a:rPr lang="en-US" sz="1200" dirty="0">
                <a:solidFill>
                  <a:srgbClr val="800000"/>
                </a:solidFill>
              </a:rPr>
              <a:t>25-</a:t>
            </a:r>
            <a:fld id="{316C858C-CA74-4994-B48A-76F6165DFCFA}" type="slidenum">
              <a:rPr lang="en-US" sz="1200">
                <a:solidFill>
                  <a:srgbClr val="800000"/>
                </a:solidFill>
              </a:rPr>
              <a:pPr algn="r">
                <a:spcBef>
                  <a:spcPct val="50000"/>
                </a:spcBef>
                <a:defRPr/>
              </a:pPr>
              <a:t>‹#›</a:t>
            </a:fld>
            <a:endParaRPr lang="en-US" sz="1200" dirty="0">
              <a:solidFill>
                <a:srgbClr val="800000"/>
              </a:solidFill>
            </a:endParaRPr>
          </a:p>
        </p:txBody>
      </p:sp>
    </p:spTree>
    <p:extLst>
      <p:ext uri="{BB962C8B-B14F-4D97-AF65-F5344CB8AC3E}">
        <p14:creationId xmlns:p14="http://schemas.microsoft.com/office/powerpoint/2010/main" val="1292592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rgbClr val="800000"/>
          </a:solidFill>
          <a:latin typeface="+mj-lt"/>
          <a:ea typeface="+mj-ea"/>
          <a:cs typeface="+mj-cs"/>
        </a:defRPr>
      </a:lvl1pPr>
      <a:lvl2pPr algn="ctr" rtl="0" eaLnBrk="0" fontAlgn="base" hangingPunct="0">
        <a:spcBef>
          <a:spcPct val="0"/>
        </a:spcBef>
        <a:spcAft>
          <a:spcPct val="0"/>
        </a:spcAft>
        <a:defRPr sz="4400">
          <a:solidFill>
            <a:srgbClr val="800000"/>
          </a:solidFill>
          <a:latin typeface="Arial" charset="0"/>
        </a:defRPr>
      </a:lvl2pPr>
      <a:lvl3pPr algn="ctr" rtl="0" eaLnBrk="0" fontAlgn="base" hangingPunct="0">
        <a:spcBef>
          <a:spcPct val="0"/>
        </a:spcBef>
        <a:spcAft>
          <a:spcPct val="0"/>
        </a:spcAft>
        <a:defRPr sz="4400">
          <a:solidFill>
            <a:srgbClr val="800000"/>
          </a:solidFill>
          <a:latin typeface="Arial" charset="0"/>
        </a:defRPr>
      </a:lvl3pPr>
      <a:lvl4pPr algn="ctr" rtl="0" eaLnBrk="0" fontAlgn="base" hangingPunct="0">
        <a:spcBef>
          <a:spcPct val="0"/>
        </a:spcBef>
        <a:spcAft>
          <a:spcPct val="0"/>
        </a:spcAft>
        <a:defRPr sz="4400">
          <a:solidFill>
            <a:srgbClr val="800000"/>
          </a:solidFill>
          <a:latin typeface="Arial" charset="0"/>
        </a:defRPr>
      </a:lvl4pPr>
      <a:lvl5pPr algn="ctr" rtl="0" eaLnBrk="0" fontAlgn="base" hangingPunct="0">
        <a:spcBef>
          <a:spcPct val="0"/>
        </a:spcBef>
        <a:spcAft>
          <a:spcPct val="0"/>
        </a:spcAft>
        <a:defRPr sz="4400">
          <a:solidFill>
            <a:srgbClr val="800000"/>
          </a:solidFill>
          <a:latin typeface="Arial" charset="0"/>
        </a:defRPr>
      </a:lvl5pPr>
      <a:lvl6pPr marL="457200" algn="ctr" rtl="0" eaLnBrk="1" fontAlgn="base" hangingPunct="1">
        <a:spcBef>
          <a:spcPct val="0"/>
        </a:spcBef>
        <a:spcAft>
          <a:spcPct val="0"/>
        </a:spcAft>
        <a:defRPr sz="4400">
          <a:solidFill>
            <a:srgbClr val="800000"/>
          </a:solidFill>
          <a:latin typeface="Arial" charset="0"/>
        </a:defRPr>
      </a:lvl6pPr>
      <a:lvl7pPr marL="914400" algn="ctr" rtl="0" eaLnBrk="1" fontAlgn="base" hangingPunct="1">
        <a:spcBef>
          <a:spcPct val="0"/>
        </a:spcBef>
        <a:spcAft>
          <a:spcPct val="0"/>
        </a:spcAft>
        <a:defRPr sz="4400">
          <a:solidFill>
            <a:srgbClr val="800000"/>
          </a:solidFill>
          <a:latin typeface="Arial" charset="0"/>
        </a:defRPr>
      </a:lvl7pPr>
      <a:lvl8pPr marL="1371600" algn="ctr" rtl="0" eaLnBrk="1" fontAlgn="base" hangingPunct="1">
        <a:spcBef>
          <a:spcPct val="0"/>
        </a:spcBef>
        <a:spcAft>
          <a:spcPct val="0"/>
        </a:spcAft>
        <a:defRPr sz="4400">
          <a:solidFill>
            <a:srgbClr val="800000"/>
          </a:solidFill>
          <a:latin typeface="Arial" charset="0"/>
        </a:defRPr>
      </a:lvl8pPr>
      <a:lvl9pPr marL="1828800" algn="ctr" rtl="0" eaLnBrk="1" fontAlgn="base" hangingPunct="1">
        <a:spcBef>
          <a:spcPct val="0"/>
        </a:spcBef>
        <a:spcAft>
          <a:spcPct val="0"/>
        </a:spcAft>
        <a:defRPr sz="4400">
          <a:solidFill>
            <a:srgbClr val="800000"/>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800000"/>
          </a:solidFill>
          <a:latin typeface="+mn-lt"/>
        </a:defRPr>
      </a:lvl2pPr>
      <a:lvl3pPr marL="1143000" indent="-228600" algn="l" rtl="0" eaLnBrk="0" fontAlgn="base" hangingPunct="0">
        <a:spcBef>
          <a:spcPct val="20000"/>
        </a:spcBef>
        <a:spcAft>
          <a:spcPct val="0"/>
        </a:spcAft>
        <a:buFont typeface="Wingdings" pitchFamily="2" charset="2"/>
        <a:buChar char="w"/>
        <a:defRPr sz="2400">
          <a:solidFill>
            <a:srgbClr val="800000"/>
          </a:solidFill>
          <a:latin typeface="+mn-lt"/>
        </a:defRPr>
      </a:lvl3pPr>
      <a:lvl4pPr marL="1600200" indent="-228600" algn="l" rtl="0" eaLnBrk="0" fontAlgn="base" hangingPunct="0">
        <a:spcBef>
          <a:spcPct val="20000"/>
        </a:spcBef>
        <a:spcAft>
          <a:spcPct val="0"/>
        </a:spcAft>
        <a:buFont typeface="Arial" charset="0"/>
        <a:buChar char="∞"/>
        <a:defRPr sz="2000">
          <a:solidFill>
            <a:srgbClr val="800000"/>
          </a:solidFill>
          <a:latin typeface="+mn-lt"/>
        </a:defRPr>
      </a:lvl4pPr>
      <a:lvl5pPr marL="2057400" indent="-228600" algn="l" rtl="0" eaLnBrk="0" fontAlgn="base" hangingPunct="0">
        <a:spcBef>
          <a:spcPct val="20000"/>
        </a:spcBef>
        <a:spcAft>
          <a:spcPct val="0"/>
        </a:spcAft>
        <a:buFont typeface="Arial" charset="0"/>
        <a:buChar char="~"/>
        <a:defRPr sz="2000">
          <a:solidFill>
            <a:srgbClr val="800000"/>
          </a:solidFill>
          <a:latin typeface="+mn-lt"/>
        </a:defRPr>
      </a:lvl5pPr>
      <a:lvl6pPr marL="2514600" indent="-228600" algn="l" rtl="0" eaLnBrk="1" fontAlgn="base" hangingPunct="1">
        <a:spcBef>
          <a:spcPct val="20000"/>
        </a:spcBef>
        <a:spcAft>
          <a:spcPct val="0"/>
        </a:spcAft>
        <a:buFont typeface="Arial" charset="0"/>
        <a:buChar char="~"/>
        <a:defRPr sz="2000">
          <a:solidFill>
            <a:srgbClr val="800000"/>
          </a:solidFill>
          <a:latin typeface="+mn-lt"/>
        </a:defRPr>
      </a:lvl6pPr>
      <a:lvl7pPr marL="2971800" indent="-228600" algn="l" rtl="0" eaLnBrk="1" fontAlgn="base" hangingPunct="1">
        <a:spcBef>
          <a:spcPct val="20000"/>
        </a:spcBef>
        <a:spcAft>
          <a:spcPct val="0"/>
        </a:spcAft>
        <a:buFont typeface="Arial" charset="0"/>
        <a:buChar char="~"/>
        <a:defRPr sz="2000">
          <a:solidFill>
            <a:srgbClr val="800000"/>
          </a:solidFill>
          <a:latin typeface="+mn-lt"/>
        </a:defRPr>
      </a:lvl7pPr>
      <a:lvl8pPr marL="3429000" indent="-228600" algn="l" rtl="0" eaLnBrk="1" fontAlgn="base" hangingPunct="1">
        <a:spcBef>
          <a:spcPct val="20000"/>
        </a:spcBef>
        <a:spcAft>
          <a:spcPct val="0"/>
        </a:spcAft>
        <a:buFont typeface="Arial" charset="0"/>
        <a:buChar char="~"/>
        <a:defRPr sz="2000">
          <a:solidFill>
            <a:srgbClr val="800000"/>
          </a:solidFill>
          <a:latin typeface="+mn-lt"/>
        </a:defRPr>
      </a:lvl8pPr>
      <a:lvl9pPr marL="3886200" indent="-228600" algn="l" rtl="0" eaLnBrk="1" fontAlgn="base" hangingPunct="1">
        <a:spcBef>
          <a:spcPct val="20000"/>
        </a:spcBef>
        <a:spcAft>
          <a:spcPct val="0"/>
        </a:spcAft>
        <a:buFont typeface="Arial" charset="0"/>
        <a:buChar char="~"/>
        <a:defRPr sz="2000">
          <a:solidFill>
            <a:srgbClr val="8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3"/>
          <p:cNvSpPr/>
          <p:nvPr/>
        </p:nvSpPr>
        <p:spPr>
          <a:xfrm>
            <a:off x="1524000" y="1371601"/>
            <a:ext cx="9296400" cy="10779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Economic Policy in the Open Economy Under Fixed Exchange Rates</a:t>
            </a:r>
          </a:p>
        </p:txBody>
      </p:sp>
      <p:sp>
        <p:nvSpPr>
          <p:cNvPr id="2" name="Title 1"/>
          <p:cNvSpPr>
            <a:spLocks noGrp="1"/>
          </p:cNvSpPr>
          <p:nvPr>
            <p:ph type="ctrTitle"/>
          </p:nvPr>
        </p:nvSpPr>
        <p:spPr>
          <a:noFill/>
        </p:spPr>
        <p:txBody>
          <a:bodyPr/>
          <a:lstStyle/>
          <a:p>
            <a:pPr>
              <a:defRPr/>
            </a:pPr>
            <a:r>
              <a:rPr lang="en-US" sz="4000" dirty="0"/>
              <a:t>Chapter 25:</a:t>
            </a:r>
          </a:p>
        </p:txBody>
      </p:sp>
      <p:sp>
        <p:nvSpPr>
          <p:cNvPr id="16389" name="Text Box 9"/>
          <p:cNvSpPr txBox="1">
            <a:spLocks noChangeArrowheads="1"/>
          </p:cNvSpPr>
          <p:nvPr/>
        </p:nvSpPr>
        <p:spPr bwMode="auto">
          <a:xfrm>
            <a:off x="6496050" y="6602414"/>
            <a:ext cx="4114800" cy="2444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80000"/>
                </a:solidFill>
                <a:effectLst/>
                <a:uLnTx/>
                <a:uFillTx/>
                <a:latin typeface="Times New Roman" pitchFamily="18" charset="0"/>
                <a:ea typeface="+mn-ea"/>
                <a:cs typeface="+mn-cs"/>
              </a:rPr>
              <a:t>Copyright © 2014 by the McGraw-Hill Companies, Inc. All rights reserved.</a:t>
            </a: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390" name="Rectangle 10"/>
          <p:cNvSpPr>
            <a:spLocks noChangeArrowheads="1"/>
          </p:cNvSpPr>
          <p:nvPr/>
        </p:nvSpPr>
        <p:spPr bwMode="auto">
          <a:xfrm>
            <a:off x="1581150" y="6572250"/>
            <a:ext cx="1466850" cy="228600"/>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80000"/>
                </a:solidFill>
                <a:effectLst/>
                <a:uLnTx/>
                <a:uFillTx/>
                <a:latin typeface="Times New Roman" pitchFamily="18" charset="0"/>
                <a:ea typeface="+mn-ea"/>
                <a:cs typeface="+mn-cs"/>
              </a:rPr>
              <a:t>McGraw-Hill/Irwin</a:t>
            </a: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Metin kutusu 2">
            <a:extLst>
              <a:ext uri="{FF2B5EF4-FFF2-40B4-BE49-F238E27FC236}">
                <a16:creationId xmlns:a16="http://schemas.microsoft.com/office/drawing/2014/main" id="{56A06CB1-7E1D-41A3-BED7-FBBB78C85C0D}"/>
              </a:ext>
            </a:extLst>
          </p:cNvPr>
          <p:cNvSpPr txBox="1"/>
          <p:nvPr/>
        </p:nvSpPr>
        <p:spPr>
          <a:xfrm>
            <a:off x="2451882" y="3095158"/>
            <a:ext cx="7651454" cy="954107"/>
          </a:xfrm>
          <a:prstGeom prst="rect">
            <a:avLst/>
          </a:prstGeom>
          <a:solidFill>
            <a:srgbClr val="C0000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Econ 202-Lecture </a:t>
            </a:r>
            <a:r>
              <a:rPr lang="en-US" sz="2800" b="1" dirty="0">
                <a:solidFill>
                  <a:srgbClr val="FFFFFF"/>
                </a:solidFill>
                <a:latin typeface="Arial"/>
              </a:rPr>
              <a:t>Notes Part 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The Mundell-Fleming </a:t>
            </a:r>
            <a:r>
              <a:rPr kumimoji="0" lang="en-US" sz="2800" b="1" i="0" u="none" strike="noStrike" kern="1200" cap="none" spc="0" normalizeH="0" baseline="0" noProof="0">
                <a:ln>
                  <a:noFill/>
                </a:ln>
                <a:solidFill>
                  <a:srgbClr val="FFFFFF"/>
                </a:solidFill>
                <a:effectLst/>
                <a:uLnTx/>
                <a:uFillTx/>
                <a:latin typeface="Arial"/>
                <a:ea typeface="+mn-ea"/>
                <a:cs typeface="+mn-cs"/>
              </a:rPr>
              <a:t>Open Economy Model</a:t>
            </a:r>
            <a:endParaRPr kumimoji="0" lang="en-US" sz="2800" b="1" i="0" u="none" strike="noStrike" kern="1200" cap="none" spc="0" normalizeH="0" baseline="0" noProof="0" dirty="0">
              <a:ln>
                <a:noFill/>
              </a:ln>
              <a:solidFill>
                <a:srgbClr val="FFFFFF"/>
              </a:solidFill>
              <a:effectLst/>
              <a:uLnTx/>
              <a:uFillTx/>
              <a:latin typeface="Arial"/>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5E7C1D7-BC7B-43B5-9269-83C102CED8AA}"/>
              </a:ext>
            </a:extLst>
          </p:cNvPr>
          <p:cNvSpPr>
            <a:spLocks noGrp="1"/>
          </p:cNvSpPr>
          <p:nvPr>
            <p:ph type="title"/>
          </p:nvPr>
        </p:nvSpPr>
        <p:spPr/>
        <p:txBody>
          <a:bodyPr/>
          <a:lstStyle/>
          <a:p>
            <a:r>
              <a:rPr lang="en-US" dirty="0"/>
              <a:t>Contents</a:t>
            </a:r>
          </a:p>
        </p:txBody>
      </p:sp>
      <p:sp>
        <p:nvSpPr>
          <p:cNvPr id="3" name="İçerik Yer Tutucusu 2">
            <a:extLst>
              <a:ext uri="{FF2B5EF4-FFF2-40B4-BE49-F238E27FC236}">
                <a16:creationId xmlns:a16="http://schemas.microsoft.com/office/drawing/2014/main" id="{DC820C23-33B0-4F8A-A773-BCFAC8C16C6E}"/>
              </a:ext>
            </a:extLst>
          </p:cNvPr>
          <p:cNvSpPr>
            <a:spLocks noGrp="1"/>
          </p:cNvSpPr>
          <p:nvPr>
            <p:ph idx="1"/>
          </p:nvPr>
        </p:nvSpPr>
        <p:spPr/>
        <p:txBody>
          <a:bodyPr/>
          <a:lstStyle/>
          <a:p>
            <a:r>
              <a:rPr lang="en-US" dirty="0"/>
              <a:t>Shape of the BP-curve under different degrees of capital mobility</a:t>
            </a:r>
          </a:p>
          <a:p>
            <a:r>
              <a:rPr lang="en-US" dirty="0"/>
              <a:t>Shifts in the BP-curve</a:t>
            </a:r>
          </a:p>
          <a:p>
            <a:r>
              <a:rPr lang="en-US" dirty="0"/>
              <a:t>Equilibrium in the IS/LM/BP Model</a:t>
            </a:r>
          </a:p>
          <a:p>
            <a:r>
              <a:rPr lang="en-US" dirty="0"/>
              <a:t>Experiments in the open economy equilibrium:</a:t>
            </a:r>
          </a:p>
          <a:p>
            <a:pPr lvl="1"/>
            <a:r>
              <a:rPr lang="en-US" dirty="0"/>
              <a:t>An increase in foreign income Y* under fixed exchange rates</a:t>
            </a:r>
          </a:p>
          <a:p>
            <a:pPr lvl="1"/>
            <a:r>
              <a:rPr lang="en-US" dirty="0"/>
              <a:t>Fiscal policy under fixed exchange rates</a:t>
            </a:r>
          </a:p>
        </p:txBody>
      </p:sp>
    </p:spTree>
    <p:extLst>
      <p:ext uri="{BB962C8B-B14F-4D97-AF65-F5344CB8AC3E}">
        <p14:creationId xmlns:p14="http://schemas.microsoft.com/office/powerpoint/2010/main" val="1610646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A75D73A-4C87-4322-8949-67BB5A4D7F2A}"/>
              </a:ext>
            </a:extLst>
          </p:cNvPr>
          <p:cNvSpPr>
            <a:spLocks noGrp="1" noChangeArrowheads="1"/>
          </p:cNvSpPr>
          <p:nvPr>
            <p:ph type="title"/>
          </p:nvPr>
        </p:nvSpPr>
        <p:spPr>
          <a:xfrm>
            <a:off x="1524000" y="274638"/>
            <a:ext cx="10058400" cy="1096962"/>
          </a:xfrm>
        </p:spPr>
        <p:txBody>
          <a:bodyPr/>
          <a:lstStyle/>
          <a:p>
            <a:pPr eaLnBrk="1" hangingPunct="1"/>
            <a:r>
              <a:rPr lang="en-US" sz="4800" b="1" dirty="0"/>
              <a:t> </a:t>
            </a:r>
            <a:r>
              <a:rPr lang="en-US" b="1" dirty="0"/>
              <a:t>BOP Equilibrium: the Slope of the BP Curve</a:t>
            </a:r>
            <a:endParaRPr lang="en-US" b="1" i="1" dirty="0"/>
          </a:p>
        </p:txBody>
      </p:sp>
      <p:cxnSp>
        <p:nvCxnSpPr>
          <p:cNvPr id="5" name="Düz Bağlayıcı 4">
            <a:extLst>
              <a:ext uri="{FF2B5EF4-FFF2-40B4-BE49-F238E27FC236}">
                <a16:creationId xmlns:a16="http://schemas.microsoft.com/office/drawing/2014/main" id="{700810F5-7971-48F4-9D1D-33544E45EFEB}"/>
              </a:ext>
            </a:extLst>
          </p:cNvPr>
          <p:cNvCxnSpPr/>
          <p:nvPr/>
        </p:nvCxnSpPr>
        <p:spPr>
          <a:xfrm flipH="1">
            <a:off x="2514600" y="1828800"/>
            <a:ext cx="76200" cy="3962400"/>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D0969AF2-E9B2-4D49-8A38-395B15E018F3}"/>
              </a:ext>
            </a:extLst>
          </p:cNvPr>
          <p:cNvCxnSpPr/>
          <p:nvPr/>
        </p:nvCxnSpPr>
        <p:spPr>
          <a:xfrm>
            <a:off x="2514600" y="5791200"/>
            <a:ext cx="5410200"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5CBE17AA-3EDF-4BBE-A196-3DCDD3D9D424}"/>
              </a:ext>
            </a:extLst>
          </p:cNvPr>
          <p:cNvCxnSpPr/>
          <p:nvPr/>
        </p:nvCxnSpPr>
        <p:spPr>
          <a:xfrm>
            <a:off x="2574228" y="3733799"/>
            <a:ext cx="5257800" cy="0"/>
          </a:xfrm>
          <a:prstGeom prst="line">
            <a:avLst/>
          </a:prstGeom>
        </p:spPr>
        <p:style>
          <a:lnRef idx="2">
            <a:schemeClr val="dk1"/>
          </a:lnRef>
          <a:fillRef idx="0">
            <a:schemeClr val="dk1"/>
          </a:fillRef>
          <a:effectRef idx="1">
            <a:schemeClr val="dk1"/>
          </a:effectRef>
          <a:fontRef idx="minor">
            <a:schemeClr val="tx1"/>
          </a:fontRef>
        </p:style>
      </p:cxnSp>
      <p:cxnSp>
        <p:nvCxnSpPr>
          <p:cNvPr id="11" name="Düz Bağlayıcı 10">
            <a:extLst>
              <a:ext uri="{FF2B5EF4-FFF2-40B4-BE49-F238E27FC236}">
                <a16:creationId xmlns:a16="http://schemas.microsoft.com/office/drawing/2014/main" id="{08E58344-CD23-4574-93B1-4690F53CB648}"/>
              </a:ext>
            </a:extLst>
          </p:cNvPr>
          <p:cNvCxnSpPr/>
          <p:nvPr/>
        </p:nvCxnSpPr>
        <p:spPr>
          <a:xfrm>
            <a:off x="5288179" y="1828800"/>
            <a:ext cx="0" cy="3962400"/>
          </a:xfrm>
          <a:prstGeom prst="line">
            <a:avLst/>
          </a:prstGeom>
        </p:spPr>
        <p:style>
          <a:lnRef idx="2">
            <a:schemeClr val="dk1"/>
          </a:lnRef>
          <a:fillRef idx="0">
            <a:schemeClr val="dk1"/>
          </a:fillRef>
          <a:effectRef idx="1">
            <a:schemeClr val="dk1"/>
          </a:effectRef>
          <a:fontRef idx="minor">
            <a:schemeClr val="tx1"/>
          </a:fontRef>
        </p:style>
      </p:cxnSp>
      <p:sp>
        <p:nvSpPr>
          <p:cNvPr id="12" name="Metin kutusu 11">
            <a:extLst>
              <a:ext uri="{FF2B5EF4-FFF2-40B4-BE49-F238E27FC236}">
                <a16:creationId xmlns:a16="http://schemas.microsoft.com/office/drawing/2014/main" id="{D106C6C8-7626-467A-9481-F1706D51E472}"/>
              </a:ext>
            </a:extLst>
          </p:cNvPr>
          <p:cNvSpPr txBox="1"/>
          <p:nvPr/>
        </p:nvSpPr>
        <p:spPr>
          <a:xfrm>
            <a:off x="2209800" y="1828800"/>
            <a:ext cx="26962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Times New Roman" pitchFamily="18" charset="0"/>
                <a:ea typeface="+mn-ea"/>
                <a:cs typeface="+mn-cs"/>
              </a:rPr>
              <a:t>i</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3" name="Metin kutusu 12">
            <a:extLst>
              <a:ext uri="{FF2B5EF4-FFF2-40B4-BE49-F238E27FC236}">
                <a16:creationId xmlns:a16="http://schemas.microsoft.com/office/drawing/2014/main" id="{DC20F8A5-336A-494B-A350-5EFB42034A68}"/>
              </a:ext>
            </a:extLst>
          </p:cNvPr>
          <p:cNvSpPr txBox="1"/>
          <p:nvPr/>
        </p:nvSpPr>
        <p:spPr>
          <a:xfrm>
            <a:off x="7721058" y="5791200"/>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Y</a:t>
            </a:r>
          </a:p>
        </p:txBody>
      </p:sp>
      <p:sp>
        <p:nvSpPr>
          <p:cNvPr id="14" name="Metin kutusu 13">
            <a:extLst>
              <a:ext uri="{FF2B5EF4-FFF2-40B4-BE49-F238E27FC236}">
                <a16:creationId xmlns:a16="http://schemas.microsoft.com/office/drawing/2014/main" id="{1F836118-0F05-4340-ADCC-4CEF281AC46F}"/>
              </a:ext>
            </a:extLst>
          </p:cNvPr>
          <p:cNvSpPr txBox="1"/>
          <p:nvPr/>
        </p:nvSpPr>
        <p:spPr>
          <a:xfrm>
            <a:off x="5143500" y="5791200"/>
            <a:ext cx="51007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Y</a:t>
            </a:r>
            <a:r>
              <a:rPr kumimoji="0" lang="en-US" sz="2400" b="0" i="0" u="none" strike="noStrike" kern="1200" cap="none" spc="0" normalizeH="0" baseline="-25000" noProof="0" dirty="0">
                <a:ln>
                  <a:noFill/>
                </a:ln>
                <a:solidFill>
                  <a:srgbClr val="000000"/>
                </a:solidFill>
                <a:effectLst/>
                <a:uLnTx/>
                <a:uFillTx/>
                <a:latin typeface="Times New Roman" pitchFamily="18" charset="0"/>
                <a:ea typeface="+mn-ea"/>
                <a:cs typeface="+mn-cs"/>
              </a:rPr>
              <a:t>0</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5" name="Metin kutusu 14">
            <a:extLst>
              <a:ext uri="{FF2B5EF4-FFF2-40B4-BE49-F238E27FC236}">
                <a16:creationId xmlns:a16="http://schemas.microsoft.com/office/drawing/2014/main" id="{631DCE31-D9F4-4155-9646-C77A877FB71B}"/>
              </a:ext>
            </a:extLst>
          </p:cNvPr>
          <p:cNvSpPr txBox="1"/>
          <p:nvPr/>
        </p:nvSpPr>
        <p:spPr>
          <a:xfrm>
            <a:off x="2202010" y="3502967"/>
            <a:ext cx="372218"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i</a:t>
            </a:r>
            <a:r>
              <a:rPr kumimoji="0" lang="en-US" sz="2400" b="0" i="0" u="none" strike="noStrike" kern="1200" cap="none" spc="0" normalizeH="0" baseline="-25000" noProof="0" dirty="0">
                <a:ln>
                  <a:noFill/>
                </a:ln>
                <a:solidFill>
                  <a:srgbClr val="000000"/>
                </a:solidFill>
                <a:effectLst/>
                <a:uLnTx/>
                <a:uFillTx/>
                <a:latin typeface="Times New Roman" pitchFamily="18" charset="0"/>
                <a:ea typeface="+mn-ea"/>
                <a:cs typeface="+mn-cs"/>
              </a:rPr>
              <a:t>0</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6" name="Metin kutusu 15">
            <a:extLst>
              <a:ext uri="{FF2B5EF4-FFF2-40B4-BE49-F238E27FC236}">
                <a16:creationId xmlns:a16="http://schemas.microsoft.com/office/drawing/2014/main" id="{36E168EB-B406-49AD-BE7B-E158C8999F83}"/>
              </a:ext>
            </a:extLst>
          </p:cNvPr>
          <p:cNvSpPr txBox="1"/>
          <p:nvPr/>
        </p:nvSpPr>
        <p:spPr>
          <a:xfrm>
            <a:off x="7736824" y="3445357"/>
            <a:ext cx="2927404" cy="10156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Perfectly elastic BP-curve: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mobility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(no capital controls)</a:t>
            </a:r>
          </a:p>
        </p:txBody>
      </p:sp>
      <p:sp>
        <p:nvSpPr>
          <p:cNvPr id="17" name="Metin kutusu 16">
            <a:extLst>
              <a:ext uri="{FF2B5EF4-FFF2-40B4-BE49-F238E27FC236}">
                <a16:creationId xmlns:a16="http://schemas.microsoft.com/office/drawing/2014/main" id="{A750A96B-E4BA-4B6D-8C01-71E61B0C8153}"/>
              </a:ext>
            </a:extLst>
          </p:cNvPr>
          <p:cNvSpPr txBox="1"/>
          <p:nvPr/>
        </p:nvSpPr>
        <p:spPr>
          <a:xfrm>
            <a:off x="5230210" y="1561181"/>
            <a:ext cx="585929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Perfectly inelastic BP-curve: Perfect capital immobility</a:t>
            </a:r>
          </a:p>
        </p:txBody>
      </p:sp>
      <p:cxnSp>
        <p:nvCxnSpPr>
          <p:cNvPr id="19" name="Düz Bağlayıcı 18">
            <a:extLst>
              <a:ext uri="{FF2B5EF4-FFF2-40B4-BE49-F238E27FC236}">
                <a16:creationId xmlns:a16="http://schemas.microsoft.com/office/drawing/2014/main" id="{519FA3DF-91D4-4EA4-ACA4-B96C987B7323}"/>
              </a:ext>
            </a:extLst>
          </p:cNvPr>
          <p:cNvCxnSpPr/>
          <p:nvPr/>
        </p:nvCxnSpPr>
        <p:spPr>
          <a:xfrm flipV="1">
            <a:off x="2855301" y="2290465"/>
            <a:ext cx="4536099" cy="3039071"/>
          </a:xfrm>
          <a:prstGeom prst="line">
            <a:avLst/>
          </a:prstGeom>
        </p:spPr>
        <p:style>
          <a:lnRef idx="2">
            <a:schemeClr val="dk1"/>
          </a:lnRef>
          <a:fillRef idx="0">
            <a:schemeClr val="dk1"/>
          </a:fillRef>
          <a:effectRef idx="1">
            <a:schemeClr val="dk1"/>
          </a:effectRef>
          <a:fontRef idx="minor">
            <a:schemeClr val="tx1"/>
          </a:fontRef>
        </p:style>
      </p:cxnSp>
      <p:cxnSp>
        <p:nvCxnSpPr>
          <p:cNvPr id="21" name="Düz Bağlayıcı 20">
            <a:extLst>
              <a:ext uri="{FF2B5EF4-FFF2-40B4-BE49-F238E27FC236}">
                <a16:creationId xmlns:a16="http://schemas.microsoft.com/office/drawing/2014/main" id="{357BB297-1F9D-4A81-9E84-A5B4DAB5A489}"/>
              </a:ext>
            </a:extLst>
          </p:cNvPr>
          <p:cNvCxnSpPr>
            <a:cxnSpLocks/>
          </p:cNvCxnSpPr>
          <p:nvPr/>
        </p:nvCxnSpPr>
        <p:spPr>
          <a:xfrm flipV="1">
            <a:off x="4201510" y="1949104"/>
            <a:ext cx="2057400" cy="3677509"/>
          </a:xfrm>
          <a:prstGeom prst="line">
            <a:avLst/>
          </a:prstGeom>
        </p:spPr>
        <p:style>
          <a:lnRef idx="2">
            <a:schemeClr val="dk1"/>
          </a:lnRef>
          <a:fillRef idx="0">
            <a:schemeClr val="dk1"/>
          </a:fillRef>
          <a:effectRef idx="1">
            <a:schemeClr val="dk1"/>
          </a:effectRef>
          <a:fontRef idx="minor">
            <a:schemeClr val="tx1"/>
          </a:fontRef>
        </p:style>
      </p:cxnSp>
      <p:cxnSp>
        <p:nvCxnSpPr>
          <p:cNvPr id="25" name="Düz Bağlayıcı 24">
            <a:extLst>
              <a:ext uri="{FF2B5EF4-FFF2-40B4-BE49-F238E27FC236}">
                <a16:creationId xmlns:a16="http://schemas.microsoft.com/office/drawing/2014/main" id="{B4038899-8DD7-4D9D-BDEA-FEC55B1BC28D}"/>
              </a:ext>
            </a:extLst>
          </p:cNvPr>
          <p:cNvCxnSpPr/>
          <p:nvPr/>
        </p:nvCxnSpPr>
        <p:spPr>
          <a:xfrm flipV="1">
            <a:off x="2792016" y="3133467"/>
            <a:ext cx="5304513" cy="1049811"/>
          </a:xfrm>
          <a:prstGeom prst="line">
            <a:avLst/>
          </a:prstGeom>
        </p:spPr>
        <p:style>
          <a:lnRef idx="2">
            <a:schemeClr val="dk1"/>
          </a:lnRef>
          <a:fillRef idx="0">
            <a:schemeClr val="dk1"/>
          </a:fillRef>
          <a:effectRef idx="1">
            <a:schemeClr val="dk1"/>
          </a:effectRef>
          <a:fontRef idx="minor">
            <a:schemeClr val="tx1"/>
          </a:fontRef>
        </p:style>
      </p:cxnSp>
      <p:cxnSp>
        <p:nvCxnSpPr>
          <p:cNvPr id="27" name="Bağlayıcı: Eğri 26">
            <a:extLst>
              <a:ext uri="{FF2B5EF4-FFF2-40B4-BE49-F238E27FC236}">
                <a16:creationId xmlns:a16="http://schemas.microsoft.com/office/drawing/2014/main" id="{81B07859-829F-4CCE-BD04-CDB812DC3BA5}"/>
              </a:ext>
            </a:extLst>
          </p:cNvPr>
          <p:cNvCxnSpPr>
            <a:cxnSpLocks/>
          </p:cNvCxnSpPr>
          <p:nvPr/>
        </p:nvCxnSpPr>
        <p:spPr>
          <a:xfrm rot="10800000">
            <a:off x="6821062" y="2125087"/>
            <a:ext cx="2135227" cy="1085335"/>
          </a:xfrm>
          <a:prstGeom prst="curvedConnector3">
            <a:avLst>
              <a:gd name="adj1" fmla="val -1685"/>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32" name="Metin kutusu 31">
            <a:extLst>
              <a:ext uri="{FF2B5EF4-FFF2-40B4-BE49-F238E27FC236}">
                <a16:creationId xmlns:a16="http://schemas.microsoft.com/office/drawing/2014/main" id="{64F44FDE-110B-465C-8006-1D25ECCEC066}"/>
              </a:ext>
            </a:extLst>
          </p:cNvPr>
          <p:cNvSpPr txBox="1"/>
          <p:nvPr/>
        </p:nvSpPr>
        <p:spPr>
          <a:xfrm>
            <a:off x="8956289" y="2137201"/>
            <a:ext cx="2701381" cy="83099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itchFamily="18" charset="0"/>
                <a:ea typeface="+mn-ea"/>
                <a:cs typeface="+mn-cs"/>
              </a:rPr>
              <a:t>Stricter capital flow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itchFamily="18" charset="0"/>
                <a:ea typeface="+mn-ea"/>
                <a:cs typeface="+mn-cs"/>
              </a:rPr>
              <a:t> controls</a:t>
            </a:r>
          </a:p>
        </p:txBody>
      </p:sp>
      <p:sp>
        <p:nvSpPr>
          <p:cNvPr id="34" name="Metin kutusu 33">
            <a:extLst>
              <a:ext uri="{FF2B5EF4-FFF2-40B4-BE49-F238E27FC236}">
                <a16:creationId xmlns:a16="http://schemas.microsoft.com/office/drawing/2014/main" id="{5C8C83B9-9FC7-42BF-9D78-C28A613BA40D}"/>
              </a:ext>
            </a:extLst>
          </p:cNvPr>
          <p:cNvSpPr txBox="1"/>
          <p:nvPr/>
        </p:nvSpPr>
        <p:spPr>
          <a:xfrm>
            <a:off x="7076529" y="4665669"/>
            <a:ext cx="452034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itchFamily="18" charset="0"/>
                <a:ea typeface="+mn-ea"/>
                <a:cs typeface="+mn-cs"/>
              </a:rPr>
              <a:t>Varying degrees of capital mobility</a:t>
            </a:r>
          </a:p>
        </p:txBody>
      </p:sp>
    </p:spTree>
    <p:extLst>
      <p:ext uri="{BB962C8B-B14F-4D97-AF65-F5344CB8AC3E}">
        <p14:creationId xmlns:p14="http://schemas.microsoft.com/office/powerpoint/2010/main" val="373875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1469796" y="179093"/>
            <a:ext cx="8777140" cy="1121806"/>
          </a:xfrm>
        </p:spPr>
        <p:txBody>
          <a:bodyPr/>
          <a:lstStyle/>
          <a:p>
            <a:pPr eaLnBrk="1" hangingPunct="1"/>
            <a:r>
              <a:rPr lang="en-US" b="1" dirty="0"/>
              <a:t> </a:t>
            </a:r>
            <a:r>
              <a:rPr lang="en-US" sz="4000" b="1" dirty="0"/>
              <a:t>BOP Equilibrium: the Slope of the BP Curve</a:t>
            </a:r>
            <a:endParaRPr lang="en-US" sz="4000" b="1" i="1" dirty="0"/>
          </a:p>
        </p:txBody>
      </p:sp>
      <p:sp>
        <p:nvSpPr>
          <p:cNvPr id="5123" name="Rectangle 3"/>
          <p:cNvSpPr>
            <a:spLocks noGrp="1" noChangeArrowheads="1"/>
          </p:cNvSpPr>
          <p:nvPr>
            <p:ph type="body" sz="half" idx="1"/>
          </p:nvPr>
        </p:nvSpPr>
        <p:spPr>
          <a:xfrm>
            <a:off x="838986" y="1795823"/>
            <a:ext cx="10850251" cy="4883084"/>
          </a:xfrm>
        </p:spPr>
        <p:txBody>
          <a:bodyPr/>
          <a:lstStyle/>
          <a:p>
            <a:pPr lvl="1" eaLnBrk="1" hangingPunct="1">
              <a:lnSpc>
                <a:spcPct val="90000"/>
              </a:lnSpc>
            </a:pPr>
            <a:r>
              <a:rPr lang="en-US" dirty="0"/>
              <a:t>The slope of the BP curve depends on how responsive short-term private capital flows are to changes in the interest rate.</a:t>
            </a:r>
          </a:p>
          <a:p>
            <a:pPr lvl="1" eaLnBrk="1" hangingPunct="1">
              <a:lnSpc>
                <a:spcPct val="90000"/>
              </a:lnSpc>
            </a:pPr>
            <a:r>
              <a:rPr lang="en-US" sz="2400" dirty="0"/>
              <a:t>The typical upward slope of the BP curve results from impediments to capital flows (e.g. government controls the capital flows, there are high risks or restrictions on capital flows, the government taxes capital inflows and outflows, etc.) or when the country is large enough to influence international interest rates (dominates the international capital market and determines world interest rate).</a:t>
            </a:r>
          </a:p>
          <a:p>
            <a:pPr lvl="1" eaLnBrk="1" hangingPunct="1">
              <a:lnSpc>
                <a:spcPct val="90000"/>
              </a:lnSpc>
            </a:pPr>
            <a:r>
              <a:rPr lang="en-US" sz="2400" dirty="0"/>
              <a:t>The upward-sloping BP represents “imperfect capital mobility” (some degree of capital immobility, i.e. riskiness, some degree of taxation, restrictions, etc.)</a:t>
            </a:r>
          </a:p>
          <a:p>
            <a:pPr marL="457200" lvl="1" indent="0" eaLnBrk="1" hangingPunct="1">
              <a:lnSpc>
                <a:spcPct val="90000"/>
              </a:lnSpc>
              <a:buNone/>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C6C4F0-AD2C-44F7-B6FE-1A30C9038895}"/>
              </a:ext>
            </a:extLst>
          </p:cNvPr>
          <p:cNvSpPr>
            <a:spLocks noGrp="1" noChangeArrowheads="1"/>
          </p:cNvSpPr>
          <p:nvPr>
            <p:ph type="title"/>
          </p:nvPr>
        </p:nvSpPr>
        <p:spPr>
          <a:xfrm>
            <a:off x="914418" y="94269"/>
            <a:ext cx="10667982" cy="1277331"/>
          </a:xfrm>
        </p:spPr>
        <p:txBody>
          <a:bodyPr/>
          <a:lstStyle/>
          <a:p>
            <a:pPr eaLnBrk="1" hangingPunct="1"/>
            <a:r>
              <a:rPr lang="en-US" sz="4000" b="1" dirty="0"/>
              <a:t> </a:t>
            </a:r>
            <a:r>
              <a:rPr lang="en-US" sz="3600" b="1" dirty="0"/>
              <a:t>BOP Equilibrium: the Slope of the BP Curve</a:t>
            </a:r>
            <a:endParaRPr lang="en-US" sz="3600" b="1" i="1" dirty="0"/>
          </a:p>
        </p:txBody>
      </p:sp>
      <p:cxnSp>
        <p:nvCxnSpPr>
          <p:cNvPr id="5" name="Düz Bağlayıcı 4">
            <a:extLst>
              <a:ext uri="{FF2B5EF4-FFF2-40B4-BE49-F238E27FC236}">
                <a16:creationId xmlns:a16="http://schemas.microsoft.com/office/drawing/2014/main" id="{C8BCFF9F-19D0-4719-95BE-E6CDBD03B6FC}"/>
              </a:ext>
            </a:extLst>
          </p:cNvPr>
          <p:cNvCxnSpPr/>
          <p:nvPr/>
        </p:nvCxnSpPr>
        <p:spPr>
          <a:xfrm>
            <a:off x="1524000" y="1659118"/>
            <a:ext cx="0" cy="3968684"/>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D49D2417-CB9B-4744-BC15-C56962E09640}"/>
              </a:ext>
            </a:extLst>
          </p:cNvPr>
          <p:cNvCxnSpPr/>
          <p:nvPr/>
        </p:nvCxnSpPr>
        <p:spPr>
          <a:xfrm>
            <a:off x="1524000" y="5618375"/>
            <a:ext cx="4424313"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090650EF-986C-4613-959F-715636348D60}"/>
              </a:ext>
            </a:extLst>
          </p:cNvPr>
          <p:cNvCxnSpPr/>
          <p:nvPr/>
        </p:nvCxnSpPr>
        <p:spPr>
          <a:xfrm flipV="1">
            <a:off x="1715678" y="3610466"/>
            <a:ext cx="4380322" cy="1131216"/>
          </a:xfrm>
          <a:prstGeom prst="line">
            <a:avLst/>
          </a:prstGeom>
        </p:spPr>
        <p:style>
          <a:lnRef idx="1">
            <a:schemeClr val="dk1"/>
          </a:lnRef>
          <a:fillRef idx="0">
            <a:schemeClr val="dk1"/>
          </a:fillRef>
          <a:effectRef idx="0">
            <a:schemeClr val="dk1"/>
          </a:effectRef>
          <a:fontRef idx="minor">
            <a:schemeClr val="tx1"/>
          </a:fontRef>
        </p:style>
      </p:cxnSp>
      <p:sp>
        <p:nvSpPr>
          <p:cNvPr id="18" name="Metin kutusu 17">
            <a:extLst>
              <a:ext uri="{FF2B5EF4-FFF2-40B4-BE49-F238E27FC236}">
                <a16:creationId xmlns:a16="http://schemas.microsoft.com/office/drawing/2014/main" id="{67A2E1CE-C149-4A9B-89EB-E54CF230EADF}"/>
              </a:ext>
            </a:extLst>
          </p:cNvPr>
          <p:cNvSpPr txBox="1"/>
          <p:nvPr/>
        </p:nvSpPr>
        <p:spPr>
          <a:xfrm>
            <a:off x="6041455" y="3425800"/>
            <a:ext cx="577402" cy="369332"/>
          </a:xfrm>
          <a:prstGeom prst="rect">
            <a:avLst/>
          </a:prstGeom>
          <a:noFill/>
        </p:spPr>
        <p:txBody>
          <a:bodyPr wrap="none" rtlCol="0">
            <a:spAutoFit/>
          </a:bodyPr>
          <a:lstStyle/>
          <a:p>
            <a:r>
              <a:rPr lang="en-US" dirty="0"/>
              <a:t>BP</a:t>
            </a:r>
            <a:r>
              <a:rPr lang="en-US" baseline="-25000" dirty="0"/>
              <a:t>1</a:t>
            </a:r>
            <a:endParaRPr lang="en-US" dirty="0"/>
          </a:p>
        </p:txBody>
      </p:sp>
      <p:cxnSp>
        <p:nvCxnSpPr>
          <p:cNvPr id="20" name="Düz Bağlayıcı 19">
            <a:extLst>
              <a:ext uri="{FF2B5EF4-FFF2-40B4-BE49-F238E27FC236}">
                <a16:creationId xmlns:a16="http://schemas.microsoft.com/office/drawing/2014/main" id="{C1DDE021-BB74-49B8-9DA5-237487E228E6}"/>
              </a:ext>
            </a:extLst>
          </p:cNvPr>
          <p:cNvCxnSpPr>
            <a:cxnSpLocks/>
          </p:cNvCxnSpPr>
          <p:nvPr/>
        </p:nvCxnSpPr>
        <p:spPr>
          <a:xfrm flipV="1">
            <a:off x="2460396" y="1937209"/>
            <a:ext cx="2443325" cy="3370082"/>
          </a:xfrm>
          <a:prstGeom prst="line">
            <a:avLst/>
          </a:prstGeom>
        </p:spPr>
        <p:style>
          <a:lnRef idx="1">
            <a:schemeClr val="dk1"/>
          </a:lnRef>
          <a:fillRef idx="0">
            <a:schemeClr val="dk1"/>
          </a:fillRef>
          <a:effectRef idx="0">
            <a:schemeClr val="dk1"/>
          </a:effectRef>
          <a:fontRef idx="minor">
            <a:schemeClr val="tx1"/>
          </a:fontRef>
        </p:style>
      </p:cxnSp>
      <p:sp>
        <p:nvSpPr>
          <p:cNvPr id="21" name="Metin kutusu 20">
            <a:extLst>
              <a:ext uri="{FF2B5EF4-FFF2-40B4-BE49-F238E27FC236}">
                <a16:creationId xmlns:a16="http://schemas.microsoft.com/office/drawing/2014/main" id="{D028D34B-E96F-4E24-ABD2-323A015621BB}"/>
              </a:ext>
            </a:extLst>
          </p:cNvPr>
          <p:cNvSpPr txBox="1"/>
          <p:nvPr/>
        </p:nvSpPr>
        <p:spPr>
          <a:xfrm>
            <a:off x="4903721" y="1752543"/>
            <a:ext cx="577402" cy="369332"/>
          </a:xfrm>
          <a:prstGeom prst="rect">
            <a:avLst/>
          </a:prstGeom>
          <a:noFill/>
        </p:spPr>
        <p:txBody>
          <a:bodyPr wrap="none" rtlCol="0">
            <a:spAutoFit/>
          </a:bodyPr>
          <a:lstStyle/>
          <a:p>
            <a:r>
              <a:rPr lang="en-US" dirty="0"/>
              <a:t>BP</a:t>
            </a:r>
            <a:r>
              <a:rPr lang="en-US" baseline="-25000" dirty="0"/>
              <a:t>2</a:t>
            </a:r>
            <a:endParaRPr lang="en-US" dirty="0"/>
          </a:p>
        </p:txBody>
      </p:sp>
      <p:cxnSp>
        <p:nvCxnSpPr>
          <p:cNvPr id="27" name="Düz Bağlayıcı 26">
            <a:extLst>
              <a:ext uri="{FF2B5EF4-FFF2-40B4-BE49-F238E27FC236}">
                <a16:creationId xmlns:a16="http://schemas.microsoft.com/office/drawing/2014/main" id="{EB7D0D8B-4487-4916-8AB4-CA832AF8BBDA}"/>
              </a:ext>
            </a:extLst>
          </p:cNvPr>
          <p:cNvCxnSpPr/>
          <p:nvPr/>
        </p:nvCxnSpPr>
        <p:spPr>
          <a:xfrm flipV="1">
            <a:off x="4590854" y="2441542"/>
            <a:ext cx="0" cy="194192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Düz Bağlayıcı 28">
            <a:extLst>
              <a:ext uri="{FF2B5EF4-FFF2-40B4-BE49-F238E27FC236}">
                <a16:creationId xmlns:a16="http://schemas.microsoft.com/office/drawing/2014/main" id="{BBF22E91-BA30-4241-AE8E-273485E2F8E6}"/>
              </a:ext>
            </a:extLst>
          </p:cNvPr>
          <p:cNvCxnSpPr/>
          <p:nvPr/>
        </p:nvCxnSpPr>
        <p:spPr>
          <a:xfrm flipH="1">
            <a:off x="1524000" y="4006392"/>
            <a:ext cx="3066854"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Düz Bağlayıcı 30">
            <a:extLst>
              <a:ext uri="{FF2B5EF4-FFF2-40B4-BE49-F238E27FC236}">
                <a16:creationId xmlns:a16="http://schemas.microsoft.com/office/drawing/2014/main" id="{283ABC42-7764-4E6D-BBA7-B767F56D36CE}"/>
              </a:ext>
            </a:extLst>
          </p:cNvPr>
          <p:cNvCxnSpPr/>
          <p:nvPr/>
        </p:nvCxnSpPr>
        <p:spPr>
          <a:xfrm flipH="1">
            <a:off x="1524000" y="2441542"/>
            <a:ext cx="3066854"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Düz Bağlayıcı 32">
            <a:extLst>
              <a:ext uri="{FF2B5EF4-FFF2-40B4-BE49-F238E27FC236}">
                <a16:creationId xmlns:a16="http://schemas.microsoft.com/office/drawing/2014/main" id="{C2B76709-993A-4738-A143-172E6204E266}"/>
              </a:ext>
            </a:extLst>
          </p:cNvPr>
          <p:cNvCxnSpPr/>
          <p:nvPr/>
        </p:nvCxnSpPr>
        <p:spPr>
          <a:xfrm flipH="1">
            <a:off x="1524000" y="4383464"/>
            <a:ext cx="3066854"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Sağ Ayraç 34">
            <a:extLst>
              <a:ext uri="{FF2B5EF4-FFF2-40B4-BE49-F238E27FC236}">
                <a16:creationId xmlns:a16="http://schemas.microsoft.com/office/drawing/2014/main" id="{2EF3AB98-03FA-4B1E-BD53-F72B4B15F3FA}"/>
              </a:ext>
            </a:extLst>
          </p:cNvPr>
          <p:cNvSpPr/>
          <p:nvPr/>
        </p:nvSpPr>
        <p:spPr>
          <a:xfrm>
            <a:off x="4722840" y="2441542"/>
            <a:ext cx="180881" cy="146115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Sağ Ayraç 35">
            <a:extLst>
              <a:ext uri="{FF2B5EF4-FFF2-40B4-BE49-F238E27FC236}">
                <a16:creationId xmlns:a16="http://schemas.microsoft.com/office/drawing/2014/main" id="{ACD3BE7D-40FC-43AD-A0DD-C94D38C36EFF}"/>
              </a:ext>
            </a:extLst>
          </p:cNvPr>
          <p:cNvSpPr/>
          <p:nvPr/>
        </p:nvSpPr>
        <p:spPr>
          <a:xfrm>
            <a:off x="4762795" y="3987538"/>
            <a:ext cx="59658" cy="37707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Metin kutusu 36">
            <a:extLst>
              <a:ext uri="{FF2B5EF4-FFF2-40B4-BE49-F238E27FC236}">
                <a16:creationId xmlns:a16="http://schemas.microsoft.com/office/drawing/2014/main" id="{560AA7DA-B520-45B7-BB01-BA2C2A183854}"/>
              </a:ext>
            </a:extLst>
          </p:cNvPr>
          <p:cNvSpPr txBox="1"/>
          <p:nvPr/>
        </p:nvSpPr>
        <p:spPr>
          <a:xfrm>
            <a:off x="5757446" y="5725939"/>
            <a:ext cx="338554" cy="369332"/>
          </a:xfrm>
          <a:prstGeom prst="rect">
            <a:avLst/>
          </a:prstGeom>
          <a:noFill/>
        </p:spPr>
        <p:txBody>
          <a:bodyPr wrap="none" rtlCol="0">
            <a:spAutoFit/>
          </a:bodyPr>
          <a:lstStyle/>
          <a:p>
            <a:r>
              <a:rPr lang="en-US" dirty="0"/>
              <a:t>Y</a:t>
            </a:r>
          </a:p>
        </p:txBody>
      </p:sp>
      <p:sp>
        <p:nvSpPr>
          <p:cNvPr id="38" name="Metin kutusu 37">
            <a:extLst>
              <a:ext uri="{FF2B5EF4-FFF2-40B4-BE49-F238E27FC236}">
                <a16:creationId xmlns:a16="http://schemas.microsoft.com/office/drawing/2014/main" id="{CB1F2C98-E975-4CE1-8355-158CAFBA27E3}"/>
              </a:ext>
            </a:extLst>
          </p:cNvPr>
          <p:cNvSpPr txBox="1"/>
          <p:nvPr/>
        </p:nvSpPr>
        <p:spPr>
          <a:xfrm>
            <a:off x="1268117" y="1567877"/>
            <a:ext cx="235962" cy="369332"/>
          </a:xfrm>
          <a:prstGeom prst="rect">
            <a:avLst/>
          </a:prstGeom>
          <a:noFill/>
        </p:spPr>
        <p:txBody>
          <a:bodyPr wrap="none" rtlCol="0">
            <a:spAutoFit/>
          </a:bodyPr>
          <a:lstStyle/>
          <a:p>
            <a:r>
              <a:rPr lang="en-US" dirty="0" err="1"/>
              <a:t>i</a:t>
            </a:r>
            <a:endParaRPr lang="en-US" dirty="0"/>
          </a:p>
        </p:txBody>
      </p:sp>
      <p:sp>
        <p:nvSpPr>
          <p:cNvPr id="39" name="Metin kutusu 38">
            <a:extLst>
              <a:ext uri="{FF2B5EF4-FFF2-40B4-BE49-F238E27FC236}">
                <a16:creationId xmlns:a16="http://schemas.microsoft.com/office/drawing/2014/main" id="{99DD3F57-4C7A-4422-9505-082513CD3581}"/>
              </a:ext>
            </a:extLst>
          </p:cNvPr>
          <p:cNvSpPr txBox="1"/>
          <p:nvPr/>
        </p:nvSpPr>
        <p:spPr>
          <a:xfrm>
            <a:off x="7288281" y="1242803"/>
            <a:ext cx="4380315" cy="4801314"/>
          </a:xfrm>
          <a:prstGeom prst="rect">
            <a:avLst/>
          </a:prstGeom>
          <a:noFill/>
        </p:spPr>
        <p:txBody>
          <a:bodyPr wrap="square" rtlCol="0">
            <a:spAutoFit/>
          </a:bodyPr>
          <a:lstStyle/>
          <a:p>
            <a:r>
              <a:rPr lang="en-US" dirty="0"/>
              <a:t>The slope of the BP-curve is determined by how responsive the short-term capital flows are to changes in the domestic interest rate:</a:t>
            </a:r>
          </a:p>
          <a:p>
            <a:pPr marL="285750" indent="-285750">
              <a:buFont typeface="Arial" panose="020B0604020202020204" pitchFamily="34" charset="0"/>
              <a:buChar char="•"/>
            </a:pPr>
            <a:r>
              <a:rPr lang="en-US" dirty="0"/>
              <a:t>If short-term capital flows are very responsive to changes in the interest rate (minimal risks or restrictions, etc. on capital flows), only a small increase in the interest rate is sufficient to return the economy back to BOP equilibrium along BP</a:t>
            </a:r>
            <a:r>
              <a:rPr lang="en-US" baseline="-25000" dirty="0"/>
              <a:t>1 </a:t>
            </a:r>
            <a:endParaRPr lang="en-US" dirty="0"/>
          </a:p>
          <a:p>
            <a:pPr marL="285750" indent="-285750">
              <a:buFont typeface="Arial" panose="020B0604020202020204" pitchFamily="34" charset="0"/>
              <a:buChar char="•"/>
            </a:pPr>
            <a:r>
              <a:rPr lang="en-US" dirty="0"/>
              <a:t>If capital flows are not very responsive to changes in the interest rate (large risks or restrictions, high taxation, strict control, etc.), a large change in interest rate is required to return to BOP equilibrium along BP</a:t>
            </a:r>
            <a:r>
              <a:rPr lang="en-US" baseline="-25000" dirty="0"/>
              <a:t>2</a:t>
            </a:r>
            <a:endParaRPr lang="en-US" dirty="0"/>
          </a:p>
        </p:txBody>
      </p:sp>
      <p:sp>
        <p:nvSpPr>
          <p:cNvPr id="2" name="Metin kutusu 1">
            <a:extLst>
              <a:ext uri="{FF2B5EF4-FFF2-40B4-BE49-F238E27FC236}">
                <a16:creationId xmlns:a16="http://schemas.microsoft.com/office/drawing/2014/main" id="{21CC673D-FF4C-491D-B171-28B231FA2DEC}"/>
              </a:ext>
            </a:extLst>
          </p:cNvPr>
          <p:cNvSpPr txBox="1"/>
          <p:nvPr/>
        </p:nvSpPr>
        <p:spPr>
          <a:xfrm>
            <a:off x="4903719" y="3010460"/>
            <a:ext cx="2384561" cy="307777"/>
          </a:xfrm>
          <a:prstGeom prst="rect">
            <a:avLst/>
          </a:prstGeom>
          <a:noFill/>
        </p:spPr>
        <p:txBody>
          <a:bodyPr wrap="square" rtlCol="0">
            <a:spAutoFit/>
          </a:bodyPr>
          <a:lstStyle/>
          <a:p>
            <a:r>
              <a:rPr lang="en-US" sz="1400" dirty="0"/>
              <a:t>Large change in </a:t>
            </a:r>
            <a:r>
              <a:rPr lang="en-US" sz="1400" dirty="0" err="1"/>
              <a:t>i</a:t>
            </a:r>
            <a:endParaRPr lang="en-US" sz="1400" dirty="0"/>
          </a:p>
        </p:txBody>
      </p:sp>
      <p:sp>
        <p:nvSpPr>
          <p:cNvPr id="19" name="Metin kutusu 18">
            <a:extLst>
              <a:ext uri="{FF2B5EF4-FFF2-40B4-BE49-F238E27FC236}">
                <a16:creationId xmlns:a16="http://schemas.microsoft.com/office/drawing/2014/main" id="{8A5D0E5F-DE05-4480-AA10-C3F7A0578F35}"/>
              </a:ext>
            </a:extLst>
          </p:cNvPr>
          <p:cNvSpPr txBox="1"/>
          <p:nvPr/>
        </p:nvSpPr>
        <p:spPr>
          <a:xfrm>
            <a:off x="4849174" y="4031613"/>
            <a:ext cx="2384561" cy="307777"/>
          </a:xfrm>
          <a:prstGeom prst="rect">
            <a:avLst/>
          </a:prstGeom>
          <a:noFill/>
        </p:spPr>
        <p:txBody>
          <a:bodyPr wrap="square" rtlCol="0">
            <a:spAutoFit/>
          </a:bodyPr>
          <a:lstStyle/>
          <a:p>
            <a:r>
              <a:rPr lang="en-US" sz="1400" dirty="0"/>
              <a:t>Small change in </a:t>
            </a:r>
            <a:r>
              <a:rPr lang="en-US" sz="1400" dirty="0" err="1"/>
              <a:t>i</a:t>
            </a:r>
            <a:endParaRPr lang="en-US" sz="1400" dirty="0"/>
          </a:p>
        </p:txBody>
      </p:sp>
    </p:spTree>
    <p:extLst>
      <p:ext uri="{BB962C8B-B14F-4D97-AF65-F5344CB8AC3E}">
        <p14:creationId xmlns:p14="http://schemas.microsoft.com/office/powerpoint/2010/main" val="2642493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BOP Equilibrium: the Slope of the BP Curve</a:t>
            </a:r>
            <a:endParaRPr lang="en-US" b="1" i="1"/>
          </a:p>
        </p:txBody>
      </p:sp>
      <p:sp>
        <p:nvSpPr>
          <p:cNvPr id="5123" name="Rectangle 3"/>
          <p:cNvSpPr>
            <a:spLocks noGrp="1" noChangeArrowheads="1"/>
          </p:cNvSpPr>
          <p:nvPr>
            <p:ph type="body" sz="half" idx="1"/>
          </p:nvPr>
        </p:nvSpPr>
        <p:spPr>
          <a:xfrm>
            <a:off x="999241" y="1508290"/>
            <a:ext cx="10652289" cy="5044910"/>
          </a:xfrm>
        </p:spPr>
        <p:txBody>
          <a:bodyPr/>
          <a:lstStyle/>
          <a:p>
            <a:pPr lvl="1" eaLnBrk="1" hangingPunct="1">
              <a:lnSpc>
                <a:spcPct val="90000"/>
              </a:lnSpc>
            </a:pPr>
            <a:r>
              <a:rPr lang="en-US" dirty="0"/>
              <a:t>Capital could be perfectly mobile.</a:t>
            </a:r>
          </a:p>
          <a:p>
            <a:pPr lvl="1" eaLnBrk="1" hangingPunct="1">
              <a:lnSpc>
                <a:spcPct val="90000"/>
              </a:lnSpc>
            </a:pPr>
            <a:r>
              <a:rPr lang="en-US" u="sng" dirty="0"/>
              <a:t>When there is perfect substitutability between domestic and foreign financial assets</a:t>
            </a:r>
            <a:r>
              <a:rPr lang="en-US" dirty="0"/>
              <a:t>: any differences in interest rates are immediately eliminated by perfect capital flows (perfect capital mobility implies that domestic interest rate and international interest rate are the same).</a:t>
            </a:r>
          </a:p>
          <a:p>
            <a:pPr lvl="1" eaLnBrk="1" hangingPunct="1">
              <a:lnSpc>
                <a:spcPct val="90000"/>
              </a:lnSpc>
            </a:pPr>
            <a:r>
              <a:rPr lang="en-US" dirty="0"/>
              <a:t>This would occur if any deviation of the domestic </a:t>
            </a:r>
            <a:r>
              <a:rPr lang="en-US" dirty="0" err="1"/>
              <a:t>i</a:t>
            </a:r>
            <a:r>
              <a:rPr lang="en-US" dirty="0"/>
              <a:t> away from the international interest rate immediately and massively triggered capital flows that brought interest rates back in line.</a:t>
            </a:r>
          </a:p>
          <a:p>
            <a:pPr lvl="1" eaLnBrk="1" hangingPunct="1">
              <a:lnSpc>
                <a:spcPct val="90000"/>
              </a:lnSpc>
            </a:pPr>
            <a:r>
              <a:rPr lang="en-US" dirty="0"/>
              <a:t>When capital is perfectly mobile, the BP curve is a horizontal line (perfectly elastic).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anim calcmode="lin" valueType="num">
                                      <p:cBhvr additive="base">
                                        <p:cTn id="23"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D612D95-A112-49E9-BF49-4868F65E1A88}"/>
              </a:ext>
            </a:extLst>
          </p:cNvPr>
          <p:cNvSpPr>
            <a:spLocks noGrp="1"/>
          </p:cNvSpPr>
          <p:nvPr>
            <p:ph type="title"/>
          </p:nvPr>
        </p:nvSpPr>
        <p:spPr/>
        <p:txBody>
          <a:bodyPr/>
          <a:lstStyle/>
          <a:p>
            <a:r>
              <a:rPr lang="en-US" sz="3600" dirty="0"/>
              <a:t>Horizontal BP-curve: Perfect capital mobility</a:t>
            </a:r>
          </a:p>
        </p:txBody>
      </p:sp>
      <p:cxnSp>
        <p:nvCxnSpPr>
          <p:cNvPr id="4" name="Düz Bağlayıcı 3">
            <a:extLst>
              <a:ext uri="{FF2B5EF4-FFF2-40B4-BE49-F238E27FC236}">
                <a16:creationId xmlns:a16="http://schemas.microsoft.com/office/drawing/2014/main" id="{91162F84-EFEC-425F-AE1A-C6268D87385E}"/>
              </a:ext>
            </a:extLst>
          </p:cNvPr>
          <p:cNvCxnSpPr/>
          <p:nvPr/>
        </p:nvCxnSpPr>
        <p:spPr>
          <a:xfrm>
            <a:off x="1743959" y="1640264"/>
            <a:ext cx="0" cy="4110087"/>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F0E4A5AB-71B2-4D5F-BDA1-AFF7D1CA1607}"/>
              </a:ext>
            </a:extLst>
          </p:cNvPr>
          <p:cNvCxnSpPr/>
          <p:nvPr/>
        </p:nvCxnSpPr>
        <p:spPr>
          <a:xfrm>
            <a:off x="1743959" y="5750351"/>
            <a:ext cx="4732255" cy="0"/>
          </a:xfrm>
          <a:prstGeom prst="line">
            <a:avLst/>
          </a:prstGeom>
        </p:spPr>
        <p:style>
          <a:lnRef idx="1">
            <a:schemeClr val="dk1"/>
          </a:lnRef>
          <a:fillRef idx="0">
            <a:schemeClr val="dk1"/>
          </a:fillRef>
          <a:effectRef idx="0">
            <a:schemeClr val="dk1"/>
          </a:effectRef>
          <a:fontRef idx="minor">
            <a:schemeClr val="tx1"/>
          </a:fontRef>
        </p:style>
      </p:cxnSp>
      <p:cxnSp>
        <p:nvCxnSpPr>
          <p:cNvPr id="8" name="Düz Bağlayıcı 7">
            <a:extLst>
              <a:ext uri="{FF2B5EF4-FFF2-40B4-BE49-F238E27FC236}">
                <a16:creationId xmlns:a16="http://schemas.microsoft.com/office/drawing/2014/main" id="{986A732E-1072-40FC-92FF-38DA2BA83494}"/>
              </a:ext>
            </a:extLst>
          </p:cNvPr>
          <p:cNvCxnSpPr/>
          <p:nvPr/>
        </p:nvCxnSpPr>
        <p:spPr>
          <a:xfrm>
            <a:off x="1743959" y="3638746"/>
            <a:ext cx="4572000" cy="0"/>
          </a:xfrm>
          <a:prstGeom prst="line">
            <a:avLst/>
          </a:prstGeom>
        </p:spPr>
        <p:style>
          <a:lnRef idx="2">
            <a:schemeClr val="dk1"/>
          </a:lnRef>
          <a:fillRef idx="0">
            <a:schemeClr val="dk1"/>
          </a:fillRef>
          <a:effectRef idx="1">
            <a:schemeClr val="dk1"/>
          </a:effectRef>
          <a:fontRef idx="minor">
            <a:schemeClr val="tx1"/>
          </a:fontRef>
        </p:style>
      </p:cxnSp>
      <p:sp>
        <p:nvSpPr>
          <p:cNvPr id="9" name="Metin kutusu 8">
            <a:extLst>
              <a:ext uri="{FF2B5EF4-FFF2-40B4-BE49-F238E27FC236}">
                <a16:creationId xmlns:a16="http://schemas.microsoft.com/office/drawing/2014/main" id="{4248F162-070F-4E9C-99B5-3FB375823CEC}"/>
              </a:ext>
            </a:extLst>
          </p:cNvPr>
          <p:cNvSpPr txBox="1"/>
          <p:nvPr/>
        </p:nvSpPr>
        <p:spPr>
          <a:xfrm>
            <a:off x="6476214" y="3454080"/>
            <a:ext cx="492443" cy="369332"/>
          </a:xfrm>
          <a:prstGeom prst="rect">
            <a:avLst/>
          </a:prstGeom>
          <a:noFill/>
        </p:spPr>
        <p:txBody>
          <a:bodyPr wrap="none" rtlCol="0">
            <a:spAutoFit/>
          </a:bodyPr>
          <a:lstStyle/>
          <a:p>
            <a:r>
              <a:rPr lang="en-US" dirty="0"/>
              <a:t>BP</a:t>
            </a:r>
          </a:p>
        </p:txBody>
      </p:sp>
      <p:sp>
        <p:nvSpPr>
          <p:cNvPr id="10" name="Metin kutusu 9">
            <a:extLst>
              <a:ext uri="{FF2B5EF4-FFF2-40B4-BE49-F238E27FC236}">
                <a16:creationId xmlns:a16="http://schemas.microsoft.com/office/drawing/2014/main" id="{5D373569-850C-4ADC-A0E7-9BA764808A45}"/>
              </a:ext>
            </a:extLst>
          </p:cNvPr>
          <p:cNvSpPr txBox="1"/>
          <p:nvPr/>
        </p:nvSpPr>
        <p:spPr>
          <a:xfrm>
            <a:off x="6421588" y="5750351"/>
            <a:ext cx="338554" cy="369332"/>
          </a:xfrm>
          <a:prstGeom prst="rect">
            <a:avLst/>
          </a:prstGeom>
          <a:noFill/>
        </p:spPr>
        <p:txBody>
          <a:bodyPr wrap="none" rtlCol="0">
            <a:spAutoFit/>
          </a:bodyPr>
          <a:lstStyle/>
          <a:p>
            <a:r>
              <a:rPr lang="en-US" dirty="0"/>
              <a:t>Y</a:t>
            </a:r>
          </a:p>
        </p:txBody>
      </p:sp>
      <p:sp>
        <p:nvSpPr>
          <p:cNvPr id="11" name="Metin kutusu 10">
            <a:extLst>
              <a:ext uri="{FF2B5EF4-FFF2-40B4-BE49-F238E27FC236}">
                <a16:creationId xmlns:a16="http://schemas.microsoft.com/office/drawing/2014/main" id="{5DB1A2C0-6C61-4CED-A28F-5409CDCEFB79}"/>
              </a:ext>
            </a:extLst>
          </p:cNvPr>
          <p:cNvSpPr txBox="1"/>
          <p:nvPr/>
        </p:nvSpPr>
        <p:spPr>
          <a:xfrm>
            <a:off x="1406019" y="1455598"/>
            <a:ext cx="235962" cy="369332"/>
          </a:xfrm>
          <a:prstGeom prst="rect">
            <a:avLst/>
          </a:prstGeom>
          <a:noFill/>
        </p:spPr>
        <p:txBody>
          <a:bodyPr wrap="none" rtlCol="0">
            <a:spAutoFit/>
          </a:bodyPr>
          <a:lstStyle/>
          <a:p>
            <a:r>
              <a:rPr lang="en-US" dirty="0" err="1"/>
              <a:t>i</a:t>
            </a:r>
            <a:endParaRPr lang="en-US" dirty="0"/>
          </a:p>
        </p:txBody>
      </p:sp>
      <p:sp>
        <p:nvSpPr>
          <p:cNvPr id="12" name="Metin kutusu 11">
            <a:extLst>
              <a:ext uri="{FF2B5EF4-FFF2-40B4-BE49-F238E27FC236}">
                <a16:creationId xmlns:a16="http://schemas.microsoft.com/office/drawing/2014/main" id="{C796278B-624E-49E1-8E42-673AE961D8AB}"/>
              </a:ext>
            </a:extLst>
          </p:cNvPr>
          <p:cNvSpPr txBox="1"/>
          <p:nvPr/>
        </p:nvSpPr>
        <p:spPr>
          <a:xfrm>
            <a:off x="1420839" y="3464349"/>
            <a:ext cx="325730" cy="369332"/>
          </a:xfrm>
          <a:prstGeom prst="rect">
            <a:avLst/>
          </a:prstGeom>
          <a:noFill/>
        </p:spPr>
        <p:txBody>
          <a:bodyPr wrap="none" rtlCol="0">
            <a:spAutoFit/>
          </a:bodyPr>
          <a:lstStyle/>
          <a:p>
            <a:r>
              <a:rPr lang="en-US" dirty="0" err="1"/>
              <a:t>i</a:t>
            </a:r>
            <a:r>
              <a:rPr lang="en-US" dirty="0"/>
              <a:t>*</a:t>
            </a:r>
          </a:p>
        </p:txBody>
      </p:sp>
      <p:sp>
        <p:nvSpPr>
          <p:cNvPr id="13" name="Metin kutusu 12">
            <a:extLst>
              <a:ext uri="{FF2B5EF4-FFF2-40B4-BE49-F238E27FC236}">
                <a16:creationId xmlns:a16="http://schemas.microsoft.com/office/drawing/2014/main" id="{6B0CC1B1-DE3A-450E-BD1B-E05D9896799F}"/>
              </a:ext>
            </a:extLst>
          </p:cNvPr>
          <p:cNvSpPr txBox="1"/>
          <p:nvPr/>
        </p:nvSpPr>
        <p:spPr>
          <a:xfrm>
            <a:off x="6941948" y="1017525"/>
            <a:ext cx="5003384" cy="5632311"/>
          </a:xfrm>
          <a:prstGeom prst="rect">
            <a:avLst/>
          </a:prstGeom>
          <a:noFill/>
        </p:spPr>
        <p:txBody>
          <a:bodyPr wrap="square" rtlCol="0">
            <a:spAutoFit/>
          </a:bodyPr>
          <a:lstStyle/>
          <a:p>
            <a:r>
              <a:rPr lang="en-US" b="1" dirty="0"/>
              <a:t>Perfect capital mobility</a:t>
            </a:r>
            <a:r>
              <a:rPr lang="en-US" dirty="0"/>
              <a:t>: no impediments on</a:t>
            </a:r>
          </a:p>
          <a:p>
            <a:r>
              <a:rPr lang="en-US" dirty="0"/>
              <a:t>international capital in and out of the country</a:t>
            </a:r>
          </a:p>
          <a:p>
            <a:r>
              <a:rPr lang="en-US" dirty="0"/>
              <a:t>There are no restrictions, taxes or risks in international capital flows</a:t>
            </a:r>
          </a:p>
          <a:p>
            <a:r>
              <a:rPr lang="en-US" dirty="0"/>
              <a:t>In this case, the changes in interest rate away from the world interest rate </a:t>
            </a:r>
            <a:r>
              <a:rPr lang="en-US" dirty="0" err="1"/>
              <a:t>i</a:t>
            </a:r>
            <a:r>
              <a:rPr lang="en-US" dirty="0"/>
              <a:t>* will trigger massive inflows or outflows of capital </a:t>
            </a:r>
            <a:endParaRPr lang="en-US" b="1" dirty="0"/>
          </a:p>
          <a:p>
            <a:r>
              <a:rPr lang="en-US" b="1" dirty="0"/>
              <a:t>Case when </a:t>
            </a:r>
            <a:r>
              <a:rPr lang="en-US" b="1" dirty="0" err="1"/>
              <a:t>i</a:t>
            </a:r>
            <a:r>
              <a:rPr lang="en-US" b="1" dirty="0"/>
              <a:t>&gt;</a:t>
            </a:r>
            <a:r>
              <a:rPr lang="en-US" b="1" dirty="0" err="1"/>
              <a:t>i</a:t>
            </a:r>
            <a:r>
              <a:rPr lang="en-US" b="1" dirty="0"/>
              <a:t>*: </a:t>
            </a:r>
            <a:r>
              <a:rPr lang="en-US" dirty="0"/>
              <a:t>When domestic interest rate rises slightly above the world interest rate, his will trigger massive inflows of foreign capital into the country (</a:t>
            </a:r>
            <a:r>
              <a:rPr lang="en-US" b="1" dirty="0" err="1"/>
              <a:t>BoP</a:t>
            </a:r>
            <a:r>
              <a:rPr lang="en-US" b="1" dirty="0"/>
              <a:t> surplus</a:t>
            </a:r>
            <a:r>
              <a:rPr lang="en-US" dirty="0"/>
              <a:t>); This inflow of foreign capital will cause appreciation pressures on domestic currency; to stop domestic currency from appreciation (and release the </a:t>
            </a:r>
            <a:r>
              <a:rPr lang="en-US" dirty="0" err="1"/>
              <a:t>BoP</a:t>
            </a:r>
            <a:r>
              <a:rPr lang="en-US" dirty="0"/>
              <a:t> surplus) the Central Bank purchases foreign currency (increase foreign exchange reserves of the country) and increases domestic money supply, which reduces the domestic interest rate back to </a:t>
            </a:r>
            <a:r>
              <a:rPr lang="en-US" dirty="0" err="1"/>
              <a:t>i</a:t>
            </a:r>
            <a:r>
              <a:rPr lang="en-US" dirty="0"/>
              <a:t>*</a:t>
            </a:r>
          </a:p>
          <a:p>
            <a:endParaRPr lang="en-US" dirty="0"/>
          </a:p>
        </p:txBody>
      </p:sp>
      <p:sp>
        <p:nvSpPr>
          <p:cNvPr id="18" name="Metin kutusu 17">
            <a:extLst>
              <a:ext uri="{FF2B5EF4-FFF2-40B4-BE49-F238E27FC236}">
                <a16:creationId xmlns:a16="http://schemas.microsoft.com/office/drawing/2014/main" id="{F6113F6F-C171-4CE5-A9F0-99FB372D8675}"/>
              </a:ext>
            </a:extLst>
          </p:cNvPr>
          <p:cNvSpPr txBox="1"/>
          <p:nvPr/>
        </p:nvSpPr>
        <p:spPr>
          <a:xfrm>
            <a:off x="1406019" y="2973313"/>
            <a:ext cx="320922" cy="369332"/>
          </a:xfrm>
          <a:prstGeom prst="rect">
            <a:avLst/>
          </a:prstGeom>
          <a:noFill/>
        </p:spPr>
        <p:txBody>
          <a:bodyPr wrap="none" rtlCol="0">
            <a:spAutoFit/>
          </a:bodyPr>
          <a:lstStyle/>
          <a:p>
            <a:r>
              <a:rPr lang="en-US" dirty="0"/>
              <a:t>i</a:t>
            </a:r>
            <a:r>
              <a:rPr lang="en-US" baseline="-25000" dirty="0"/>
              <a:t>1</a:t>
            </a:r>
            <a:endParaRPr lang="en-US" dirty="0"/>
          </a:p>
        </p:txBody>
      </p:sp>
      <p:cxnSp>
        <p:nvCxnSpPr>
          <p:cNvPr id="20" name="Düz Bağlayıcı 19">
            <a:extLst>
              <a:ext uri="{FF2B5EF4-FFF2-40B4-BE49-F238E27FC236}">
                <a16:creationId xmlns:a16="http://schemas.microsoft.com/office/drawing/2014/main" id="{ECD8A569-8410-4E03-BB3A-1E003DF6990F}"/>
              </a:ext>
            </a:extLst>
          </p:cNvPr>
          <p:cNvCxnSpPr>
            <a:stCxn id="18" idx="3"/>
          </p:cNvCxnSpPr>
          <p:nvPr/>
        </p:nvCxnSpPr>
        <p:spPr>
          <a:xfrm>
            <a:off x="1726941" y="3157979"/>
            <a:ext cx="84657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Düz Ok Bağlayıcısı 21">
            <a:extLst>
              <a:ext uri="{FF2B5EF4-FFF2-40B4-BE49-F238E27FC236}">
                <a16:creationId xmlns:a16="http://schemas.microsoft.com/office/drawing/2014/main" id="{BD4D68AE-167F-40E2-A302-792EC05F287B}"/>
              </a:ext>
            </a:extLst>
          </p:cNvPr>
          <p:cNvCxnSpPr>
            <a:stCxn id="12" idx="3"/>
          </p:cNvCxnSpPr>
          <p:nvPr/>
        </p:nvCxnSpPr>
        <p:spPr>
          <a:xfrm flipV="1">
            <a:off x="1746569" y="3195685"/>
            <a:ext cx="826948" cy="45333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Düz Ok Bağlayıcısı 23">
            <a:extLst>
              <a:ext uri="{FF2B5EF4-FFF2-40B4-BE49-F238E27FC236}">
                <a16:creationId xmlns:a16="http://schemas.microsoft.com/office/drawing/2014/main" id="{68E31F83-6E84-4C07-ACB8-558CE19D4AB0}"/>
              </a:ext>
            </a:extLst>
          </p:cNvPr>
          <p:cNvCxnSpPr/>
          <p:nvPr/>
        </p:nvCxnSpPr>
        <p:spPr>
          <a:xfrm>
            <a:off x="2573517" y="3195685"/>
            <a:ext cx="725864" cy="443061"/>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07218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Düz Bağlayıcı 3">
            <a:extLst>
              <a:ext uri="{FF2B5EF4-FFF2-40B4-BE49-F238E27FC236}">
                <a16:creationId xmlns:a16="http://schemas.microsoft.com/office/drawing/2014/main" id="{91162F84-EFEC-425F-AE1A-C6268D87385E}"/>
              </a:ext>
            </a:extLst>
          </p:cNvPr>
          <p:cNvCxnSpPr/>
          <p:nvPr/>
        </p:nvCxnSpPr>
        <p:spPr>
          <a:xfrm>
            <a:off x="1743959" y="1640264"/>
            <a:ext cx="0" cy="4110087"/>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F0E4A5AB-71B2-4D5F-BDA1-AFF7D1CA1607}"/>
              </a:ext>
            </a:extLst>
          </p:cNvPr>
          <p:cNvCxnSpPr/>
          <p:nvPr/>
        </p:nvCxnSpPr>
        <p:spPr>
          <a:xfrm>
            <a:off x="1743959" y="5750351"/>
            <a:ext cx="4732255" cy="0"/>
          </a:xfrm>
          <a:prstGeom prst="line">
            <a:avLst/>
          </a:prstGeom>
        </p:spPr>
        <p:style>
          <a:lnRef idx="1">
            <a:schemeClr val="dk1"/>
          </a:lnRef>
          <a:fillRef idx="0">
            <a:schemeClr val="dk1"/>
          </a:fillRef>
          <a:effectRef idx="0">
            <a:schemeClr val="dk1"/>
          </a:effectRef>
          <a:fontRef idx="minor">
            <a:schemeClr val="tx1"/>
          </a:fontRef>
        </p:style>
      </p:cxnSp>
      <p:cxnSp>
        <p:nvCxnSpPr>
          <p:cNvPr id="8" name="Düz Bağlayıcı 7">
            <a:extLst>
              <a:ext uri="{FF2B5EF4-FFF2-40B4-BE49-F238E27FC236}">
                <a16:creationId xmlns:a16="http://schemas.microsoft.com/office/drawing/2014/main" id="{986A732E-1072-40FC-92FF-38DA2BA83494}"/>
              </a:ext>
            </a:extLst>
          </p:cNvPr>
          <p:cNvCxnSpPr/>
          <p:nvPr/>
        </p:nvCxnSpPr>
        <p:spPr>
          <a:xfrm>
            <a:off x="1743959" y="3638746"/>
            <a:ext cx="4572000" cy="0"/>
          </a:xfrm>
          <a:prstGeom prst="line">
            <a:avLst/>
          </a:prstGeom>
        </p:spPr>
        <p:style>
          <a:lnRef idx="2">
            <a:schemeClr val="dk1"/>
          </a:lnRef>
          <a:fillRef idx="0">
            <a:schemeClr val="dk1"/>
          </a:fillRef>
          <a:effectRef idx="1">
            <a:schemeClr val="dk1"/>
          </a:effectRef>
          <a:fontRef idx="minor">
            <a:schemeClr val="tx1"/>
          </a:fontRef>
        </p:style>
      </p:cxnSp>
      <p:sp>
        <p:nvSpPr>
          <p:cNvPr id="9" name="Metin kutusu 8">
            <a:extLst>
              <a:ext uri="{FF2B5EF4-FFF2-40B4-BE49-F238E27FC236}">
                <a16:creationId xmlns:a16="http://schemas.microsoft.com/office/drawing/2014/main" id="{4248F162-070F-4E9C-99B5-3FB375823CEC}"/>
              </a:ext>
            </a:extLst>
          </p:cNvPr>
          <p:cNvSpPr txBox="1"/>
          <p:nvPr/>
        </p:nvSpPr>
        <p:spPr>
          <a:xfrm>
            <a:off x="6476214" y="3454080"/>
            <a:ext cx="492443" cy="369332"/>
          </a:xfrm>
          <a:prstGeom prst="rect">
            <a:avLst/>
          </a:prstGeom>
          <a:noFill/>
        </p:spPr>
        <p:txBody>
          <a:bodyPr wrap="none" rtlCol="0">
            <a:spAutoFit/>
          </a:bodyPr>
          <a:lstStyle/>
          <a:p>
            <a:r>
              <a:rPr lang="en-US" dirty="0"/>
              <a:t>BP</a:t>
            </a:r>
          </a:p>
        </p:txBody>
      </p:sp>
      <p:sp>
        <p:nvSpPr>
          <p:cNvPr id="10" name="Metin kutusu 9">
            <a:extLst>
              <a:ext uri="{FF2B5EF4-FFF2-40B4-BE49-F238E27FC236}">
                <a16:creationId xmlns:a16="http://schemas.microsoft.com/office/drawing/2014/main" id="{5D373569-850C-4ADC-A0E7-9BA764808A45}"/>
              </a:ext>
            </a:extLst>
          </p:cNvPr>
          <p:cNvSpPr txBox="1"/>
          <p:nvPr/>
        </p:nvSpPr>
        <p:spPr>
          <a:xfrm>
            <a:off x="6421588" y="5750351"/>
            <a:ext cx="338554" cy="369332"/>
          </a:xfrm>
          <a:prstGeom prst="rect">
            <a:avLst/>
          </a:prstGeom>
          <a:noFill/>
        </p:spPr>
        <p:txBody>
          <a:bodyPr wrap="none" rtlCol="0">
            <a:spAutoFit/>
          </a:bodyPr>
          <a:lstStyle/>
          <a:p>
            <a:r>
              <a:rPr lang="en-US" dirty="0"/>
              <a:t>Y</a:t>
            </a:r>
          </a:p>
        </p:txBody>
      </p:sp>
      <p:sp>
        <p:nvSpPr>
          <p:cNvPr id="11" name="Metin kutusu 10">
            <a:extLst>
              <a:ext uri="{FF2B5EF4-FFF2-40B4-BE49-F238E27FC236}">
                <a16:creationId xmlns:a16="http://schemas.microsoft.com/office/drawing/2014/main" id="{5DB1A2C0-6C61-4CED-A28F-5409CDCEFB79}"/>
              </a:ext>
            </a:extLst>
          </p:cNvPr>
          <p:cNvSpPr txBox="1"/>
          <p:nvPr/>
        </p:nvSpPr>
        <p:spPr>
          <a:xfrm>
            <a:off x="1406019" y="1455598"/>
            <a:ext cx="235962" cy="369332"/>
          </a:xfrm>
          <a:prstGeom prst="rect">
            <a:avLst/>
          </a:prstGeom>
          <a:noFill/>
        </p:spPr>
        <p:txBody>
          <a:bodyPr wrap="none" rtlCol="0">
            <a:spAutoFit/>
          </a:bodyPr>
          <a:lstStyle/>
          <a:p>
            <a:r>
              <a:rPr lang="en-US" dirty="0" err="1"/>
              <a:t>i</a:t>
            </a:r>
            <a:endParaRPr lang="en-US" dirty="0"/>
          </a:p>
        </p:txBody>
      </p:sp>
      <p:sp>
        <p:nvSpPr>
          <p:cNvPr id="12" name="Metin kutusu 11">
            <a:extLst>
              <a:ext uri="{FF2B5EF4-FFF2-40B4-BE49-F238E27FC236}">
                <a16:creationId xmlns:a16="http://schemas.microsoft.com/office/drawing/2014/main" id="{C796278B-624E-49E1-8E42-673AE961D8AB}"/>
              </a:ext>
            </a:extLst>
          </p:cNvPr>
          <p:cNvSpPr txBox="1"/>
          <p:nvPr/>
        </p:nvSpPr>
        <p:spPr>
          <a:xfrm>
            <a:off x="1420839" y="3464349"/>
            <a:ext cx="325730" cy="369332"/>
          </a:xfrm>
          <a:prstGeom prst="rect">
            <a:avLst/>
          </a:prstGeom>
          <a:noFill/>
        </p:spPr>
        <p:txBody>
          <a:bodyPr wrap="none" rtlCol="0">
            <a:spAutoFit/>
          </a:bodyPr>
          <a:lstStyle/>
          <a:p>
            <a:r>
              <a:rPr lang="en-US" dirty="0" err="1"/>
              <a:t>i</a:t>
            </a:r>
            <a:r>
              <a:rPr lang="en-US" dirty="0"/>
              <a:t>*</a:t>
            </a:r>
          </a:p>
        </p:txBody>
      </p:sp>
      <p:sp>
        <p:nvSpPr>
          <p:cNvPr id="13" name="Metin kutusu 12">
            <a:extLst>
              <a:ext uri="{FF2B5EF4-FFF2-40B4-BE49-F238E27FC236}">
                <a16:creationId xmlns:a16="http://schemas.microsoft.com/office/drawing/2014/main" id="{6B0CC1B1-DE3A-450E-BD1B-E05D9896799F}"/>
              </a:ext>
            </a:extLst>
          </p:cNvPr>
          <p:cNvSpPr txBox="1"/>
          <p:nvPr/>
        </p:nvSpPr>
        <p:spPr>
          <a:xfrm>
            <a:off x="6968657" y="1228050"/>
            <a:ext cx="5003384" cy="5632311"/>
          </a:xfrm>
          <a:prstGeom prst="rect">
            <a:avLst/>
          </a:prstGeom>
          <a:noFill/>
        </p:spPr>
        <p:txBody>
          <a:bodyPr wrap="square" rtlCol="0">
            <a:spAutoFit/>
          </a:bodyPr>
          <a:lstStyle/>
          <a:p>
            <a:r>
              <a:rPr lang="en-US" b="1" dirty="0"/>
              <a:t>Perfect capital mobility</a:t>
            </a:r>
            <a:r>
              <a:rPr lang="en-US" dirty="0"/>
              <a:t>: no impediments on</a:t>
            </a:r>
          </a:p>
          <a:p>
            <a:r>
              <a:rPr lang="en-US" dirty="0"/>
              <a:t>international capital in and out of the country</a:t>
            </a:r>
          </a:p>
          <a:p>
            <a:r>
              <a:rPr lang="en-US" dirty="0"/>
              <a:t>There are no restrictions or risks in international capital flows</a:t>
            </a:r>
          </a:p>
          <a:p>
            <a:r>
              <a:rPr lang="en-US" dirty="0"/>
              <a:t>In this case, the changes in interest rate away from the world interest rate </a:t>
            </a:r>
            <a:r>
              <a:rPr lang="en-US" dirty="0" err="1"/>
              <a:t>i</a:t>
            </a:r>
            <a:r>
              <a:rPr lang="en-US" dirty="0"/>
              <a:t>* will trigger massive inflows or outflows of capital</a:t>
            </a:r>
          </a:p>
          <a:p>
            <a:r>
              <a:rPr lang="en-US" b="1" dirty="0"/>
              <a:t>Case when </a:t>
            </a:r>
            <a:r>
              <a:rPr lang="en-US" b="1" dirty="0" err="1"/>
              <a:t>i</a:t>
            </a:r>
            <a:r>
              <a:rPr lang="en-US" b="1" dirty="0"/>
              <a:t>&lt;</a:t>
            </a:r>
            <a:r>
              <a:rPr lang="en-US" b="1" dirty="0" err="1"/>
              <a:t>i</a:t>
            </a:r>
            <a:r>
              <a:rPr lang="en-US" b="1" dirty="0"/>
              <a:t>*: </a:t>
            </a:r>
            <a:r>
              <a:rPr lang="en-US" dirty="0"/>
              <a:t>When domestic interest rate falls slightly below the world interest rate, this will trigger massive outflows of foreign capital out of the country (</a:t>
            </a:r>
            <a:r>
              <a:rPr lang="en-US" b="1" dirty="0" err="1"/>
              <a:t>BoP</a:t>
            </a:r>
            <a:r>
              <a:rPr lang="en-US" b="1" dirty="0"/>
              <a:t> deficit</a:t>
            </a:r>
            <a:r>
              <a:rPr lang="en-US" dirty="0"/>
              <a:t>); This outflow of foreign capital will cause depreciation pressures on domestic currency; to stop domestic currency from depreciation (and release the </a:t>
            </a:r>
            <a:r>
              <a:rPr lang="en-US" dirty="0" err="1"/>
              <a:t>BoP</a:t>
            </a:r>
            <a:r>
              <a:rPr lang="en-US" dirty="0"/>
              <a:t> deficit) the Central Bank sells foreign currency (reduce foreign exchange reserves of the country) and reduce domestic money supply, which increases the domestic interest rate back to </a:t>
            </a:r>
            <a:r>
              <a:rPr lang="en-US" dirty="0" err="1"/>
              <a:t>i</a:t>
            </a:r>
            <a:r>
              <a:rPr lang="en-US" dirty="0"/>
              <a:t>*</a:t>
            </a:r>
          </a:p>
          <a:p>
            <a:endParaRPr lang="en-US" dirty="0"/>
          </a:p>
        </p:txBody>
      </p:sp>
      <p:sp>
        <p:nvSpPr>
          <p:cNvPr id="18" name="Metin kutusu 17">
            <a:extLst>
              <a:ext uri="{FF2B5EF4-FFF2-40B4-BE49-F238E27FC236}">
                <a16:creationId xmlns:a16="http://schemas.microsoft.com/office/drawing/2014/main" id="{F6113F6F-C171-4CE5-A9F0-99FB372D8675}"/>
              </a:ext>
            </a:extLst>
          </p:cNvPr>
          <p:cNvSpPr txBox="1"/>
          <p:nvPr/>
        </p:nvSpPr>
        <p:spPr>
          <a:xfrm>
            <a:off x="1406019" y="3990566"/>
            <a:ext cx="320922" cy="369332"/>
          </a:xfrm>
          <a:prstGeom prst="rect">
            <a:avLst/>
          </a:prstGeom>
          <a:noFill/>
        </p:spPr>
        <p:txBody>
          <a:bodyPr wrap="none" rtlCol="0">
            <a:spAutoFit/>
          </a:bodyPr>
          <a:lstStyle/>
          <a:p>
            <a:r>
              <a:rPr lang="en-US" dirty="0"/>
              <a:t>i</a:t>
            </a:r>
            <a:r>
              <a:rPr lang="en-US" baseline="-25000" dirty="0"/>
              <a:t>2</a:t>
            </a:r>
            <a:endParaRPr lang="en-US" dirty="0"/>
          </a:p>
        </p:txBody>
      </p:sp>
      <p:cxnSp>
        <p:nvCxnSpPr>
          <p:cNvPr id="20" name="Düz Bağlayıcı 19">
            <a:extLst>
              <a:ext uri="{FF2B5EF4-FFF2-40B4-BE49-F238E27FC236}">
                <a16:creationId xmlns:a16="http://schemas.microsoft.com/office/drawing/2014/main" id="{ECD8A569-8410-4E03-BB3A-1E003DF6990F}"/>
              </a:ext>
            </a:extLst>
          </p:cNvPr>
          <p:cNvCxnSpPr>
            <a:cxnSpLocks/>
          </p:cNvCxnSpPr>
          <p:nvPr/>
        </p:nvCxnSpPr>
        <p:spPr>
          <a:xfrm>
            <a:off x="1726941" y="4185501"/>
            <a:ext cx="84657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Düz Ok Bağlayıcısı 21">
            <a:extLst>
              <a:ext uri="{FF2B5EF4-FFF2-40B4-BE49-F238E27FC236}">
                <a16:creationId xmlns:a16="http://schemas.microsoft.com/office/drawing/2014/main" id="{BD4D68AE-167F-40E2-A302-792EC05F287B}"/>
              </a:ext>
            </a:extLst>
          </p:cNvPr>
          <p:cNvCxnSpPr>
            <a:cxnSpLocks/>
            <a:stCxn id="12" idx="3"/>
          </p:cNvCxnSpPr>
          <p:nvPr/>
        </p:nvCxnSpPr>
        <p:spPr>
          <a:xfrm>
            <a:off x="1746569" y="3649015"/>
            <a:ext cx="777205" cy="526217"/>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Düz Ok Bağlayıcısı 13">
            <a:extLst>
              <a:ext uri="{FF2B5EF4-FFF2-40B4-BE49-F238E27FC236}">
                <a16:creationId xmlns:a16="http://schemas.microsoft.com/office/drawing/2014/main" id="{E5F24BF2-AE66-4401-BBD7-C88DF3A58561}"/>
              </a:ext>
            </a:extLst>
          </p:cNvPr>
          <p:cNvCxnSpPr/>
          <p:nvPr/>
        </p:nvCxnSpPr>
        <p:spPr>
          <a:xfrm flipV="1">
            <a:off x="2523774" y="3649015"/>
            <a:ext cx="624779" cy="5262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Unvan 1">
            <a:extLst>
              <a:ext uri="{FF2B5EF4-FFF2-40B4-BE49-F238E27FC236}">
                <a16:creationId xmlns:a16="http://schemas.microsoft.com/office/drawing/2014/main" id="{30A73112-A5CE-4CBE-ACE4-CBF4F4B1C4BE}"/>
              </a:ext>
            </a:extLst>
          </p:cNvPr>
          <p:cNvSpPr>
            <a:spLocks noGrp="1"/>
          </p:cNvSpPr>
          <p:nvPr>
            <p:ph type="title"/>
          </p:nvPr>
        </p:nvSpPr>
        <p:spPr>
          <a:xfrm>
            <a:off x="1524000" y="274638"/>
            <a:ext cx="10058400" cy="1096962"/>
          </a:xfrm>
        </p:spPr>
        <p:txBody>
          <a:bodyPr/>
          <a:lstStyle/>
          <a:p>
            <a:r>
              <a:rPr lang="en-US" sz="3600" dirty="0"/>
              <a:t>Horizontal BP-curve: Perfect capital mobility</a:t>
            </a:r>
          </a:p>
        </p:txBody>
      </p:sp>
    </p:spTree>
    <p:extLst>
      <p:ext uri="{BB962C8B-B14F-4D97-AF65-F5344CB8AC3E}">
        <p14:creationId xmlns:p14="http://schemas.microsoft.com/office/powerpoint/2010/main" val="1824671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BOP Equilibrium: the Slope of the BP Curve</a:t>
            </a:r>
            <a:endParaRPr lang="en-US" b="1" i="1"/>
          </a:p>
        </p:txBody>
      </p:sp>
      <p:sp>
        <p:nvSpPr>
          <p:cNvPr id="5123" name="Rectangle 3"/>
          <p:cNvSpPr>
            <a:spLocks noGrp="1" noChangeArrowheads="1"/>
          </p:cNvSpPr>
          <p:nvPr>
            <p:ph type="body" sz="half" idx="1"/>
          </p:nvPr>
        </p:nvSpPr>
        <p:spPr>
          <a:xfrm>
            <a:off x="776925" y="1545996"/>
            <a:ext cx="10865177" cy="4600281"/>
          </a:xfrm>
        </p:spPr>
        <p:txBody>
          <a:bodyPr/>
          <a:lstStyle/>
          <a:p>
            <a:pPr lvl="1" eaLnBrk="1" hangingPunct="1">
              <a:lnSpc>
                <a:spcPct val="90000"/>
              </a:lnSpc>
            </a:pPr>
            <a:r>
              <a:rPr lang="en-US" sz="3200" dirty="0"/>
              <a:t>Capital could be perfectly immobile (perfect or strict capital controls; no international capital flows allowed).</a:t>
            </a:r>
          </a:p>
          <a:p>
            <a:pPr lvl="1" eaLnBrk="1" hangingPunct="1">
              <a:lnSpc>
                <a:spcPct val="90000"/>
              </a:lnSpc>
            </a:pPr>
            <a:r>
              <a:rPr lang="en-US" sz="3200" dirty="0"/>
              <a:t>When capital is perfectly immobile, the BP curve is a vertical line (perfectly inelastic).</a:t>
            </a:r>
          </a:p>
          <a:p>
            <a:pPr lvl="1" eaLnBrk="1" hangingPunct="1">
              <a:lnSpc>
                <a:spcPct val="90000"/>
              </a:lnSpc>
            </a:pPr>
            <a:r>
              <a:rPr lang="en-US" sz="3200" dirty="0"/>
              <a:t>In this case, the country cannot borrow to compensate for the increase in current account deficit (no inflows allowed), or cannot lend to the rest of the world to compensate for the increase in current account surplus (no outflows allowed).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B10AB-070B-4338-8BD4-BACCFB5EDBC6}"/>
              </a:ext>
            </a:extLst>
          </p:cNvPr>
          <p:cNvSpPr>
            <a:spLocks noGrp="1"/>
          </p:cNvSpPr>
          <p:nvPr>
            <p:ph type="title"/>
          </p:nvPr>
        </p:nvSpPr>
        <p:spPr/>
        <p:txBody>
          <a:bodyPr/>
          <a:lstStyle/>
          <a:p>
            <a:r>
              <a:rPr lang="en-US" sz="4000" dirty="0"/>
              <a:t>Vertical BP-curve: Perfect capital immobility</a:t>
            </a:r>
          </a:p>
        </p:txBody>
      </p:sp>
      <p:cxnSp>
        <p:nvCxnSpPr>
          <p:cNvPr id="4" name="Düz Bağlayıcı 3">
            <a:extLst>
              <a:ext uri="{FF2B5EF4-FFF2-40B4-BE49-F238E27FC236}">
                <a16:creationId xmlns:a16="http://schemas.microsoft.com/office/drawing/2014/main" id="{866450C6-5482-4D8E-9932-E5F6F1C5F8AF}"/>
              </a:ext>
            </a:extLst>
          </p:cNvPr>
          <p:cNvCxnSpPr>
            <a:cxnSpLocks/>
          </p:cNvCxnSpPr>
          <p:nvPr/>
        </p:nvCxnSpPr>
        <p:spPr>
          <a:xfrm>
            <a:off x="1395167" y="1284402"/>
            <a:ext cx="0" cy="4289196"/>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C3409017-789A-4CBA-AE9E-350CE7CBE510}"/>
              </a:ext>
            </a:extLst>
          </p:cNvPr>
          <p:cNvCxnSpPr/>
          <p:nvPr/>
        </p:nvCxnSpPr>
        <p:spPr>
          <a:xfrm>
            <a:off x="1395167" y="5571241"/>
            <a:ext cx="4590853" cy="0"/>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98CDE3B5-7299-41EC-89D2-F8BA01EB05BB}"/>
              </a:ext>
            </a:extLst>
          </p:cNvPr>
          <p:cNvCxnSpPr/>
          <p:nvPr/>
        </p:nvCxnSpPr>
        <p:spPr>
          <a:xfrm>
            <a:off x="3497344" y="1621410"/>
            <a:ext cx="0" cy="3949831"/>
          </a:xfrm>
          <a:prstGeom prst="line">
            <a:avLst/>
          </a:prstGeom>
        </p:spPr>
        <p:style>
          <a:lnRef idx="2">
            <a:schemeClr val="dk1"/>
          </a:lnRef>
          <a:fillRef idx="0">
            <a:schemeClr val="dk1"/>
          </a:fillRef>
          <a:effectRef idx="1">
            <a:schemeClr val="dk1"/>
          </a:effectRef>
          <a:fontRef idx="minor">
            <a:schemeClr val="tx1"/>
          </a:fontRef>
        </p:style>
      </p:cxnSp>
      <p:sp>
        <p:nvSpPr>
          <p:cNvPr id="12" name="Metin kutusu 11">
            <a:extLst>
              <a:ext uri="{FF2B5EF4-FFF2-40B4-BE49-F238E27FC236}">
                <a16:creationId xmlns:a16="http://schemas.microsoft.com/office/drawing/2014/main" id="{B988023A-25C6-48A7-BE44-0319D408F113}"/>
              </a:ext>
            </a:extLst>
          </p:cNvPr>
          <p:cNvSpPr txBox="1"/>
          <p:nvPr/>
        </p:nvSpPr>
        <p:spPr>
          <a:xfrm>
            <a:off x="3285587" y="5658439"/>
            <a:ext cx="423514" cy="369332"/>
          </a:xfrm>
          <a:prstGeom prst="rect">
            <a:avLst/>
          </a:prstGeom>
          <a:noFill/>
        </p:spPr>
        <p:txBody>
          <a:bodyPr wrap="none" rtlCol="0">
            <a:spAutoFit/>
          </a:bodyPr>
          <a:lstStyle/>
          <a:p>
            <a:r>
              <a:rPr lang="en-US" dirty="0"/>
              <a:t>Y</a:t>
            </a:r>
            <a:r>
              <a:rPr lang="en-US" baseline="-25000" dirty="0"/>
              <a:t>0</a:t>
            </a:r>
            <a:endParaRPr lang="en-US" dirty="0"/>
          </a:p>
        </p:txBody>
      </p:sp>
      <p:sp>
        <p:nvSpPr>
          <p:cNvPr id="13" name="Metin kutusu 12">
            <a:extLst>
              <a:ext uri="{FF2B5EF4-FFF2-40B4-BE49-F238E27FC236}">
                <a16:creationId xmlns:a16="http://schemas.microsoft.com/office/drawing/2014/main" id="{0FDFFC44-2EB1-4EB5-BDAC-2F48F3388F86}"/>
              </a:ext>
            </a:extLst>
          </p:cNvPr>
          <p:cNvSpPr txBox="1"/>
          <p:nvPr/>
        </p:nvSpPr>
        <p:spPr>
          <a:xfrm>
            <a:off x="3285587" y="1186935"/>
            <a:ext cx="492443" cy="369332"/>
          </a:xfrm>
          <a:prstGeom prst="rect">
            <a:avLst/>
          </a:prstGeom>
          <a:noFill/>
        </p:spPr>
        <p:txBody>
          <a:bodyPr wrap="none" rtlCol="0">
            <a:spAutoFit/>
          </a:bodyPr>
          <a:lstStyle/>
          <a:p>
            <a:r>
              <a:rPr lang="en-US" dirty="0"/>
              <a:t>BP</a:t>
            </a:r>
          </a:p>
        </p:txBody>
      </p:sp>
      <p:sp>
        <p:nvSpPr>
          <p:cNvPr id="14" name="Metin kutusu 13">
            <a:extLst>
              <a:ext uri="{FF2B5EF4-FFF2-40B4-BE49-F238E27FC236}">
                <a16:creationId xmlns:a16="http://schemas.microsoft.com/office/drawing/2014/main" id="{4B9EAC56-160A-48B1-9FAD-4C09BBD2C840}"/>
              </a:ext>
            </a:extLst>
          </p:cNvPr>
          <p:cNvSpPr txBox="1"/>
          <p:nvPr/>
        </p:nvSpPr>
        <p:spPr>
          <a:xfrm>
            <a:off x="4317476" y="5658439"/>
            <a:ext cx="423514" cy="369332"/>
          </a:xfrm>
          <a:prstGeom prst="rect">
            <a:avLst/>
          </a:prstGeom>
          <a:noFill/>
        </p:spPr>
        <p:txBody>
          <a:bodyPr wrap="none" rtlCol="0">
            <a:spAutoFit/>
          </a:bodyPr>
          <a:lstStyle/>
          <a:p>
            <a:r>
              <a:rPr lang="en-US" dirty="0"/>
              <a:t>Y</a:t>
            </a:r>
            <a:r>
              <a:rPr lang="en-US" baseline="-25000" dirty="0"/>
              <a:t>1</a:t>
            </a:r>
            <a:endParaRPr lang="en-US" dirty="0"/>
          </a:p>
        </p:txBody>
      </p:sp>
      <p:cxnSp>
        <p:nvCxnSpPr>
          <p:cNvPr id="16" name="Düz Bağlayıcı 15">
            <a:extLst>
              <a:ext uri="{FF2B5EF4-FFF2-40B4-BE49-F238E27FC236}">
                <a16:creationId xmlns:a16="http://schemas.microsoft.com/office/drawing/2014/main" id="{ECA2101E-E06A-47BF-A9E2-B43624B6AD98}"/>
              </a:ext>
            </a:extLst>
          </p:cNvPr>
          <p:cNvCxnSpPr>
            <a:stCxn id="14" idx="0"/>
          </p:cNvCxnSpPr>
          <p:nvPr/>
        </p:nvCxnSpPr>
        <p:spPr>
          <a:xfrm flipV="1">
            <a:off x="4529233" y="4835951"/>
            <a:ext cx="0" cy="8224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Düz Bağlayıcı 17">
            <a:extLst>
              <a:ext uri="{FF2B5EF4-FFF2-40B4-BE49-F238E27FC236}">
                <a16:creationId xmlns:a16="http://schemas.microsoft.com/office/drawing/2014/main" id="{8069B03A-CACD-403F-834A-FA76FCC2B997}"/>
              </a:ext>
            </a:extLst>
          </p:cNvPr>
          <p:cNvCxnSpPr/>
          <p:nvPr/>
        </p:nvCxnSpPr>
        <p:spPr>
          <a:xfrm>
            <a:off x="3531808" y="4798243"/>
            <a:ext cx="99742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Düz Ok Bağlayıcısı 19">
            <a:extLst>
              <a:ext uri="{FF2B5EF4-FFF2-40B4-BE49-F238E27FC236}">
                <a16:creationId xmlns:a16="http://schemas.microsoft.com/office/drawing/2014/main" id="{079C929F-F31D-446F-BE26-DABEE6C3BD37}"/>
              </a:ext>
            </a:extLst>
          </p:cNvPr>
          <p:cNvCxnSpPr/>
          <p:nvPr/>
        </p:nvCxnSpPr>
        <p:spPr>
          <a:xfrm flipH="1" flipV="1">
            <a:off x="3497344" y="3883843"/>
            <a:ext cx="1031889" cy="91440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Metin kutusu 20">
            <a:extLst>
              <a:ext uri="{FF2B5EF4-FFF2-40B4-BE49-F238E27FC236}">
                <a16:creationId xmlns:a16="http://schemas.microsoft.com/office/drawing/2014/main" id="{5D9AEA2D-CFE8-4737-8DA9-3D1F03D6FC53}"/>
              </a:ext>
            </a:extLst>
          </p:cNvPr>
          <p:cNvSpPr txBox="1"/>
          <p:nvPr/>
        </p:nvSpPr>
        <p:spPr>
          <a:xfrm>
            <a:off x="4563696" y="4545234"/>
            <a:ext cx="1283365" cy="369332"/>
          </a:xfrm>
          <a:prstGeom prst="rect">
            <a:avLst/>
          </a:prstGeom>
          <a:noFill/>
        </p:spPr>
        <p:txBody>
          <a:bodyPr wrap="none" rtlCol="0">
            <a:spAutoFit/>
          </a:bodyPr>
          <a:lstStyle/>
          <a:p>
            <a:r>
              <a:rPr lang="en-US" dirty="0" err="1"/>
              <a:t>BoP</a:t>
            </a:r>
            <a:r>
              <a:rPr lang="en-US" dirty="0"/>
              <a:t> deficit</a:t>
            </a:r>
          </a:p>
        </p:txBody>
      </p:sp>
      <p:sp>
        <p:nvSpPr>
          <p:cNvPr id="22" name="Metin kutusu 21">
            <a:extLst>
              <a:ext uri="{FF2B5EF4-FFF2-40B4-BE49-F238E27FC236}">
                <a16:creationId xmlns:a16="http://schemas.microsoft.com/office/drawing/2014/main" id="{88D049FB-C3AA-4219-92DF-F21E1692F087}"/>
              </a:ext>
            </a:extLst>
          </p:cNvPr>
          <p:cNvSpPr txBox="1"/>
          <p:nvPr/>
        </p:nvSpPr>
        <p:spPr>
          <a:xfrm>
            <a:off x="5812598" y="5658439"/>
            <a:ext cx="338554" cy="369332"/>
          </a:xfrm>
          <a:prstGeom prst="rect">
            <a:avLst/>
          </a:prstGeom>
          <a:noFill/>
        </p:spPr>
        <p:txBody>
          <a:bodyPr wrap="none" rtlCol="0">
            <a:spAutoFit/>
          </a:bodyPr>
          <a:lstStyle/>
          <a:p>
            <a:r>
              <a:rPr lang="en-US" dirty="0"/>
              <a:t>Y</a:t>
            </a:r>
          </a:p>
        </p:txBody>
      </p:sp>
      <p:sp>
        <p:nvSpPr>
          <p:cNvPr id="23" name="Metin kutusu 22">
            <a:extLst>
              <a:ext uri="{FF2B5EF4-FFF2-40B4-BE49-F238E27FC236}">
                <a16:creationId xmlns:a16="http://schemas.microsoft.com/office/drawing/2014/main" id="{B3E11484-44A9-449E-976B-69CBDE241F70}"/>
              </a:ext>
            </a:extLst>
          </p:cNvPr>
          <p:cNvSpPr txBox="1"/>
          <p:nvPr/>
        </p:nvSpPr>
        <p:spPr>
          <a:xfrm>
            <a:off x="999241" y="1186935"/>
            <a:ext cx="235962" cy="369332"/>
          </a:xfrm>
          <a:prstGeom prst="rect">
            <a:avLst/>
          </a:prstGeom>
          <a:noFill/>
        </p:spPr>
        <p:txBody>
          <a:bodyPr wrap="none" rtlCol="0">
            <a:spAutoFit/>
          </a:bodyPr>
          <a:lstStyle/>
          <a:p>
            <a:r>
              <a:rPr lang="en-US" dirty="0" err="1"/>
              <a:t>i</a:t>
            </a:r>
            <a:endParaRPr lang="en-US" dirty="0"/>
          </a:p>
        </p:txBody>
      </p:sp>
      <p:sp>
        <p:nvSpPr>
          <p:cNvPr id="24" name="Metin kutusu 23">
            <a:extLst>
              <a:ext uri="{FF2B5EF4-FFF2-40B4-BE49-F238E27FC236}">
                <a16:creationId xmlns:a16="http://schemas.microsoft.com/office/drawing/2014/main" id="{BEE33E94-8D9F-41D8-8225-0935DAC9123A}"/>
              </a:ext>
            </a:extLst>
          </p:cNvPr>
          <p:cNvSpPr txBox="1"/>
          <p:nvPr/>
        </p:nvSpPr>
        <p:spPr>
          <a:xfrm>
            <a:off x="5981875" y="1310326"/>
            <a:ext cx="5812273" cy="5078313"/>
          </a:xfrm>
          <a:prstGeom prst="rect">
            <a:avLst/>
          </a:prstGeom>
          <a:noFill/>
        </p:spPr>
        <p:txBody>
          <a:bodyPr wrap="square" rtlCol="0">
            <a:spAutoFit/>
          </a:bodyPr>
          <a:lstStyle/>
          <a:p>
            <a:r>
              <a:rPr lang="en-US" dirty="0"/>
              <a:t>Let Y&gt;Y</a:t>
            </a:r>
            <a:r>
              <a:rPr lang="en-US" baseline="-25000" dirty="0"/>
              <a:t>0 </a:t>
            </a:r>
            <a:r>
              <a:rPr lang="en-US" dirty="0"/>
              <a:t> : With increase in income, imports rise, and the Current Account worsens. </a:t>
            </a:r>
          </a:p>
          <a:p>
            <a:pPr marL="285750" indent="-285750">
              <a:buFont typeface="Arial" panose="020B0604020202020204" pitchFamily="34" charset="0"/>
              <a:buChar char="•"/>
            </a:pPr>
            <a:r>
              <a:rPr lang="en-US" dirty="0"/>
              <a:t>The country cannot borrow from international capital markets, so there appears a </a:t>
            </a:r>
            <a:r>
              <a:rPr lang="en-US" dirty="0" err="1"/>
              <a:t>BoP</a:t>
            </a:r>
            <a:r>
              <a:rPr lang="en-US" dirty="0"/>
              <a:t> deficit at the new income level;</a:t>
            </a:r>
          </a:p>
          <a:p>
            <a:pPr marL="285750" indent="-285750">
              <a:buFont typeface="Arial" panose="020B0604020202020204" pitchFamily="34" charset="0"/>
              <a:buChar char="•"/>
            </a:pPr>
            <a:r>
              <a:rPr lang="en-US" dirty="0"/>
              <a:t>There will be increased demand for foreign exchange, this puts an upward pressure on the  exchange rate (foreign currency appreciates, domestic currency depreciates)</a:t>
            </a:r>
          </a:p>
          <a:p>
            <a:pPr marL="285750" indent="-285750">
              <a:buFont typeface="Arial" panose="020B0604020202020204" pitchFamily="34" charset="0"/>
              <a:buChar char="•"/>
            </a:pPr>
            <a:r>
              <a:rPr lang="en-US" dirty="0"/>
              <a:t>To stop depreciation in domestic currency (and release BOP deficit), the Central Bank sells foreign exchange and decreases domestic money supply; decrease in domestic money supply increases domestic interest rate, which reduces domestic investments, and in goods market equilibrium reduces Y back to original level until </a:t>
            </a:r>
            <a:r>
              <a:rPr lang="en-US" dirty="0" err="1"/>
              <a:t>BoP</a:t>
            </a:r>
            <a:r>
              <a:rPr lang="en-US" dirty="0"/>
              <a:t> equilibrium is reestablished on BP curve</a:t>
            </a:r>
          </a:p>
          <a:p>
            <a:endParaRPr lang="en-US" dirty="0"/>
          </a:p>
        </p:txBody>
      </p:sp>
      <p:sp>
        <p:nvSpPr>
          <p:cNvPr id="3" name="Metin kutusu 2">
            <a:extLst>
              <a:ext uri="{FF2B5EF4-FFF2-40B4-BE49-F238E27FC236}">
                <a16:creationId xmlns:a16="http://schemas.microsoft.com/office/drawing/2014/main" id="{FB5F10E2-F0DE-4055-821F-CF41C85B26E5}"/>
              </a:ext>
            </a:extLst>
          </p:cNvPr>
          <p:cNvSpPr txBox="1"/>
          <p:nvPr/>
        </p:nvSpPr>
        <p:spPr>
          <a:xfrm>
            <a:off x="4428882" y="4609707"/>
            <a:ext cx="424479"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4024654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B10AB-070B-4338-8BD4-BACCFB5EDBC6}"/>
              </a:ext>
            </a:extLst>
          </p:cNvPr>
          <p:cNvSpPr>
            <a:spLocks noGrp="1"/>
          </p:cNvSpPr>
          <p:nvPr>
            <p:ph type="title"/>
          </p:nvPr>
        </p:nvSpPr>
        <p:spPr/>
        <p:txBody>
          <a:bodyPr/>
          <a:lstStyle/>
          <a:p>
            <a:r>
              <a:rPr lang="en-US" sz="4000" dirty="0"/>
              <a:t>Vertical BP-curve: Perfect capital immobility</a:t>
            </a:r>
          </a:p>
        </p:txBody>
      </p:sp>
      <p:cxnSp>
        <p:nvCxnSpPr>
          <p:cNvPr id="4" name="Düz Bağlayıcı 3">
            <a:extLst>
              <a:ext uri="{FF2B5EF4-FFF2-40B4-BE49-F238E27FC236}">
                <a16:creationId xmlns:a16="http://schemas.microsoft.com/office/drawing/2014/main" id="{866450C6-5482-4D8E-9932-E5F6F1C5F8AF}"/>
              </a:ext>
            </a:extLst>
          </p:cNvPr>
          <p:cNvCxnSpPr>
            <a:cxnSpLocks/>
          </p:cNvCxnSpPr>
          <p:nvPr/>
        </p:nvCxnSpPr>
        <p:spPr>
          <a:xfrm>
            <a:off x="1395167" y="1284402"/>
            <a:ext cx="0" cy="4289196"/>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C3409017-789A-4CBA-AE9E-350CE7CBE510}"/>
              </a:ext>
            </a:extLst>
          </p:cNvPr>
          <p:cNvCxnSpPr/>
          <p:nvPr/>
        </p:nvCxnSpPr>
        <p:spPr>
          <a:xfrm>
            <a:off x="1395167" y="5571241"/>
            <a:ext cx="4590853" cy="0"/>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98CDE3B5-7299-41EC-89D2-F8BA01EB05BB}"/>
              </a:ext>
            </a:extLst>
          </p:cNvPr>
          <p:cNvCxnSpPr/>
          <p:nvPr/>
        </p:nvCxnSpPr>
        <p:spPr>
          <a:xfrm>
            <a:off x="3497344" y="1621410"/>
            <a:ext cx="0" cy="3949831"/>
          </a:xfrm>
          <a:prstGeom prst="line">
            <a:avLst/>
          </a:prstGeom>
        </p:spPr>
        <p:style>
          <a:lnRef idx="2">
            <a:schemeClr val="dk1"/>
          </a:lnRef>
          <a:fillRef idx="0">
            <a:schemeClr val="dk1"/>
          </a:fillRef>
          <a:effectRef idx="1">
            <a:schemeClr val="dk1"/>
          </a:effectRef>
          <a:fontRef idx="minor">
            <a:schemeClr val="tx1"/>
          </a:fontRef>
        </p:style>
      </p:cxnSp>
      <p:sp>
        <p:nvSpPr>
          <p:cNvPr id="12" name="Metin kutusu 11">
            <a:extLst>
              <a:ext uri="{FF2B5EF4-FFF2-40B4-BE49-F238E27FC236}">
                <a16:creationId xmlns:a16="http://schemas.microsoft.com/office/drawing/2014/main" id="{B988023A-25C6-48A7-BE44-0319D408F113}"/>
              </a:ext>
            </a:extLst>
          </p:cNvPr>
          <p:cNvSpPr txBox="1"/>
          <p:nvPr/>
        </p:nvSpPr>
        <p:spPr>
          <a:xfrm>
            <a:off x="3285587" y="5658439"/>
            <a:ext cx="423514" cy="369332"/>
          </a:xfrm>
          <a:prstGeom prst="rect">
            <a:avLst/>
          </a:prstGeom>
          <a:noFill/>
        </p:spPr>
        <p:txBody>
          <a:bodyPr wrap="none" rtlCol="0">
            <a:spAutoFit/>
          </a:bodyPr>
          <a:lstStyle/>
          <a:p>
            <a:r>
              <a:rPr lang="en-US" dirty="0"/>
              <a:t>Y</a:t>
            </a:r>
            <a:r>
              <a:rPr lang="en-US" baseline="-25000" dirty="0"/>
              <a:t>0</a:t>
            </a:r>
            <a:endParaRPr lang="en-US" dirty="0"/>
          </a:p>
        </p:txBody>
      </p:sp>
      <p:sp>
        <p:nvSpPr>
          <p:cNvPr id="13" name="Metin kutusu 12">
            <a:extLst>
              <a:ext uri="{FF2B5EF4-FFF2-40B4-BE49-F238E27FC236}">
                <a16:creationId xmlns:a16="http://schemas.microsoft.com/office/drawing/2014/main" id="{0FDFFC44-2EB1-4EB5-BDAC-2F48F3388F86}"/>
              </a:ext>
            </a:extLst>
          </p:cNvPr>
          <p:cNvSpPr txBox="1"/>
          <p:nvPr/>
        </p:nvSpPr>
        <p:spPr>
          <a:xfrm>
            <a:off x="3285587" y="1186935"/>
            <a:ext cx="492443" cy="369332"/>
          </a:xfrm>
          <a:prstGeom prst="rect">
            <a:avLst/>
          </a:prstGeom>
          <a:noFill/>
        </p:spPr>
        <p:txBody>
          <a:bodyPr wrap="none" rtlCol="0">
            <a:spAutoFit/>
          </a:bodyPr>
          <a:lstStyle/>
          <a:p>
            <a:r>
              <a:rPr lang="en-US" dirty="0"/>
              <a:t>BP</a:t>
            </a:r>
          </a:p>
        </p:txBody>
      </p:sp>
      <p:sp>
        <p:nvSpPr>
          <p:cNvPr id="14" name="Metin kutusu 13">
            <a:extLst>
              <a:ext uri="{FF2B5EF4-FFF2-40B4-BE49-F238E27FC236}">
                <a16:creationId xmlns:a16="http://schemas.microsoft.com/office/drawing/2014/main" id="{4B9EAC56-160A-48B1-9FAD-4C09BBD2C840}"/>
              </a:ext>
            </a:extLst>
          </p:cNvPr>
          <p:cNvSpPr txBox="1"/>
          <p:nvPr/>
        </p:nvSpPr>
        <p:spPr>
          <a:xfrm>
            <a:off x="2347509" y="5649975"/>
            <a:ext cx="423514" cy="369332"/>
          </a:xfrm>
          <a:prstGeom prst="rect">
            <a:avLst/>
          </a:prstGeom>
          <a:noFill/>
        </p:spPr>
        <p:txBody>
          <a:bodyPr wrap="none" rtlCol="0">
            <a:spAutoFit/>
          </a:bodyPr>
          <a:lstStyle/>
          <a:p>
            <a:r>
              <a:rPr lang="en-US" dirty="0"/>
              <a:t>Y</a:t>
            </a:r>
            <a:r>
              <a:rPr lang="en-US" baseline="-25000" dirty="0"/>
              <a:t>2</a:t>
            </a:r>
            <a:endParaRPr lang="en-US" dirty="0"/>
          </a:p>
        </p:txBody>
      </p:sp>
      <p:cxnSp>
        <p:nvCxnSpPr>
          <p:cNvPr id="16" name="Düz Bağlayıcı 15">
            <a:extLst>
              <a:ext uri="{FF2B5EF4-FFF2-40B4-BE49-F238E27FC236}">
                <a16:creationId xmlns:a16="http://schemas.microsoft.com/office/drawing/2014/main" id="{ECA2101E-E06A-47BF-A9E2-B43624B6AD98}"/>
              </a:ext>
            </a:extLst>
          </p:cNvPr>
          <p:cNvCxnSpPr>
            <a:cxnSpLocks/>
          </p:cNvCxnSpPr>
          <p:nvPr/>
        </p:nvCxnSpPr>
        <p:spPr>
          <a:xfrm flipV="1">
            <a:off x="2523375" y="4855767"/>
            <a:ext cx="0" cy="8224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Düz Bağlayıcı 17">
            <a:extLst>
              <a:ext uri="{FF2B5EF4-FFF2-40B4-BE49-F238E27FC236}">
                <a16:creationId xmlns:a16="http://schemas.microsoft.com/office/drawing/2014/main" id="{8069B03A-CACD-403F-834A-FA76FCC2B997}"/>
              </a:ext>
            </a:extLst>
          </p:cNvPr>
          <p:cNvCxnSpPr/>
          <p:nvPr/>
        </p:nvCxnSpPr>
        <p:spPr>
          <a:xfrm>
            <a:off x="2499919" y="4855767"/>
            <a:ext cx="99742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Metin kutusu 20">
            <a:extLst>
              <a:ext uri="{FF2B5EF4-FFF2-40B4-BE49-F238E27FC236}">
                <a16:creationId xmlns:a16="http://schemas.microsoft.com/office/drawing/2014/main" id="{5D9AEA2D-CFE8-4737-8DA9-3D1F03D6FC53}"/>
              </a:ext>
            </a:extLst>
          </p:cNvPr>
          <p:cNvSpPr txBox="1"/>
          <p:nvPr/>
        </p:nvSpPr>
        <p:spPr>
          <a:xfrm>
            <a:off x="1374221" y="4538616"/>
            <a:ext cx="1424429" cy="369332"/>
          </a:xfrm>
          <a:prstGeom prst="rect">
            <a:avLst/>
          </a:prstGeom>
          <a:noFill/>
        </p:spPr>
        <p:txBody>
          <a:bodyPr wrap="none" rtlCol="0">
            <a:spAutoFit/>
          </a:bodyPr>
          <a:lstStyle/>
          <a:p>
            <a:r>
              <a:rPr lang="en-US" dirty="0" err="1"/>
              <a:t>BoP</a:t>
            </a:r>
            <a:r>
              <a:rPr lang="en-US" dirty="0"/>
              <a:t> surplus</a:t>
            </a:r>
          </a:p>
        </p:txBody>
      </p:sp>
      <p:sp>
        <p:nvSpPr>
          <p:cNvPr id="22" name="Metin kutusu 21">
            <a:extLst>
              <a:ext uri="{FF2B5EF4-FFF2-40B4-BE49-F238E27FC236}">
                <a16:creationId xmlns:a16="http://schemas.microsoft.com/office/drawing/2014/main" id="{88D049FB-C3AA-4219-92DF-F21E1692F087}"/>
              </a:ext>
            </a:extLst>
          </p:cNvPr>
          <p:cNvSpPr txBox="1"/>
          <p:nvPr/>
        </p:nvSpPr>
        <p:spPr>
          <a:xfrm>
            <a:off x="5812598" y="5658439"/>
            <a:ext cx="338554" cy="369332"/>
          </a:xfrm>
          <a:prstGeom prst="rect">
            <a:avLst/>
          </a:prstGeom>
          <a:noFill/>
        </p:spPr>
        <p:txBody>
          <a:bodyPr wrap="none" rtlCol="0">
            <a:spAutoFit/>
          </a:bodyPr>
          <a:lstStyle/>
          <a:p>
            <a:r>
              <a:rPr lang="en-US" dirty="0"/>
              <a:t>Y</a:t>
            </a:r>
          </a:p>
        </p:txBody>
      </p:sp>
      <p:sp>
        <p:nvSpPr>
          <p:cNvPr id="23" name="Metin kutusu 22">
            <a:extLst>
              <a:ext uri="{FF2B5EF4-FFF2-40B4-BE49-F238E27FC236}">
                <a16:creationId xmlns:a16="http://schemas.microsoft.com/office/drawing/2014/main" id="{B3E11484-44A9-449E-976B-69CBDE241F70}"/>
              </a:ext>
            </a:extLst>
          </p:cNvPr>
          <p:cNvSpPr txBox="1"/>
          <p:nvPr/>
        </p:nvSpPr>
        <p:spPr>
          <a:xfrm>
            <a:off x="999241" y="1186935"/>
            <a:ext cx="235962" cy="369332"/>
          </a:xfrm>
          <a:prstGeom prst="rect">
            <a:avLst/>
          </a:prstGeom>
          <a:noFill/>
        </p:spPr>
        <p:txBody>
          <a:bodyPr wrap="none" rtlCol="0">
            <a:spAutoFit/>
          </a:bodyPr>
          <a:lstStyle/>
          <a:p>
            <a:r>
              <a:rPr lang="en-US" dirty="0" err="1"/>
              <a:t>i</a:t>
            </a:r>
            <a:endParaRPr lang="en-US" dirty="0"/>
          </a:p>
        </p:txBody>
      </p:sp>
      <p:sp>
        <p:nvSpPr>
          <p:cNvPr id="24" name="Metin kutusu 23">
            <a:extLst>
              <a:ext uri="{FF2B5EF4-FFF2-40B4-BE49-F238E27FC236}">
                <a16:creationId xmlns:a16="http://schemas.microsoft.com/office/drawing/2014/main" id="{BEE33E94-8D9F-41D8-8225-0935DAC9123A}"/>
              </a:ext>
            </a:extLst>
          </p:cNvPr>
          <p:cNvSpPr txBox="1"/>
          <p:nvPr/>
        </p:nvSpPr>
        <p:spPr>
          <a:xfrm>
            <a:off x="6415509" y="1086439"/>
            <a:ext cx="5528252" cy="5632311"/>
          </a:xfrm>
          <a:prstGeom prst="rect">
            <a:avLst/>
          </a:prstGeom>
          <a:noFill/>
        </p:spPr>
        <p:txBody>
          <a:bodyPr wrap="square" rtlCol="0">
            <a:spAutoFit/>
          </a:bodyPr>
          <a:lstStyle/>
          <a:p>
            <a:r>
              <a:rPr lang="en-US" dirty="0"/>
              <a:t>Let Y&lt;Y</a:t>
            </a:r>
            <a:r>
              <a:rPr lang="en-US" baseline="-25000" dirty="0"/>
              <a:t>0 </a:t>
            </a:r>
            <a:r>
              <a:rPr lang="en-US" dirty="0"/>
              <a:t> : With a decrease in income, imports fall, and the Current Account improves. </a:t>
            </a:r>
          </a:p>
          <a:p>
            <a:pPr marL="285750" indent="-285750">
              <a:buFont typeface="Arial" panose="020B0604020202020204" pitchFamily="34" charset="0"/>
              <a:buChar char="•"/>
            </a:pPr>
            <a:r>
              <a:rPr lang="en-US" dirty="0"/>
              <a:t>The country cannot trade and lend in international capital markets (no capital outflow allowed), so there appears a </a:t>
            </a:r>
            <a:r>
              <a:rPr lang="en-US" dirty="0" err="1"/>
              <a:t>BoP</a:t>
            </a:r>
            <a:r>
              <a:rPr lang="en-US" dirty="0"/>
              <a:t> surplus at the new income level;</a:t>
            </a:r>
          </a:p>
          <a:p>
            <a:pPr marL="285750" indent="-285750">
              <a:buFont typeface="Arial" panose="020B0604020202020204" pitchFamily="34" charset="0"/>
              <a:buChar char="•"/>
            </a:pPr>
            <a:r>
              <a:rPr lang="en-US" dirty="0"/>
              <a:t>There will be less demand for foreign exchange (with less imports), this puts a downward pressure on the  exchange rate (foreign currency depreciates, domestic currency appreciates)</a:t>
            </a:r>
          </a:p>
          <a:p>
            <a:pPr marL="285750" indent="-285750">
              <a:buFont typeface="Arial" panose="020B0604020202020204" pitchFamily="34" charset="0"/>
              <a:buChar char="•"/>
            </a:pPr>
            <a:r>
              <a:rPr lang="en-US" dirty="0"/>
              <a:t>To stop appreciation in domestic currency (and release BOP surplus), the Central Bank buys surplus foreign exchange and increases domestic money supply; increase in domestic money supply reduces domestic interest rate, which increases domestic investments, and in goods market equilibrium increases Y back to original level until </a:t>
            </a:r>
            <a:r>
              <a:rPr lang="en-US" dirty="0" err="1"/>
              <a:t>BoP</a:t>
            </a:r>
            <a:r>
              <a:rPr lang="en-US" dirty="0"/>
              <a:t> equilibrium is reestablished on BP curve</a:t>
            </a:r>
          </a:p>
          <a:p>
            <a:endParaRPr lang="en-US" dirty="0"/>
          </a:p>
        </p:txBody>
      </p:sp>
      <p:cxnSp>
        <p:nvCxnSpPr>
          <p:cNvPr id="5" name="Düz Ok Bağlayıcısı 4">
            <a:extLst>
              <a:ext uri="{FF2B5EF4-FFF2-40B4-BE49-F238E27FC236}">
                <a16:creationId xmlns:a16="http://schemas.microsoft.com/office/drawing/2014/main" id="{C502C672-6048-4CDB-9709-845946E2741B}"/>
              </a:ext>
            </a:extLst>
          </p:cNvPr>
          <p:cNvCxnSpPr/>
          <p:nvPr/>
        </p:nvCxnSpPr>
        <p:spPr>
          <a:xfrm>
            <a:off x="2546832" y="4880531"/>
            <a:ext cx="973969" cy="3590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71858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846868" y="229385"/>
            <a:ext cx="7772400" cy="1104900"/>
          </a:xfrm>
        </p:spPr>
        <p:txBody>
          <a:bodyPr/>
          <a:lstStyle/>
          <a:p>
            <a:pPr eaLnBrk="1" hangingPunct="1"/>
            <a:r>
              <a:rPr lang="en-US" sz="4800" b="1" dirty="0"/>
              <a:t> </a:t>
            </a:r>
            <a:r>
              <a:rPr lang="en-US" b="1" dirty="0"/>
              <a:t>Shifts in the BP Curve</a:t>
            </a:r>
            <a:endParaRPr lang="en-US" b="1" i="1" dirty="0"/>
          </a:p>
        </p:txBody>
      </p:sp>
      <p:sp>
        <p:nvSpPr>
          <p:cNvPr id="5123" name="Rectangle 3"/>
          <p:cNvSpPr>
            <a:spLocks noGrp="1" noChangeArrowheads="1"/>
          </p:cNvSpPr>
          <p:nvPr>
            <p:ph type="body" sz="half" idx="1"/>
          </p:nvPr>
        </p:nvSpPr>
        <p:spPr>
          <a:xfrm>
            <a:off x="1165780" y="1211540"/>
            <a:ext cx="10476323" cy="4642505"/>
          </a:xfrm>
        </p:spPr>
        <p:txBody>
          <a:bodyPr/>
          <a:lstStyle/>
          <a:p>
            <a:pPr lvl="1" eaLnBrk="1" hangingPunct="1">
              <a:lnSpc>
                <a:spcPct val="90000"/>
              </a:lnSpc>
            </a:pPr>
            <a:r>
              <a:rPr lang="en-US" dirty="0"/>
              <a:t>Along a given BP-curve, exogenous factors such as exchange rate E, exports X, foreign income Y*, foreign or world interest rate </a:t>
            </a:r>
            <a:r>
              <a:rPr lang="en-US" dirty="0" err="1"/>
              <a:t>i</a:t>
            </a:r>
            <a:r>
              <a:rPr lang="en-US" dirty="0"/>
              <a:t>*, autonomous imports, etc. are held fixed.</a:t>
            </a:r>
          </a:p>
          <a:p>
            <a:pPr lvl="1" eaLnBrk="1" hangingPunct="1">
              <a:lnSpc>
                <a:spcPct val="90000"/>
              </a:lnSpc>
            </a:pPr>
            <a:r>
              <a:rPr lang="en-US" dirty="0"/>
              <a:t>A depreciation of the domestic currency, an autonomous increase in exports (with an exogenous rise in foreign income), or an autonomous decrease in imports will shift BP to the right.</a:t>
            </a:r>
          </a:p>
          <a:p>
            <a:pPr lvl="1" eaLnBrk="1" hangingPunct="1">
              <a:lnSpc>
                <a:spcPct val="90000"/>
              </a:lnSpc>
            </a:pPr>
            <a:r>
              <a:rPr lang="en-US" dirty="0"/>
              <a:t>An appreciation of the home currency, an autonomous decrease in exports (with an exogenous fall in foreign income), or an autonomous increase in imports will shift BP to the left.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6FDE47-F817-441C-801A-BA5700AC7AC0}"/>
              </a:ext>
            </a:extLst>
          </p:cNvPr>
          <p:cNvSpPr>
            <a:spLocks noGrp="1"/>
          </p:cNvSpPr>
          <p:nvPr>
            <p:ph type="title"/>
          </p:nvPr>
        </p:nvSpPr>
        <p:spPr/>
        <p:txBody>
          <a:bodyPr/>
          <a:lstStyle/>
          <a:p>
            <a:r>
              <a:rPr lang="en-US" dirty="0"/>
              <a:t>Shifts in the BP curve: Change in E</a:t>
            </a:r>
          </a:p>
        </p:txBody>
      </p:sp>
      <p:cxnSp>
        <p:nvCxnSpPr>
          <p:cNvPr id="4" name="Düz Bağlayıcı 3">
            <a:extLst>
              <a:ext uri="{FF2B5EF4-FFF2-40B4-BE49-F238E27FC236}">
                <a16:creationId xmlns:a16="http://schemas.microsoft.com/office/drawing/2014/main" id="{00E2132C-9483-4510-933D-ACA3C2C92768}"/>
              </a:ext>
            </a:extLst>
          </p:cNvPr>
          <p:cNvCxnSpPr/>
          <p:nvPr/>
        </p:nvCxnSpPr>
        <p:spPr>
          <a:xfrm>
            <a:off x="1989056" y="1593130"/>
            <a:ext cx="0" cy="4194928"/>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681A16D5-9AB2-4C37-9226-686FE2EB6254}"/>
              </a:ext>
            </a:extLst>
          </p:cNvPr>
          <p:cNvCxnSpPr/>
          <p:nvPr/>
        </p:nvCxnSpPr>
        <p:spPr>
          <a:xfrm>
            <a:off x="1970202" y="5759777"/>
            <a:ext cx="4204355" cy="0"/>
          </a:xfrm>
          <a:prstGeom prst="line">
            <a:avLst/>
          </a:prstGeom>
        </p:spPr>
        <p:style>
          <a:lnRef idx="1">
            <a:schemeClr val="dk1"/>
          </a:lnRef>
          <a:fillRef idx="0">
            <a:schemeClr val="dk1"/>
          </a:fillRef>
          <a:effectRef idx="0">
            <a:schemeClr val="dk1"/>
          </a:effectRef>
          <a:fontRef idx="minor">
            <a:schemeClr val="tx1"/>
          </a:fontRef>
        </p:style>
      </p:cxnSp>
      <p:cxnSp>
        <p:nvCxnSpPr>
          <p:cNvPr id="8" name="Düz Bağlayıcı 7">
            <a:extLst>
              <a:ext uri="{FF2B5EF4-FFF2-40B4-BE49-F238E27FC236}">
                <a16:creationId xmlns:a16="http://schemas.microsoft.com/office/drawing/2014/main" id="{35771D2A-A5B8-4FB5-9257-C89A7BD3176B}"/>
              </a:ext>
            </a:extLst>
          </p:cNvPr>
          <p:cNvCxnSpPr/>
          <p:nvPr/>
        </p:nvCxnSpPr>
        <p:spPr>
          <a:xfrm flipV="1">
            <a:off x="2469823" y="2733773"/>
            <a:ext cx="3626177" cy="2073897"/>
          </a:xfrm>
          <a:prstGeom prst="line">
            <a:avLst/>
          </a:prstGeom>
        </p:spPr>
        <p:style>
          <a:lnRef idx="2">
            <a:schemeClr val="dk1"/>
          </a:lnRef>
          <a:fillRef idx="0">
            <a:schemeClr val="dk1"/>
          </a:fillRef>
          <a:effectRef idx="1">
            <a:schemeClr val="dk1"/>
          </a:effectRef>
          <a:fontRef idx="minor">
            <a:schemeClr val="tx1"/>
          </a:fontRef>
        </p:style>
      </p:cxnSp>
      <p:sp>
        <p:nvSpPr>
          <p:cNvPr id="9" name="Metin kutusu 8">
            <a:extLst>
              <a:ext uri="{FF2B5EF4-FFF2-40B4-BE49-F238E27FC236}">
                <a16:creationId xmlns:a16="http://schemas.microsoft.com/office/drawing/2014/main" id="{78601464-A3B8-4251-943F-DA084C75310C}"/>
              </a:ext>
            </a:extLst>
          </p:cNvPr>
          <p:cNvSpPr txBox="1"/>
          <p:nvPr/>
        </p:nvSpPr>
        <p:spPr>
          <a:xfrm>
            <a:off x="6096000" y="2520827"/>
            <a:ext cx="577402" cy="369332"/>
          </a:xfrm>
          <a:prstGeom prst="rect">
            <a:avLst/>
          </a:prstGeom>
          <a:noFill/>
        </p:spPr>
        <p:txBody>
          <a:bodyPr wrap="none" rtlCol="0">
            <a:spAutoFit/>
          </a:bodyPr>
          <a:lstStyle/>
          <a:p>
            <a:r>
              <a:rPr lang="en-US" dirty="0"/>
              <a:t>BP</a:t>
            </a:r>
            <a:r>
              <a:rPr lang="en-US" baseline="-25000" dirty="0"/>
              <a:t>0</a:t>
            </a:r>
            <a:endParaRPr lang="en-US" dirty="0"/>
          </a:p>
        </p:txBody>
      </p:sp>
      <p:cxnSp>
        <p:nvCxnSpPr>
          <p:cNvPr id="11" name="Düz Bağlayıcı 10">
            <a:extLst>
              <a:ext uri="{FF2B5EF4-FFF2-40B4-BE49-F238E27FC236}">
                <a16:creationId xmlns:a16="http://schemas.microsoft.com/office/drawing/2014/main" id="{9157CBFE-4423-44DD-994B-FF84AAD1B0DA}"/>
              </a:ext>
            </a:extLst>
          </p:cNvPr>
          <p:cNvCxnSpPr/>
          <p:nvPr/>
        </p:nvCxnSpPr>
        <p:spPr>
          <a:xfrm>
            <a:off x="4072379" y="2017336"/>
            <a:ext cx="0" cy="374244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Düz Bağlayıcı 12">
            <a:extLst>
              <a:ext uri="{FF2B5EF4-FFF2-40B4-BE49-F238E27FC236}">
                <a16:creationId xmlns:a16="http://schemas.microsoft.com/office/drawing/2014/main" id="{44C4EB1F-AB51-4CE5-9CA8-1A7C3543F777}"/>
              </a:ext>
            </a:extLst>
          </p:cNvPr>
          <p:cNvCxnSpPr/>
          <p:nvPr/>
        </p:nvCxnSpPr>
        <p:spPr>
          <a:xfrm flipV="1">
            <a:off x="2384981" y="2149311"/>
            <a:ext cx="3346516" cy="1913642"/>
          </a:xfrm>
          <a:prstGeom prst="line">
            <a:avLst/>
          </a:prstGeom>
        </p:spPr>
        <p:style>
          <a:lnRef idx="1">
            <a:schemeClr val="dk1"/>
          </a:lnRef>
          <a:fillRef idx="0">
            <a:schemeClr val="dk1"/>
          </a:fillRef>
          <a:effectRef idx="0">
            <a:schemeClr val="dk1"/>
          </a:effectRef>
          <a:fontRef idx="minor">
            <a:schemeClr val="tx1"/>
          </a:fontRef>
        </p:style>
      </p:cxnSp>
      <p:cxnSp>
        <p:nvCxnSpPr>
          <p:cNvPr id="15" name="Düz Ok Bağlayıcısı 14">
            <a:extLst>
              <a:ext uri="{FF2B5EF4-FFF2-40B4-BE49-F238E27FC236}">
                <a16:creationId xmlns:a16="http://schemas.microsoft.com/office/drawing/2014/main" id="{17B3A2A6-DFCB-4828-804C-5049BB159CC5}"/>
              </a:ext>
            </a:extLst>
          </p:cNvPr>
          <p:cNvCxnSpPr/>
          <p:nvPr/>
        </p:nvCxnSpPr>
        <p:spPr>
          <a:xfrm flipV="1">
            <a:off x="4798243" y="2705493"/>
            <a:ext cx="0" cy="723507"/>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Metin kutusu 15">
            <a:extLst>
              <a:ext uri="{FF2B5EF4-FFF2-40B4-BE49-F238E27FC236}">
                <a16:creationId xmlns:a16="http://schemas.microsoft.com/office/drawing/2014/main" id="{9F54D630-FFDC-4AD2-8625-8081D5A4275E}"/>
              </a:ext>
            </a:extLst>
          </p:cNvPr>
          <p:cNvSpPr txBox="1"/>
          <p:nvPr/>
        </p:nvSpPr>
        <p:spPr>
          <a:xfrm>
            <a:off x="5692605" y="1900842"/>
            <a:ext cx="577402" cy="369332"/>
          </a:xfrm>
          <a:prstGeom prst="rect">
            <a:avLst/>
          </a:prstGeom>
          <a:noFill/>
        </p:spPr>
        <p:txBody>
          <a:bodyPr wrap="none" rtlCol="0">
            <a:spAutoFit/>
          </a:bodyPr>
          <a:lstStyle/>
          <a:p>
            <a:r>
              <a:rPr lang="en-US" dirty="0"/>
              <a:t>BP</a:t>
            </a:r>
            <a:r>
              <a:rPr lang="en-US" baseline="-25000" dirty="0"/>
              <a:t>1</a:t>
            </a:r>
            <a:endParaRPr lang="en-US" dirty="0"/>
          </a:p>
        </p:txBody>
      </p:sp>
      <p:cxnSp>
        <p:nvCxnSpPr>
          <p:cNvPr id="18" name="Düz Bağlayıcı 17">
            <a:extLst>
              <a:ext uri="{FF2B5EF4-FFF2-40B4-BE49-F238E27FC236}">
                <a16:creationId xmlns:a16="http://schemas.microsoft.com/office/drawing/2014/main" id="{95B29779-465A-4C89-98FE-4E48820069E6}"/>
              </a:ext>
            </a:extLst>
          </p:cNvPr>
          <p:cNvCxnSpPr/>
          <p:nvPr/>
        </p:nvCxnSpPr>
        <p:spPr>
          <a:xfrm flipV="1">
            <a:off x="2889705" y="3474621"/>
            <a:ext cx="3272283" cy="1866508"/>
          </a:xfrm>
          <a:prstGeom prst="line">
            <a:avLst/>
          </a:prstGeom>
        </p:spPr>
        <p:style>
          <a:lnRef idx="1">
            <a:schemeClr val="dk1"/>
          </a:lnRef>
          <a:fillRef idx="0">
            <a:schemeClr val="dk1"/>
          </a:fillRef>
          <a:effectRef idx="0">
            <a:schemeClr val="dk1"/>
          </a:effectRef>
          <a:fontRef idx="minor">
            <a:schemeClr val="tx1"/>
          </a:fontRef>
        </p:style>
      </p:cxnSp>
      <p:sp>
        <p:nvSpPr>
          <p:cNvPr id="19" name="Metin kutusu 18">
            <a:extLst>
              <a:ext uri="{FF2B5EF4-FFF2-40B4-BE49-F238E27FC236}">
                <a16:creationId xmlns:a16="http://schemas.microsoft.com/office/drawing/2014/main" id="{031AC1BB-211C-4D7E-976D-094BD928BC26}"/>
              </a:ext>
            </a:extLst>
          </p:cNvPr>
          <p:cNvSpPr txBox="1"/>
          <p:nvPr/>
        </p:nvSpPr>
        <p:spPr>
          <a:xfrm>
            <a:off x="6212263" y="3244334"/>
            <a:ext cx="577402" cy="369332"/>
          </a:xfrm>
          <a:prstGeom prst="rect">
            <a:avLst/>
          </a:prstGeom>
          <a:noFill/>
        </p:spPr>
        <p:txBody>
          <a:bodyPr wrap="none" rtlCol="0">
            <a:spAutoFit/>
          </a:bodyPr>
          <a:lstStyle/>
          <a:p>
            <a:r>
              <a:rPr lang="en-US" dirty="0"/>
              <a:t>BP</a:t>
            </a:r>
            <a:r>
              <a:rPr lang="en-US" baseline="-25000" dirty="0"/>
              <a:t>2</a:t>
            </a:r>
            <a:endParaRPr lang="en-US" dirty="0"/>
          </a:p>
        </p:txBody>
      </p:sp>
      <p:cxnSp>
        <p:nvCxnSpPr>
          <p:cNvPr id="21" name="Düz Ok Bağlayıcısı 20">
            <a:extLst>
              <a:ext uri="{FF2B5EF4-FFF2-40B4-BE49-F238E27FC236}">
                <a16:creationId xmlns:a16="http://schemas.microsoft.com/office/drawing/2014/main" id="{BD5B0B1C-9D91-4E44-AA33-F1C204E2D08F}"/>
              </a:ext>
            </a:extLst>
          </p:cNvPr>
          <p:cNvCxnSpPr/>
          <p:nvPr/>
        </p:nvCxnSpPr>
        <p:spPr>
          <a:xfrm>
            <a:off x="5475790" y="3140812"/>
            <a:ext cx="0" cy="6299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Metin kutusu 23">
            <a:extLst>
              <a:ext uri="{FF2B5EF4-FFF2-40B4-BE49-F238E27FC236}">
                <a16:creationId xmlns:a16="http://schemas.microsoft.com/office/drawing/2014/main" id="{52254BB5-D8FD-47BF-8566-0042B3BC6E02}"/>
              </a:ext>
            </a:extLst>
          </p:cNvPr>
          <p:cNvSpPr txBox="1"/>
          <p:nvPr/>
        </p:nvSpPr>
        <p:spPr>
          <a:xfrm>
            <a:off x="5981306" y="5882326"/>
            <a:ext cx="338554" cy="369332"/>
          </a:xfrm>
          <a:prstGeom prst="rect">
            <a:avLst/>
          </a:prstGeom>
          <a:noFill/>
        </p:spPr>
        <p:txBody>
          <a:bodyPr wrap="none" rtlCol="0">
            <a:spAutoFit/>
          </a:bodyPr>
          <a:lstStyle/>
          <a:p>
            <a:r>
              <a:rPr lang="en-US" dirty="0"/>
              <a:t>Y</a:t>
            </a:r>
          </a:p>
        </p:txBody>
      </p:sp>
      <p:sp>
        <p:nvSpPr>
          <p:cNvPr id="25" name="Metin kutusu 24">
            <a:extLst>
              <a:ext uri="{FF2B5EF4-FFF2-40B4-BE49-F238E27FC236}">
                <a16:creationId xmlns:a16="http://schemas.microsoft.com/office/drawing/2014/main" id="{9156F9C2-4A1A-4871-84E8-A157E5165607}"/>
              </a:ext>
            </a:extLst>
          </p:cNvPr>
          <p:cNvSpPr txBox="1"/>
          <p:nvPr/>
        </p:nvSpPr>
        <p:spPr>
          <a:xfrm>
            <a:off x="1734240" y="1462495"/>
            <a:ext cx="235962" cy="369332"/>
          </a:xfrm>
          <a:prstGeom prst="rect">
            <a:avLst/>
          </a:prstGeom>
          <a:noFill/>
        </p:spPr>
        <p:txBody>
          <a:bodyPr wrap="none" rtlCol="0">
            <a:spAutoFit/>
          </a:bodyPr>
          <a:lstStyle/>
          <a:p>
            <a:r>
              <a:rPr lang="en-US" dirty="0" err="1"/>
              <a:t>i</a:t>
            </a:r>
            <a:endParaRPr lang="en-US" dirty="0"/>
          </a:p>
        </p:txBody>
      </p:sp>
      <p:cxnSp>
        <p:nvCxnSpPr>
          <p:cNvPr id="27" name="Düz Bağlayıcı 26">
            <a:extLst>
              <a:ext uri="{FF2B5EF4-FFF2-40B4-BE49-F238E27FC236}">
                <a16:creationId xmlns:a16="http://schemas.microsoft.com/office/drawing/2014/main" id="{FFA522CD-3097-4126-AD67-BF751FF2EAA1}"/>
              </a:ext>
            </a:extLst>
          </p:cNvPr>
          <p:cNvCxnSpPr/>
          <p:nvPr/>
        </p:nvCxnSpPr>
        <p:spPr>
          <a:xfrm flipH="1">
            <a:off x="1989056" y="3106132"/>
            <a:ext cx="208332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Düz Bağlayıcı 28">
            <a:extLst>
              <a:ext uri="{FF2B5EF4-FFF2-40B4-BE49-F238E27FC236}">
                <a16:creationId xmlns:a16="http://schemas.microsoft.com/office/drawing/2014/main" id="{13C50A53-A4ED-411C-AF7C-F5F639829E22}"/>
              </a:ext>
            </a:extLst>
          </p:cNvPr>
          <p:cNvCxnSpPr/>
          <p:nvPr/>
        </p:nvCxnSpPr>
        <p:spPr>
          <a:xfrm flipH="1">
            <a:off x="1989056" y="4694548"/>
            <a:ext cx="208332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Düz Bağlayıcı 30">
            <a:extLst>
              <a:ext uri="{FF2B5EF4-FFF2-40B4-BE49-F238E27FC236}">
                <a16:creationId xmlns:a16="http://schemas.microsoft.com/office/drawing/2014/main" id="{7B962DF5-3892-4CF6-9025-F4E9C40647AA}"/>
              </a:ext>
            </a:extLst>
          </p:cNvPr>
          <p:cNvCxnSpPr/>
          <p:nvPr/>
        </p:nvCxnSpPr>
        <p:spPr>
          <a:xfrm flipH="1">
            <a:off x="1989056" y="3888556"/>
            <a:ext cx="206918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3" name="Metin kutusu 32">
            <a:extLst>
              <a:ext uri="{FF2B5EF4-FFF2-40B4-BE49-F238E27FC236}">
                <a16:creationId xmlns:a16="http://schemas.microsoft.com/office/drawing/2014/main" id="{772FB771-5CE0-4C7A-A584-DAA549E3B197}"/>
              </a:ext>
            </a:extLst>
          </p:cNvPr>
          <p:cNvSpPr txBox="1"/>
          <p:nvPr/>
        </p:nvSpPr>
        <p:spPr>
          <a:xfrm>
            <a:off x="1639854" y="3712474"/>
            <a:ext cx="320922" cy="369332"/>
          </a:xfrm>
          <a:prstGeom prst="rect">
            <a:avLst/>
          </a:prstGeom>
          <a:noFill/>
        </p:spPr>
        <p:txBody>
          <a:bodyPr wrap="none" rtlCol="0">
            <a:spAutoFit/>
          </a:bodyPr>
          <a:lstStyle/>
          <a:p>
            <a:r>
              <a:rPr lang="en-US" dirty="0"/>
              <a:t>i</a:t>
            </a:r>
            <a:r>
              <a:rPr lang="en-US" baseline="-25000" dirty="0"/>
              <a:t>0</a:t>
            </a:r>
            <a:endParaRPr lang="en-US" dirty="0"/>
          </a:p>
        </p:txBody>
      </p:sp>
      <p:sp>
        <p:nvSpPr>
          <p:cNvPr id="34" name="Metin kutusu 33">
            <a:extLst>
              <a:ext uri="{FF2B5EF4-FFF2-40B4-BE49-F238E27FC236}">
                <a16:creationId xmlns:a16="http://schemas.microsoft.com/office/drawing/2014/main" id="{82505341-A9FA-4FB4-8DD5-7B38C8E69641}"/>
              </a:ext>
            </a:extLst>
          </p:cNvPr>
          <p:cNvSpPr txBox="1"/>
          <p:nvPr/>
        </p:nvSpPr>
        <p:spPr>
          <a:xfrm>
            <a:off x="1583499" y="2921466"/>
            <a:ext cx="320922" cy="369332"/>
          </a:xfrm>
          <a:prstGeom prst="rect">
            <a:avLst/>
          </a:prstGeom>
          <a:noFill/>
        </p:spPr>
        <p:txBody>
          <a:bodyPr wrap="none" rtlCol="0">
            <a:spAutoFit/>
          </a:bodyPr>
          <a:lstStyle/>
          <a:p>
            <a:r>
              <a:rPr lang="en-US" dirty="0"/>
              <a:t>i</a:t>
            </a:r>
            <a:r>
              <a:rPr lang="en-US" baseline="-25000" dirty="0"/>
              <a:t>1</a:t>
            </a:r>
            <a:endParaRPr lang="en-US" dirty="0"/>
          </a:p>
        </p:txBody>
      </p:sp>
      <p:sp>
        <p:nvSpPr>
          <p:cNvPr id="35" name="Metin kutusu 34">
            <a:extLst>
              <a:ext uri="{FF2B5EF4-FFF2-40B4-BE49-F238E27FC236}">
                <a16:creationId xmlns:a16="http://schemas.microsoft.com/office/drawing/2014/main" id="{8C95CCCC-A87E-4FA0-AE2E-703A88A4B21A}"/>
              </a:ext>
            </a:extLst>
          </p:cNvPr>
          <p:cNvSpPr txBox="1"/>
          <p:nvPr/>
        </p:nvSpPr>
        <p:spPr>
          <a:xfrm>
            <a:off x="1639854" y="4454835"/>
            <a:ext cx="320922" cy="369332"/>
          </a:xfrm>
          <a:prstGeom prst="rect">
            <a:avLst/>
          </a:prstGeom>
          <a:noFill/>
        </p:spPr>
        <p:txBody>
          <a:bodyPr wrap="none" rtlCol="0">
            <a:spAutoFit/>
          </a:bodyPr>
          <a:lstStyle/>
          <a:p>
            <a:r>
              <a:rPr lang="en-US" dirty="0"/>
              <a:t>i</a:t>
            </a:r>
            <a:r>
              <a:rPr lang="en-US" baseline="-25000" dirty="0"/>
              <a:t>2</a:t>
            </a:r>
            <a:endParaRPr lang="en-US" dirty="0"/>
          </a:p>
        </p:txBody>
      </p:sp>
      <p:sp>
        <p:nvSpPr>
          <p:cNvPr id="36" name="Metin kutusu 35">
            <a:extLst>
              <a:ext uri="{FF2B5EF4-FFF2-40B4-BE49-F238E27FC236}">
                <a16:creationId xmlns:a16="http://schemas.microsoft.com/office/drawing/2014/main" id="{89D5FCFF-0991-42B0-9242-ED17262E1425}"/>
              </a:ext>
            </a:extLst>
          </p:cNvPr>
          <p:cNvSpPr txBox="1"/>
          <p:nvPr/>
        </p:nvSpPr>
        <p:spPr>
          <a:xfrm flipH="1">
            <a:off x="4798243" y="2638662"/>
            <a:ext cx="1202516" cy="369332"/>
          </a:xfrm>
          <a:prstGeom prst="rect">
            <a:avLst/>
          </a:prstGeom>
          <a:noFill/>
        </p:spPr>
        <p:txBody>
          <a:bodyPr wrap="square" rtlCol="0">
            <a:spAutoFit/>
          </a:bodyPr>
          <a:lstStyle/>
          <a:p>
            <a:r>
              <a:rPr lang="en-US" dirty="0"/>
              <a:t>(E</a:t>
            </a:r>
            <a:r>
              <a:rPr lang="en-US" dirty="0">
                <a:latin typeface="Calibri" panose="020F0502020204030204" pitchFamily="34" charset="0"/>
                <a:cs typeface="Calibri" panose="020F0502020204030204" pitchFamily="34" charset="0"/>
              </a:rPr>
              <a:t>↓)</a:t>
            </a:r>
            <a:endParaRPr lang="en-US" dirty="0"/>
          </a:p>
        </p:txBody>
      </p:sp>
      <p:sp>
        <p:nvSpPr>
          <p:cNvPr id="37" name="Metin kutusu 36">
            <a:extLst>
              <a:ext uri="{FF2B5EF4-FFF2-40B4-BE49-F238E27FC236}">
                <a16:creationId xmlns:a16="http://schemas.microsoft.com/office/drawing/2014/main" id="{94657D0D-C922-42AC-AB13-B44B60B461BB}"/>
              </a:ext>
            </a:extLst>
          </p:cNvPr>
          <p:cNvSpPr txBox="1"/>
          <p:nvPr/>
        </p:nvSpPr>
        <p:spPr>
          <a:xfrm>
            <a:off x="5472649" y="3130542"/>
            <a:ext cx="1008665" cy="369332"/>
          </a:xfrm>
          <a:prstGeom prst="rect">
            <a:avLst/>
          </a:prstGeom>
          <a:noFill/>
        </p:spPr>
        <p:txBody>
          <a:bodyPr wrap="square" rtlCol="0">
            <a:spAutoFit/>
          </a:bodyPr>
          <a:lstStyle/>
          <a:p>
            <a:r>
              <a:rPr lang="en-US" dirty="0"/>
              <a:t>(E</a:t>
            </a:r>
            <a:r>
              <a:rPr lang="en-US" dirty="0">
                <a:latin typeface="Cambria" panose="02040503050406030204" pitchFamily="18" charset="0"/>
                <a:ea typeface="Cambria" panose="02040503050406030204" pitchFamily="18" charset="0"/>
              </a:rPr>
              <a:t>↑)</a:t>
            </a:r>
            <a:endParaRPr lang="en-US" dirty="0"/>
          </a:p>
        </p:txBody>
      </p:sp>
      <p:sp>
        <p:nvSpPr>
          <p:cNvPr id="38" name="Metin kutusu 37">
            <a:extLst>
              <a:ext uri="{FF2B5EF4-FFF2-40B4-BE49-F238E27FC236}">
                <a16:creationId xmlns:a16="http://schemas.microsoft.com/office/drawing/2014/main" id="{CF4F4AC2-DA84-4874-8CF3-D72C7C12DD4F}"/>
              </a:ext>
            </a:extLst>
          </p:cNvPr>
          <p:cNvSpPr txBox="1"/>
          <p:nvPr/>
        </p:nvSpPr>
        <p:spPr>
          <a:xfrm>
            <a:off x="7217808" y="1133956"/>
            <a:ext cx="4845353" cy="5262979"/>
          </a:xfrm>
          <a:prstGeom prst="rect">
            <a:avLst/>
          </a:prstGeom>
          <a:noFill/>
        </p:spPr>
        <p:txBody>
          <a:bodyPr wrap="square" rtlCol="0">
            <a:spAutoFit/>
          </a:bodyPr>
          <a:lstStyle/>
          <a:p>
            <a:r>
              <a:rPr lang="en-US" sz="1600" dirty="0"/>
              <a:t>Along a given BP-curve E is fixed</a:t>
            </a:r>
          </a:p>
          <a:p>
            <a:pPr lvl="1"/>
            <a:endParaRPr lang="en-US" sz="1600" dirty="0"/>
          </a:p>
          <a:p>
            <a:pPr marL="400050" indent="-400050">
              <a:buFont typeface="+mj-lt"/>
              <a:buAutoNum type="arabicPeriod"/>
            </a:pPr>
            <a:r>
              <a:rPr lang="en-US" sz="1600" dirty="0"/>
              <a:t>Let domestic currency appreciates (E</a:t>
            </a:r>
            <a:r>
              <a:rPr lang="en-US" sz="1600" dirty="0">
                <a:latin typeface="Cambria" panose="02040503050406030204" pitchFamily="18" charset="0"/>
                <a:ea typeface="Cambria" panose="02040503050406030204" pitchFamily="18" charset="0"/>
              </a:rPr>
              <a:t>↓)</a:t>
            </a:r>
            <a:r>
              <a:rPr lang="en-US" sz="1600" dirty="0"/>
              <a:t> (revaluation in fixed exchange rate regime)</a:t>
            </a:r>
          </a:p>
          <a:p>
            <a:pPr marL="857250" lvl="1" indent="-400050">
              <a:buFont typeface="+mj-lt"/>
              <a:buAutoNum type="romanLcPeriod"/>
            </a:pPr>
            <a:r>
              <a:rPr lang="en-US" sz="1600" dirty="0"/>
              <a:t>Currency appreciation leads to a worse Current Account (NX falls);</a:t>
            </a:r>
          </a:p>
          <a:p>
            <a:pPr marL="857250" lvl="1" indent="-400050">
              <a:buFont typeface="+mj-lt"/>
              <a:buAutoNum type="romanLcPeriod"/>
            </a:pPr>
            <a:r>
              <a:rPr lang="en-US" sz="1600" dirty="0"/>
              <a:t>Worse Current Account requires more borrowing, hence higher </a:t>
            </a:r>
            <a:r>
              <a:rPr lang="en-US" sz="1600" dirty="0" err="1"/>
              <a:t>i</a:t>
            </a:r>
            <a:r>
              <a:rPr lang="en-US" sz="1600" dirty="0"/>
              <a:t> to reestablish </a:t>
            </a:r>
            <a:r>
              <a:rPr lang="en-US" sz="1600" dirty="0" err="1"/>
              <a:t>BoP</a:t>
            </a:r>
            <a:r>
              <a:rPr lang="en-US" sz="1600" dirty="0"/>
              <a:t> equilibrium along BP</a:t>
            </a:r>
            <a:r>
              <a:rPr lang="en-US" sz="1600" baseline="-25000" dirty="0"/>
              <a:t>1</a:t>
            </a:r>
            <a:endParaRPr lang="en-US" sz="1600" dirty="0"/>
          </a:p>
          <a:p>
            <a:pPr lvl="1"/>
            <a:endParaRPr lang="en-US" sz="1600" dirty="0"/>
          </a:p>
          <a:p>
            <a:pPr marL="342900" indent="-342900">
              <a:buAutoNum type="arabicPeriod"/>
            </a:pPr>
            <a:r>
              <a:rPr lang="en-US" sz="1600" dirty="0"/>
              <a:t>Let domestic currency depreciates (E</a:t>
            </a:r>
            <a:r>
              <a:rPr lang="en-US" sz="1600" dirty="0">
                <a:latin typeface="Cambria" panose="02040503050406030204" pitchFamily="18" charset="0"/>
                <a:ea typeface="Cambria" panose="02040503050406030204" pitchFamily="18" charset="0"/>
              </a:rPr>
              <a:t>↑)</a:t>
            </a:r>
            <a:r>
              <a:rPr lang="en-US" sz="1600" dirty="0"/>
              <a:t> (devaluation in fixed exchange rate regime)</a:t>
            </a:r>
          </a:p>
          <a:p>
            <a:pPr marL="857250" lvl="1" indent="-400050">
              <a:buFont typeface="+mj-lt"/>
              <a:buAutoNum type="romanLcPeriod"/>
            </a:pPr>
            <a:r>
              <a:rPr lang="en-US" sz="1600" dirty="0"/>
              <a:t>Currency depreciation leads to improvement in Current Account (NX increases);</a:t>
            </a:r>
          </a:p>
          <a:p>
            <a:pPr marL="857250" lvl="1" indent="-400050">
              <a:buFont typeface="+mj-lt"/>
              <a:buAutoNum type="romanLcPeriod"/>
            </a:pPr>
            <a:r>
              <a:rPr lang="en-US" sz="1600" dirty="0"/>
              <a:t>Improvement in Current Account requires less borrowing from the rest of the world;</a:t>
            </a:r>
          </a:p>
          <a:p>
            <a:pPr marL="857250" lvl="1" indent="-400050">
              <a:buFont typeface="+mj-lt"/>
              <a:buAutoNum type="romanLcPeriod"/>
            </a:pPr>
            <a:r>
              <a:rPr lang="en-US" sz="1600" dirty="0"/>
              <a:t>Less borrowing requires lower interest  rate to reestablish </a:t>
            </a:r>
            <a:r>
              <a:rPr lang="en-US" sz="1600" dirty="0" err="1"/>
              <a:t>BoP</a:t>
            </a:r>
            <a:r>
              <a:rPr lang="en-US" sz="1600" dirty="0"/>
              <a:t> equilibrium along BP</a:t>
            </a:r>
            <a:r>
              <a:rPr lang="en-US" sz="1600" baseline="-25000" dirty="0"/>
              <a:t>2</a:t>
            </a:r>
            <a:endParaRPr lang="en-US" sz="1600" dirty="0"/>
          </a:p>
          <a:p>
            <a:endParaRPr lang="en-US" sz="1600" dirty="0"/>
          </a:p>
        </p:txBody>
      </p:sp>
      <p:cxnSp>
        <p:nvCxnSpPr>
          <p:cNvPr id="40" name="Düz Ok Bağlayıcısı 39">
            <a:extLst>
              <a:ext uri="{FF2B5EF4-FFF2-40B4-BE49-F238E27FC236}">
                <a16:creationId xmlns:a16="http://schemas.microsoft.com/office/drawing/2014/main" id="{1A919FFC-E47D-4E2C-8DDA-05D160D8D2D1}"/>
              </a:ext>
            </a:extLst>
          </p:cNvPr>
          <p:cNvCxnSpPr/>
          <p:nvPr/>
        </p:nvCxnSpPr>
        <p:spPr>
          <a:xfrm>
            <a:off x="2205872" y="3888556"/>
            <a:ext cx="0" cy="805992"/>
          </a:xfrm>
          <a:prstGeom prst="straightConnector1">
            <a:avLst/>
          </a:prstGeom>
          <a:ln w="952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2" name="Düz Ok Bağlayıcısı 41">
            <a:extLst>
              <a:ext uri="{FF2B5EF4-FFF2-40B4-BE49-F238E27FC236}">
                <a16:creationId xmlns:a16="http://schemas.microsoft.com/office/drawing/2014/main" id="{2DE8BA83-6366-4E28-9E6D-0E94BC635EB4}"/>
              </a:ext>
            </a:extLst>
          </p:cNvPr>
          <p:cNvCxnSpPr/>
          <p:nvPr/>
        </p:nvCxnSpPr>
        <p:spPr>
          <a:xfrm flipV="1">
            <a:off x="2469823" y="3106132"/>
            <a:ext cx="0" cy="7824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687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6FDE47-F817-441C-801A-BA5700AC7AC0}"/>
              </a:ext>
            </a:extLst>
          </p:cNvPr>
          <p:cNvSpPr>
            <a:spLocks noGrp="1"/>
          </p:cNvSpPr>
          <p:nvPr>
            <p:ph type="title"/>
          </p:nvPr>
        </p:nvSpPr>
        <p:spPr/>
        <p:txBody>
          <a:bodyPr/>
          <a:lstStyle/>
          <a:p>
            <a:r>
              <a:rPr lang="en-US" dirty="0"/>
              <a:t>Shifts in the BP curve: Change in Y*, X</a:t>
            </a:r>
          </a:p>
        </p:txBody>
      </p:sp>
      <p:cxnSp>
        <p:nvCxnSpPr>
          <p:cNvPr id="4" name="Düz Bağlayıcı 3">
            <a:extLst>
              <a:ext uri="{FF2B5EF4-FFF2-40B4-BE49-F238E27FC236}">
                <a16:creationId xmlns:a16="http://schemas.microsoft.com/office/drawing/2014/main" id="{00E2132C-9483-4510-933D-ACA3C2C92768}"/>
              </a:ext>
            </a:extLst>
          </p:cNvPr>
          <p:cNvCxnSpPr/>
          <p:nvPr/>
        </p:nvCxnSpPr>
        <p:spPr>
          <a:xfrm>
            <a:off x="1989056" y="1593130"/>
            <a:ext cx="0" cy="4194928"/>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681A16D5-9AB2-4C37-9226-686FE2EB6254}"/>
              </a:ext>
            </a:extLst>
          </p:cNvPr>
          <p:cNvCxnSpPr/>
          <p:nvPr/>
        </p:nvCxnSpPr>
        <p:spPr>
          <a:xfrm>
            <a:off x="1970202" y="5759777"/>
            <a:ext cx="4204355" cy="0"/>
          </a:xfrm>
          <a:prstGeom prst="line">
            <a:avLst/>
          </a:prstGeom>
        </p:spPr>
        <p:style>
          <a:lnRef idx="1">
            <a:schemeClr val="dk1"/>
          </a:lnRef>
          <a:fillRef idx="0">
            <a:schemeClr val="dk1"/>
          </a:fillRef>
          <a:effectRef idx="0">
            <a:schemeClr val="dk1"/>
          </a:effectRef>
          <a:fontRef idx="minor">
            <a:schemeClr val="tx1"/>
          </a:fontRef>
        </p:style>
      </p:cxnSp>
      <p:cxnSp>
        <p:nvCxnSpPr>
          <p:cNvPr id="8" name="Düz Bağlayıcı 7">
            <a:extLst>
              <a:ext uri="{FF2B5EF4-FFF2-40B4-BE49-F238E27FC236}">
                <a16:creationId xmlns:a16="http://schemas.microsoft.com/office/drawing/2014/main" id="{35771D2A-A5B8-4FB5-9257-C89A7BD3176B}"/>
              </a:ext>
            </a:extLst>
          </p:cNvPr>
          <p:cNvCxnSpPr/>
          <p:nvPr/>
        </p:nvCxnSpPr>
        <p:spPr>
          <a:xfrm flipV="1">
            <a:off x="2469823" y="2733773"/>
            <a:ext cx="3626177" cy="2073897"/>
          </a:xfrm>
          <a:prstGeom prst="line">
            <a:avLst/>
          </a:prstGeom>
        </p:spPr>
        <p:style>
          <a:lnRef idx="2">
            <a:schemeClr val="dk1"/>
          </a:lnRef>
          <a:fillRef idx="0">
            <a:schemeClr val="dk1"/>
          </a:fillRef>
          <a:effectRef idx="1">
            <a:schemeClr val="dk1"/>
          </a:effectRef>
          <a:fontRef idx="minor">
            <a:schemeClr val="tx1"/>
          </a:fontRef>
        </p:style>
      </p:cxnSp>
      <p:sp>
        <p:nvSpPr>
          <p:cNvPr id="9" name="Metin kutusu 8">
            <a:extLst>
              <a:ext uri="{FF2B5EF4-FFF2-40B4-BE49-F238E27FC236}">
                <a16:creationId xmlns:a16="http://schemas.microsoft.com/office/drawing/2014/main" id="{78601464-A3B8-4251-943F-DA084C75310C}"/>
              </a:ext>
            </a:extLst>
          </p:cNvPr>
          <p:cNvSpPr txBox="1"/>
          <p:nvPr/>
        </p:nvSpPr>
        <p:spPr>
          <a:xfrm>
            <a:off x="6096000" y="2520827"/>
            <a:ext cx="577402" cy="369332"/>
          </a:xfrm>
          <a:prstGeom prst="rect">
            <a:avLst/>
          </a:prstGeom>
          <a:noFill/>
        </p:spPr>
        <p:txBody>
          <a:bodyPr wrap="none" rtlCol="0">
            <a:spAutoFit/>
          </a:bodyPr>
          <a:lstStyle/>
          <a:p>
            <a:r>
              <a:rPr lang="en-US" dirty="0"/>
              <a:t>BP</a:t>
            </a:r>
            <a:r>
              <a:rPr lang="en-US" baseline="-25000" dirty="0"/>
              <a:t>0</a:t>
            </a:r>
            <a:endParaRPr lang="en-US" dirty="0"/>
          </a:p>
        </p:txBody>
      </p:sp>
      <p:cxnSp>
        <p:nvCxnSpPr>
          <p:cNvPr id="11" name="Düz Bağlayıcı 10">
            <a:extLst>
              <a:ext uri="{FF2B5EF4-FFF2-40B4-BE49-F238E27FC236}">
                <a16:creationId xmlns:a16="http://schemas.microsoft.com/office/drawing/2014/main" id="{9157CBFE-4423-44DD-994B-FF84AAD1B0DA}"/>
              </a:ext>
            </a:extLst>
          </p:cNvPr>
          <p:cNvCxnSpPr/>
          <p:nvPr/>
        </p:nvCxnSpPr>
        <p:spPr>
          <a:xfrm>
            <a:off x="4072379" y="2017336"/>
            <a:ext cx="0" cy="374244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Düz Bağlayıcı 12">
            <a:extLst>
              <a:ext uri="{FF2B5EF4-FFF2-40B4-BE49-F238E27FC236}">
                <a16:creationId xmlns:a16="http://schemas.microsoft.com/office/drawing/2014/main" id="{44C4EB1F-AB51-4CE5-9CA8-1A7C3543F777}"/>
              </a:ext>
            </a:extLst>
          </p:cNvPr>
          <p:cNvCxnSpPr/>
          <p:nvPr/>
        </p:nvCxnSpPr>
        <p:spPr>
          <a:xfrm flipV="1">
            <a:off x="2384981" y="2149311"/>
            <a:ext cx="3346516" cy="1913642"/>
          </a:xfrm>
          <a:prstGeom prst="line">
            <a:avLst/>
          </a:prstGeom>
        </p:spPr>
        <p:style>
          <a:lnRef idx="1">
            <a:schemeClr val="dk1"/>
          </a:lnRef>
          <a:fillRef idx="0">
            <a:schemeClr val="dk1"/>
          </a:fillRef>
          <a:effectRef idx="0">
            <a:schemeClr val="dk1"/>
          </a:effectRef>
          <a:fontRef idx="minor">
            <a:schemeClr val="tx1"/>
          </a:fontRef>
        </p:style>
      </p:cxnSp>
      <p:cxnSp>
        <p:nvCxnSpPr>
          <p:cNvPr id="15" name="Düz Ok Bağlayıcısı 14">
            <a:extLst>
              <a:ext uri="{FF2B5EF4-FFF2-40B4-BE49-F238E27FC236}">
                <a16:creationId xmlns:a16="http://schemas.microsoft.com/office/drawing/2014/main" id="{17B3A2A6-DFCB-4828-804C-5049BB159CC5}"/>
              </a:ext>
            </a:extLst>
          </p:cNvPr>
          <p:cNvCxnSpPr/>
          <p:nvPr/>
        </p:nvCxnSpPr>
        <p:spPr>
          <a:xfrm flipV="1">
            <a:off x="4798243" y="2705493"/>
            <a:ext cx="0" cy="723507"/>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Metin kutusu 15">
            <a:extLst>
              <a:ext uri="{FF2B5EF4-FFF2-40B4-BE49-F238E27FC236}">
                <a16:creationId xmlns:a16="http://schemas.microsoft.com/office/drawing/2014/main" id="{9F54D630-FFDC-4AD2-8625-8081D5A4275E}"/>
              </a:ext>
            </a:extLst>
          </p:cNvPr>
          <p:cNvSpPr txBox="1"/>
          <p:nvPr/>
        </p:nvSpPr>
        <p:spPr>
          <a:xfrm>
            <a:off x="5692605" y="1900842"/>
            <a:ext cx="577402" cy="369332"/>
          </a:xfrm>
          <a:prstGeom prst="rect">
            <a:avLst/>
          </a:prstGeom>
          <a:noFill/>
        </p:spPr>
        <p:txBody>
          <a:bodyPr wrap="none" rtlCol="0">
            <a:spAutoFit/>
          </a:bodyPr>
          <a:lstStyle/>
          <a:p>
            <a:r>
              <a:rPr lang="en-US" dirty="0"/>
              <a:t>BP</a:t>
            </a:r>
            <a:r>
              <a:rPr lang="en-US" baseline="-25000" dirty="0"/>
              <a:t>1</a:t>
            </a:r>
            <a:endParaRPr lang="en-US" dirty="0"/>
          </a:p>
        </p:txBody>
      </p:sp>
      <p:cxnSp>
        <p:nvCxnSpPr>
          <p:cNvPr id="18" name="Düz Bağlayıcı 17">
            <a:extLst>
              <a:ext uri="{FF2B5EF4-FFF2-40B4-BE49-F238E27FC236}">
                <a16:creationId xmlns:a16="http://schemas.microsoft.com/office/drawing/2014/main" id="{95B29779-465A-4C89-98FE-4E48820069E6}"/>
              </a:ext>
            </a:extLst>
          </p:cNvPr>
          <p:cNvCxnSpPr/>
          <p:nvPr/>
        </p:nvCxnSpPr>
        <p:spPr>
          <a:xfrm flipV="1">
            <a:off x="2889705" y="3474621"/>
            <a:ext cx="3272283" cy="1866508"/>
          </a:xfrm>
          <a:prstGeom prst="line">
            <a:avLst/>
          </a:prstGeom>
        </p:spPr>
        <p:style>
          <a:lnRef idx="1">
            <a:schemeClr val="dk1"/>
          </a:lnRef>
          <a:fillRef idx="0">
            <a:schemeClr val="dk1"/>
          </a:fillRef>
          <a:effectRef idx="0">
            <a:schemeClr val="dk1"/>
          </a:effectRef>
          <a:fontRef idx="minor">
            <a:schemeClr val="tx1"/>
          </a:fontRef>
        </p:style>
      </p:cxnSp>
      <p:sp>
        <p:nvSpPr>
          <p:cNvPr id="19" name="Metin kutusu 18">
            <a:extLst>
              <a:ext uri="{FF2B5EF4-FFF2-40B4-BE49-F238E27FC236}">
                <a16:creationId xmlns:a16="http://schemas.microsoft.com/office/drawing/2014/main" id="{031AC1BB-211C-4D7E-976D-094BD928BC26}"/>
              </a:ext>
            </a:extLst>
          </p:cNvPr>
          <p:cNvSpPr txBox="1"/>
          <p:nvPr/>
        </p:nvSpPr>
        <p:spPr>
          <a:xfrm>
            <a:off x="6212263" y="3244334"/>
            <a:ext cx="577402" cy="369332"/>
          </a:xfrm>
          <a:prstGeom prst="rect">
            <a:avLst/>
          </a:prstGeom>
          <a:noFill/>
        </p:spPr>
        <p:txBody>
          <a:bodyPr wrap="none" rtlCol="0">
            <a:spAutoFit/>
          </a:bodyPr>
          <a:lstStyle/>
          <a:p>
            <a:r>
              <a:rPr lang="en-US" dirty="0"/>
              <a:t>BP</a:t>
            </a:r>
            <a:r>
              <a:rPr lang="en-US" baseline="-25000" dirty="0"/>
              <a:t>2</a:t>
            </a:r>
            <a:endParaRPr lang="en-US" dirty="0"/>
          </a:p>
        </p:txBody>
      </p:sp>
      <p:cxnSp>
        <p:nvCxnSpPr>
          <p:cNvPr id="21" name="Düz Ok Bağlayıcısı 20">
            <a:extLst>
              <a:ext uri="{FF2B5EF4-FFF2-40B4-BE49-F238E27FC236}">
                <a16:creationId xmlns:a16="http://schemas.microsoft.com/office/drawing/2014/main" id="{BD5B0B1C-9D91-4E44-AA33-F1C204E2D08F}"/>
              </a:ext>
            </a:extLst>
          </p:cNvPr>
          <p:cNvCxnSpPr/>
          <p:nvPr/>
        </p:nvCxnSpPr>
        <p:spPr>
          <a:xfrm>
            <a:off x="5475790" y="3140812"/>
            <a:ext cx="0" cy="6299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Metin kutusu 23">
            <a:extLst>
              <a:ext uri="{FF2B5EF4-FFF2-40B4-BE49-F238E27FC236}">
                <a16:creationId xmlns:a16="http://schemas.microsoft.com/office/drawing/2014/main" id="{52254BB5-D8FD-47BF-8566-0042B3BC6E02}"/>
              </a:ext>
            </a:extLst>
          </p:cNvPr>
          <p:cNvSpPr txBox="1"/>
          <p:nvPr/>
        </p:nvSpPr>
        <p:spPr>
          <a:xfrm>
            <a:off x="5981306" y="5882326"/>
            <a:ext cx="338554" cy="369332"/>
          </a:xfrm>
          <a:prstGeom prst="rect">
            <a:avLst/>
          </a:prstGeom>
          <a:noFill/>
        </p:spPr>
        <p:txBody>
          <a:bodyPr wrap="none" rtlCol="0">
            <a:spAutoFit/>
          </a:bodyPr>
          <a:lstStyle/>
          <a:p>
            <a:r>
              <a:rPr lang="en-US" dirty="0"/>
              <a:t>Y</a:t>
            </a:r>
          </a:p>
        </p:txBody>
      </p:sp>
      <p:sp>
        <p:nvSpPr>
          <p:cNvPr id="25" name="Metin kutusu 24">
            <a:extLst>
              <a:ext uri="{FF2B5EF4-FFF2-40B4-BE49-F238E27FC236}">
                <a16:creationId xmlns:a16="http://schemas.microsoft.com/office/drawing/2014/main" id="{9156F9C2-4A1A-4871-84E8-A157E5165607}"/>
              </a:ext>
            </a:extLst>
          </p:cNvPr>
          <p:cNvSpPr txBox="1"/>
          <p:nvPr/>
        </p:nvSpPr>
        <p:spPr>
          <a:xfrm>
            <a:off x="1734240" y="1462495"/>
            <a:ext cx="235962" cy="369332"/>
          </a:xfrm>
          <a:prstGeom prst="rect">
            <a:avLst/>
          </a:prstGeom>
          <a:noFill/>
        </p:spPr>
        <p:txBody>
          <a:bodyPr wrap="none" rtlCol="0">
            <a:spAutoFit/>
          </a:bodyPr>
          <a:lstStyle/>
          <a:p>
            <a:r>
              <a:rPr lang="en-US" dirty="0" err="1"/>
              <a:t>i</a:t>
            </a:r>
            <a:endParaRPr lang="en-US" dirty="0"/>
          </a:p>
        </p:txBody>
      </p:sp>
      <p:cxnSp>
        <p:nvCxnSpPr>
          <p:cNvPr id="27" name="Düz Bağlayıcı 26">
            <a:extLst>
              <a:ext uri="{FF2B5EF4-FFF2-40B4-BE49-F238E27FC236}">
                <a16:creationId xmlns:a16="http://schemas.microsoft.com/office/drawing/2014/main" id="{FFA522CD-3097-4126-AD67-BF751FF2EAA1}"/>
              </a:ext>
            </a:extLst>
          </p:cNvPr>
          <p:cNvCxnSpPr/>
          <p:nvPr/>
        </p:nvCxnSpPr>
        <p:spPr>
          <a:xfrm flipH="1">
            <a:off x="1989056" y="3106132"/>
            <a:ext cx="208332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Düz Bağlayıcı 28">
            <a:extLst>
              <a:ext uri="{FF2B5EF4-FFF2-40B4-BE49-F238E27FC236}">
                <a16:creationId xmlns:a16="http://schemas.microsoft.com/office/drawing/2014/main" id="{13C50A53-A4ED-411C-AF7C-F5F639829E22}"/>
              </a:ext>
            </a:extLst>
          </p:cNvPr>
          <p:cNvCxnSpPr/>
          <p:nvPr/>
        </p:nvCxnSpPr>
        <p:spPr>
          <a:xfrm flipH="1">
            <a:off x="1989056" y="4694548"/>
            <a:ext cx="208332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Düz Bağlayıcı 30">
            <a:extLst>
              <a:ext uri="{FF2B5EF4-FFF2-40B4-BE49-F238E27FC236}">
                <a16:creationId xmlns:a16="http://schemas.microsoft.com/office/drawing/2014/main" id="{7B962DF5-3892-4CF6-9025-F4E9C40647AA}"/>
              </a:ext>
            </a:extLst>
          </p:cNvPr>
          <p:cNvCxnSpPr/>
          <p:nvPr/>
        </p:nvCxnSpPr>
        <p:spPr>
          <a:xfrm flipH="1">
            <a:off x="1989056" y="3888556"/>
            <a:ext cx="206918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3" name="Metin kutusu 32">
            <a:extLst>
              <a:ext uri="{FF2B5EF4-FFF2-40B4-BE49-F238E27FC236}">
                <a16:creationId xmlns:a16="http://schemas.microsoft.com/office/drawing/2014/main" id="{772FB771-5CE0-4C7A-A584-DAA549E3B197}"/>
              </a:ext>
            </a:extLst>
          </p:cNvPr>
          <p:cNvSpPr txBox="1"/>
          <p:nvPr/>
        </p:nvSpPr>
        <p:spPr>
          <a:xfrm>
            <a:off x="1639854" y="3712474"/>
            <a:ext cx="320922" cy="369332"/>
          </a:xfrm>
          <a:prstGeom prst="rect">
            <a:avLst/>
          </a:prstGeom>
          <a:noFill/>
        </p:spPr>
        <p:txBody>
          <a:bodyPr wrap="none" rtlCol="0">
            <a:spAutoFit/>
          </a:bodyPr>
          <a:lstStyle/>
          <a:p>
            <a:r>
              <a:rPr lang="en-US" dirty="0"/>
              <a:t>i</a:t>
            </a:r>
            <a:r>
              <a:rPr lang="en-US" baseline="-25000" dirty="0"/>
              <a:t>0</a:t>
            </a:r>
            <a:endParaRPr lang="en-US" dirty="0"/>
          </a:p>
        </p:txBody>
      </p:sp>
      <p:sp>
        <p:nvSpPr>
          <p:cNvPr id="34" name="Metin kutusu 33">
            <a:extLst>
              <a:ext uri="{FF2B5EF4-FFF2-40B4-BE49-F238E27FC236}">
                <a16:creationId xmlns:a16="http://schemas.microsoft.com/office/drawing/2014/main" id="{82505341-A9FA-4FB4-8DD5-7B38C8E69641}"/>
              </a:ext>
            </a:extLst>
          </p:cNvPr>
          <p:cNvSpPr txBox="1"/>
          <p:nvPr/>
        </p:nvSpPr>
        <p:spPr>
          <a:xfrm>
            <a:off x="1583499" y="2921466"/>
            <a:ext cx="320922" cy="369332"/>
          </a:xfrm>
          <a:prstGeom prst="rect">
            <a:avLst/>
          </a:prstGeom>
          <a:noFill/>
        </p:spPr>
        <p:txBody>
          <a:bodyPr wrap="none" rtlCol="0">
            <a:spAutoFit/>
          </a:bodyPr>
          <a:lstStyle/>
          <a:p>
            <a:r>
              <a:rPr lang="en-US" dirty="0"/>
              <a:t>i</a:t>
            </a:r>
            <a:r>
              <a:rPr lang="en-US" baseline="-25000" dirty="0"/>
              <a:t>1</a:t>
            </a:r>
            <a:endParaRPr lang="en-US" dirty="0"/>
          </a:p>
        </p:txBody>
      </p:sp>
      <p:sp>
        <p:nvSpPr>
          <p:cNvPr id="35" name="Metin kutusu 34">
            <a:extLst>
              <a:ext uri="{FF2B5EF4-FFF2-40B4-BE49-F238E27FC236}">
                <a16:creationId xmlns:a16="http://schemas.microsoft.com/office/drawing/2014/main" id="{8C95CCCC-A87E-4FA0-AE2E-703A88A4B21A}"/>
              </a:ext>
            </a:extLst>
          </p:cNvPr>
          <p:cNvSpPr txBox="1"/>
          <p:nvPr/>
        </p:nvSpPr>
        <p:spPr>
          <a:xfrm>
            <a:off x="1639854" y="4454835"/>
            <a:ext cx="320922" cy="369332"/>
          </a:xfrm>
          <a:prstGeom prst="rect">
            <a:avLst/>
          </a:prstGeom>
          <a:noFill/>
        </p:spPr>
        <p:txBody>
          <a:bodyPr wrap="none" rtlCol="0">
            <a:spAutoFit/>
          </a:bodyPr>
          <a:lstStyle/>
          <a:p>
            <a:r>
              <a:rPr lang="en-US" dirty="0"/>
              <a:t>i</a:t>
            </a:r>
            <a:r>
              <a:rPr lang="en-US" baseline="-25000" dirty="0"/>
              <a:t>2</a:t>
            </a:r>
            <a:endParaRPr lang="en-US" dirty="0"/>
          </a:p>
        </p:txBody>
      </p:sp>
      <p:sp>
        <p:nvSpPr>
          <p:cNvPr id="36" name="Metin kutusu 35">
            <a:extLst>
              <a:ext uri="{FF2B5EF4-FFF2-40B4-BE49-F238E27FC236}">
                <a16:creationId xmlns:a16="http://schemas.microsoft.com/office/drawing/2014/main" id="{89D5FCFF-0991-42B0-9242-ED17262E1425}"/>
              </a:ext>
            </a:extLst>
          </p:cNvPr>
          <p:cNvSpPr txBox="1"/>
          <p:nvPr/>
        </p:nvSpPr>
        <p:spPr>
          <a:xfrm flipH="1">
            <a:off x="4798243" y="2638662"/>
            <a:ext cx="1202516" cy="369332"/>
          </a:xfrm>
          <a:prstGeom prst="rect">
            <a:avLst/>
          </a:prstGeom>
          <a:noFill/>
        </p:spPr>
        <p:txBody>
          <a:bodyPr wrap="square" rtlCol="0">
            <a:spAutoFit/>
          </a:bodyPr>
          <a:lstStyle/>
          <a:p>
            <a:r>
              <a:rPr lang="en-US" dirty="0"/>
              <a:t>(Y*</a:t>
            </a:r>
            <a:r>
              <a:rPr lang="en-US" dirty="0">
                <a:latin typeface="Calibri" panose="020F0502020204030204" pitchFamily="34" charset="0"/>
                <a:cs typeface="Calibri" panose="020F0502020204030204" pitchFamily="34" charset="0"/>
              </a:rPr>
              <a:t>↓)</a:t>
            </a:r>
            <a:endParaRPr lang="en-US" dirty="0"/>
          </a:p>
        </p:txBody>
      </p:sp>
      <p:sp>
        <p:nvSpPr>
          <p:cNvPr id="37" name="Metin kutusu 36">
            <a:extLst>
              <a:ext uri="{FF2B5EF4-FFF2-40B4-BE49-F238E27FC236}">
                <a16:creationId xmlns:a16="http://schemas.microsoft.com/office/drawing/2014/main" id="{94657D0D-C922-42AC-AB13-B44B60B461BB}"/>
              </a:ext>
            </a:extLst>
          </p:cNvPr>
          <p:cNvSpPr txBox="1"/>
          <p:nvPr/>
        </p:nvSpPr>
        <p:spPr>
          <a:xfrm>
            <a:off x="5472649" y="3130542"/>
            <a:ext cx="1008665" cy="369332"/>
          </a:xfrm>
          <a:prstGeom prst="rect">
            <a:avLst/>
          </a:prstGeom>
          <a:noFill/>
        </p:spPr>
        <p:txBody>
          <a:bodyPr wrap="square" rtlCol="0">
            <a:spAutoFit/>
          </a:bodyPr>
          <a:lstStyle/>
          <a:p>
            <a:r>
              <a:rPr lang="en-US" dirty="0"/>
              <a:t>(Y*</a:t>
            </a:r>
            <a:r>
              <a:rPr lang="en-US" dirty="0">
                <a:latin typeface="Cambria" panose="02040503050406030204" pitchFamily="18" charset="0"/>
                <a:ea typeface="Cambria" panose="02040503050406030204" pitchFamily="18" charset="0"/>
              </a:rPr>
              <a:t>↑)</a:t>
            </a:r>
            <a:endParaRPr lang="en-US" dirty="0"/>
          </a:p>
        </p:txBody>
      </p:sp>
      <p:sp>
        <p:nvSpPr>
          <p:cNvPr id="38" name="Metin kutusu 37">
            <a:extLst>
              <a:ext uri="{FF2B5EF4-FFF2-40B4-BE49-F238E27FC236}">
                <a16:creationId xmlns:a16="http://schemas.microsoft.com/office/drawing/2014/main" id="{CF4F4AC2-DA84-4874-8CF3-D72C7C12DD4F}"/>
              </a:ext>
            </a:extLst>
          </p:cNvPr>
          <p:cNvSpPr txBox="1"/>
          <p:nvPr/>
        </p:nvSpPr>
        <p:spPr>
          <a:xfrm>
            <a:off x="7155719" y="1133956"/>
            <a:ext cx="4581407" cy="5509200"/>
          </a:xfrm>
          <a:prstGeom prst="rect">
            <a:avLst/>
          </a:prstGeom>
          <a:noFill/>
        </p:spPr>
        <p:txBody>
          <a:bodyPr wrap="square" rtlCol="0">
            <a:spAutoFit/>
          </a:bodyPr>
          <a:lstStyle/>
          <a:p>
            <a:r>
              <a:rPr lang="en-US" sz="1600" dirty="0"/>
              <a:t>Along a given BP-curve Y* is fixed</a:t>
            </a:r>
          </a:p>
          <a:p>
            <a:pPr lvl="1"/>
            <a:endParaRPr lang="en-US" sz="1600" dirty="0"/>
          </a:p>
          <a:p>
            <a:pPr marL="400050" indent="-400050">
              <a:buFont typeface="+mj-lt"/>
              <a:buAutoNum type="arabicPeriod"/>
            </a:pPr>
            <a:r>
              <a:rPr lang="en-US" sz="1600" dirty="0"/>
              <a:t>Let foreign income fall thus volume of exports fall;</a:t>
            </a:r>
          </a:p>
          <a:p>
            <a:pPr marL="857250" lvl="1" indent="-400050">
              <a:buFont typeface="+mj-lt"/>
              <a:buAutoNum type="romanLcPeriod"/>
            </a:pPr>
            <a:r>
              <a:rPr lang="en-US" sz="1600" dirty="0"/>
              <a:t>Fall in exports leads to a worse Current Account balance (NX falls);</a:t>
            </a:r>
          </a:p>
          <a:p>
            <a:pPr marL="857250" lvl="1" indent="-400050">
              <a:buFont typeface="+mj-lt"/>
              <a:buAutoNum type="romanLcPeriod"/>
            </a:pPr>
            <a:r>
              <a:rPr lang="en-US" sz="1600" dirty="0"/>
              <a:t>Worse Current Account balance requires more borrowing, hence higher </a:t>
            </a:r>
            <a:r>
              <a:rPr lang="en-US" sz="1600" dirty="0" err="1"/>
              <a:t>i</a:t>
            </a:r>
            <a:r>
              <a:rPr lang="en-US" sz="1600" dirty="0"/>
              <a:t> for </a:t>
            </a:r>
            <a:r>
              <a:rPr lang="en-US" sz="1600" dirty="0" err="1"/>
              <a:t>BoP</a:t>
            </a:r>
            <a:r>
              <a:rPr lang="en-US" sz="1600" dirty="0"/>
              <a:t> equilibrium along BP</a:t>
            </a:r>
            <a:r>
              <a:rPr lang="en-US" sz="1600" baseline="-25000" dirty="0"/>
              <a:t>1</a:t>
            </a:r>
          </a:p>
          <a:p>
            <a:pPr lvl="1"/>
            <a:endParaRPr lang="en-US" sz="1600" dirty="0"/>
          </a:p>
          <a:p>
            <a:pPr marL="342900" indent="-342900">
              <a:buAutoNum type="arabicPeriod"/>
            </a:pPr>
            <a:r>
              <a:rPr lang="en-US" sz="1600" dirty="0"/>
              <a:t>Let foreign income rise thus volume of exports rise; </a:t>
            </a:r>
          </a:p>
          <a:p>
            <a:pPr marL="800100" lvl="1" indent="-342900">
              <a:buAutoNum type="romanLcPeriod"/>
            </a:pPr>
            <a:r>
              <a:rPr lang="en-US" sz="1600" dirty="0"/>
              <a:t>Increase in volume of exports leads to improvement in Current Account balance (NX increases);</a:t>
            </a:r>
          </a:p>
          <a:p>
            <a:pPr marL="857250" lvl="1" indent="-400050">
              <a:buFont typeface="+mj-lt"/>
              <a:buAutoNum type="romanLcPeriod"/>
            </a:pPr>
            <a:r>
              <a:rPr lang="en-US" sz="1600" dirty="0"/>
              <a:t>Improvement in Current Account balance requires less borrowing from the rest of the world;</a:t>
            </a:r>
          </a:p>
          <a:p>
            <a:pPr marL="857250" lvl="1" indent="-400050">
              <a:buFont typeface="+mj-lt"/>
              <a:buAutoNum type="romanLcPeriod"/>
            </a:pPr>
            <a:r>
              <a:rPr lang="en-US" sz="1600" dirty="0"/>
              <a:t>Less borrowing requires lower interest  rate to reestablish </a:t>
            </a:r>
            <a:r>
              <a:rPr lang="en-US" sz="1600" dirty="0" err="1"/>
              <a:t>BoP</a:t>
            </a:r>
            <a:r>
              <a:rPr lang="en-US" sz="1600" dirty="0"/>
              <a:t> equilibrium along BP</a:t>
            </a:r>
            <a:r>
              <a:rPr lang="en-US" sz="1600" baseline="-25000" dirty="0"/>
              <a:t>2</a:t>
            </a:r>
            <a:endParaRPr lang="en-US" sz="1600" dirty="0"/>
          </a:p>
          <a:p>
            <a:endParaRPr lang="en-US" sz="1600" dirty="0"/>
          </a:p>
        </p:txBody>
      </p:sp>
      <p:cxnSp>
        <p:nvCxnSpPr>
          <p:cNvPr id="40" name="Düz Ok Bağlayıcısı 39">
            <a:extLst>
              <a:ext uri="{FF2B5EF4-FFF2-40B4-BE49-F238E27FC236}">
                <a16:creationId xmlns:a16="http://schemas.microsoft.com/office/drawing/2014/main" id="{1A919FFC-E47D-4E2C-8DDA-05D160D8D2D1}"/>
              </a:ext>
            </a:extLst>
          </p:cNvPr>
          <p:cNvCxnSpPr/>
          <p:nvPr/>
        </p:nvCxnSpPr>
        <p:spPr>
          <a:xfrm>
            <a:off x="2205872" y="3888556"/>
            <a:ext cx="0" cy="805992"/>
          </a:xfrm>
          <a:prstGeom prst="straightConnector1">
            <a:avLst/>
          </a:prstGeom>
          <a:ln w="952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2" name="Düz Ok Bağlayıcısı 41">
            <a:extLst>
              <a:ext uri="{FF2B5EF4-FFF2-40B4-BE49-F238E27FC236}">
                <a16:creationId xmlns:a16="http://schemas.microsoft.com/office/drawing/2014/main" id="{2DE8BA83-6366-4E28-9E6D-0E94BC635EB4}"/>
              </a:ext>
            </a:extLst>
          </p:cNvPr>
          <p:cNvCxnSpPr/>
          <p:nvPr/>
        </p:nvCxnSpPr>
        <p:spPr>
          <a:xfrm flipV="1">
            <a:off x="2469823" y="3106132"/>
            <a:ext cx="0" cy="7824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4389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b="1"/>
              <a:t>Equilibrium in the Open Economy</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012" name="TextBox 8"/>
          <p:cNvSpPr txBox="1">
            <a:spLocks noChangeArrowheads="1"/>
          </p:cNvSpPr>
          <p:nvPr/>
        </p:nvSpPr>
        <p:spPr bwMode="auto">
          <a:xfrm>
            <a:off x="8984507" y="5715000"/>
            <a:ext cx="1257204" cy="40011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Income, Y</a:t>
            </a:r>
          </a:p>
        </p:txBody>
      </p:sp>
      <p:sp>
        <p:nvSpPr>
          <p:cNvPr id="43013"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43014" name="TextBox 26"/>
          <p:cNvSpPr txBox="1">
            <a:spLocks noChangeArrowheads="1"/>
          </p:cNvSpPr>
          <p:nvPr/>
        </p:nvSpPr>
        <p:spPr bwMode="auto">
          <a:xfrm>
            <a:off x="8763001" y="2819400"/>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flipV="1">
            <a:off x="4800600" y="3048000"/>
            <a:ext cx="3733800" cy="1371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a:off x="4956176" y="2200276"/>
            <a:ext cx="3730625" cy="2981325"/>
          </a:xfrm>
          <a:custGeom>
            <a:avLst/>
            <a:gdLst>
              <a:gd name="connsiteX0" fmla="*/ 0 w 3684104"/>
              <a:gd name="connsiteY0" fmla="*/ 0 h 3021496"/>
              <a:gd name="connsiteX1" fmla="*/ 1524000 w 3684104"/>
              <a:gd name="connsiteY1" fmla="*/ 1643269 h 3021496"/>
              <a:gd name="connsiteX2" fmla="*/ 3684104 w 3684104"/>
              <a:gd name="connsiteY2" fmla="*/ 3021496 h 3021496"/>
              <a:gd name="connsiteX3" fmla="*/ 3684104 w 3684104"/>
              <a:gd name="connsiteY3" fmla="*/ 3021496 h 3021496"/>
            </a:gdLst>
            <a:ahLst/>
            <a:cxnLst>
              <a:cxn ang="0">
                <a:pos x="connsiteX0" y="connsiteY0"/>
              </a:cxn>
              <a:cxn ang="0">
                <a:pos x="connsiteX1" y="connsiteY1"/>
              </a:cxn>
              <a:cxn ang="0">
                <a:pos x="connsiteX2" y="connsiteY2"/>
              </a:cxn>
              <a:cxn ang="0">
                <a:pos x="connsiteX3" y="connsiteY3"/>
              </a:cxn>
            </a:cxnLst>
            <a:rect l="l" t="t" r="r" b="b"/>
            <a:pathLst>
              <a:path w="3684104" h="3021496">
                <a:moveTo>
                  <a:pt x="0" y="0"/>
                </a:moveTo>
                <a:cubicBezTo>
                  <a:pt x="454991" y="569843"/>
                  <a:pt x="909983" y="1139686"/>
                  <a:pt x="1524000" y="1643269"/>
                </a:cubicBezTo>
                <a:cubicBezTo>
                  <a:pt x="2138017" y="2146852"/>
                  <a:pt x="3684104" y="3021496"/>
                  <a:pt x="3684104" y="3021496"/>
                </a:cubicBezTo>
                <a:lnTo>
                  <a:pt x="3684104" y="3021496"/>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4" name="Freeform 13"/>
          <p:cNvSpPr/>
          <p:nvPr/>
        </p:nvSpPr>
        <p:spPr>
          <a:xfrm>
            <a:off x="5334001" y="1828800"/>
            <a:ext cx="2212975" cy="3035300"/>
          </a:xfrm>
          <a:custGeom>
            <a:avLst/>
            <a:gdLst>
              <a:gd name="connsiteX0" fmla="*/ 0 w 2213114"/>
              <a:gd name="connsiteY0" fmla="*/ 3034748 h 3034748"/>
              <a:gd name="connsiteX1" fmla="*/ 1577009 w 2213114"/>
              <a:gd name="connsiteY1" fmla="*/ 1484243 h 3034748"/>
              <a:gd name="connsiteX2" fmla="*/ 2213114 w 2213114"/>
              <a:gd name="connsiteY2" fmla="*/ 0 h 3034748"/>
              <a:gd name="connsiteX3" fmla="*/ 2213114 w 2213114"/>
              <a:gd name="connsiteY3" fmla="*/ 0 h 3034748"/>
            </a:gdLst>
            <a:ahLst/>
            <a:cxnLst>
              <a:cxn ang="0">
                <a:pos x="connsiteX0" y="connsiteY0"/>
              </a:cxn>
              <a:cxn ang="0">
                <a:pos x="connsiteX1" y="connsiteY1"/>
              </a:cxn>
              <a:cxn ang="0">
                <a:pos x="connsiteX2" y="connsiteY2"/>
              </a:cxn>
              <a:cxn ang="0">
                <a:pos x="connsiteX3" y="connsiteY3"/>
              </a:cxn>
            </a:cxnLst>
            <a:rect l="l" t="t" r="r" b="b"/>
            <a:pathLst>
              <a:path w="2213114" h="3034748">
                <a:moveTo>
                  <a:pt x="0" y="3034748"/>
                </a:moveTo>
                <a:cubicBezTo>
                  <a:pt x="604078" y="2512391"/>
                  <a:pt x="1208157" y="1990034"/>
                  <a:pt x="1577009" y="1484243"/>
                </a:cubicBezTo>
                <a:cubicBezTo>
                  <a:pt x="1945861" y="978452"/>
                  <a:pt x="2213114" y="0"/>
                  <a:pt x="2213114" y="0"/>
                </a:cubicBezTo>
                <a:lnTo>
                  <a:pt x="2213114" y="0"/>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43018" name="TextBox 14"/>
          <p:cNvSpPr txBox="1">
            <a:spLocks noChangeArrowheads="1"/>
          </p:cNvSpPr>
          <p:nvPr/>
        </p:nvSpPr>
        <p:spPr bwMode="auto">
          <a:xfrm>
            <a:off x="8763000" y="5029200"/>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3019" name="TextBox 15"/>
          <p:cNvSpPr txBox="1">
            <a:spLocks noChangeArrowheads="1"/>
          </p:cNvSpPr>
          <p:nvPr/>
        </p:nvSpPr>
        <p:spPr bwMode="auto">
          <a:xfrm>
            <a:off x="7620001" y="1524000"/>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3020" name="TextBox 16"/>
          <p:cNvSpPr txBox="1">
            <a:spLocks noChangeArrowheads="1"/>
          </p:cNvSpPr>
          <p:nvPr/>
        </p:nvSpPr>
        <p:spPr bwMode="auto">
          <a:xfrm>
            <a:off x="836614" y="4027488"/>
            <a:ext cx="3393280" cy="1938992"/>
          </a:xfrm>
          <a:prstGeom prst="rect">
            <a:avLst/>
          </a:prstGeom>
          <a:solidFill>
            <a:srgbClr val="FFC000"/>
          </a:solid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Only at point E is the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economy in full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equilibrium: goods market,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money market and </a:t>
            </a:r>
            <a:r>
              <a:rPr kumimoji="0" lang="en-US" sz="2000" b="0" i="0" u="none" strike="noStrike" kern="1200" cap="none" spc="0" normalizeH="0" baseline="0" noProof="0" dirty="0" err="1">
                <a:ln>
                  <a:noFill/>
                </a:ln>
                <a:solidFill>
                  <a:srgbClr val="000000"/>
                </a:solidFill>
                <a:effectLst/>
                <a:uLnTx/>
                <a:uFillTx/>
                <a:latin typeface="Times New Roman" pitchFamily="18" charset="0"/>
                <a:ea typeface="+mn-ea"/>
                <a:cs typeface="+mn-cs"/>
              </a:rPr>
              <a:t>BoP</a:t>
            </a: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 are simultaneously in equilibrium at Point E</a:t>
            </a:r>
          </a:p>
        </p:txBody>
      </p:sp>
      <p:sp>
        <p:nvSpPr>
          <p:cNvPr id="18" name="Oval 17"/>
          <p:cNvSpPr/>
          <p:nvPr/>
        </p:nvSpPr>
        <p:spPr>
          <a:xfrm>
            <a:off x="64008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3022" name="TextBox 18"/>
          <p:cNvSpPr txBox="1">
            <a:spLocks noChangeArrowheads="1"/>
          </p:cNvSpPr>
          <p:nvPr/>
        </p:nvSpPr>
        <p:spPr bwMode="auto">
          <a:xfrm>
            <a:off x="6324600" y="3429000"/>
            <a:ext cx="3254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648201"/>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343401" y="3810000"/>
            <a:ext cx="2132013"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3025" name="TextBox 24"/>
          <p:cNvSpPr txBox="1">
            <a:spLocks noChangeArrowheads="1"/>
          </p:cNvSpPr>
          <p:nvPr/>
        </p:nvSpPr>
        <p:spPr bwMode="auto">
          <a:xfrm>
            <a:off x="3886200" y="3657600"/>
            <a:ext cx="4778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sp>
        <p:nvSpPr>
          <p:cNvPr id="43026"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1302861" y="153970"/>
            <a:ext cx="9898931" cy="1278903"/>
          </a:xfrm>
        </p:spPr>
        <p:txBody>
          <a:bodyPr/>
          <a:lstStyle/>
          <a:p>
            <a:pPr eaLnBrk="1" hangingPunct="1"/>
            <a:r>
              <a:rPr lang="en-US" sz="3600" b="1" dirty="0"/>
              <a:t> Change in </a:t>
            </a:r>
            <a:r>
              <a:rPr lang="en-US" sz="3200" b="1" dirty="0"/>
              <a:t>Equilibrium in the Open Economy: Adjustments to changes in foreign income</a:t>
            </a:r>
            <a:endParaRPr lang="en-US" sz="3200" b="1" i="1" dirty="0"/>
          </a:p>
        </p:txBody>
      </p:sp>
      <p:sp>
        <p:nvSpPr>
          <p:cNvPr id="5123" name="Rectangle 3"/>
          <p:cNvSpPr>
            <a:spLocks noGrp="1" noChangeArrowheads="1"/>
          </p:cNvSpPr>
          <p:nvPr>
            <p:ph type="body" sz="half" idx="1"/>
          </p:nvPr>
        </p:nvSpPr>
        <p:spPr>
          <a:xfrm>
            <a:off x="824845" y="1551101"/>
            <a:ext cx="10873819" cy="5075941"/>
          </a:xfrm>
        </p:spPr>
        <p:txBody>
          <a:bodyPr/>
          <a:lstStyle/>
          <a:p>
            <a:pPr lvl="1" eaLnBrk="1" hangingPunct="1">
              <a:lnSpc>
                <a:spcPct val="90000"/>
              </a:lnSpc>
            </a:pPr>
            <a:r>
              <a:rPr lang="en-US" sz="2400" dirty="0"/>
              <a:t>Suppose exchange rates are fixed. That is, </a:t>
            </a:r>
            <a:r>
              <a:rPr lang="en-US" sz="2400" u="sng" dirty="0"/>
              <a:t>the Central Bank always stands ready to intervene and keep the exchange rate fixed </a:t>
            </a:r>
            <a:r>
              <a:rPr lang="en-US" sz="2400" dirty="0"/>
              <a:t>(stands ready to buy and sell foreign exchange for domestic currency).</a:t>
            </a:r>
          </a:p>
          <a:p>
            <a:pPr marL="457200" lvl="1" indent="0" eaLnBrk="1" hangingPunct="1">
              <a:lnSpc>
                <a:spcPct val="90000"/>
              </a:lnSpc>
              <a:buNone/>
            </a:pPr>
            <a:endParaRPr lang="en-US" sz="2400" dirty="0"/>
          </a:p>
          <a:p>
            <a:pPr lvl="1" eaLnBrk="1" hangingPunct="1">
              <a:lnSpc>
                <a:spcPct val="90000"/>
              </a:lnSpc>
            </a:pPr>
            <a:r>
              <a:rPr lang="en-US" sz="2400" dirty="0"/>
              <a:t>How does the system adjust to a “shock” such as an increase in foreign income Y*?</a:t>
            </a:r>
          </a:p>
          <a:p>
            <a:pPr lvl="1" eaLnBrk="1" hangingPunct="1">
              <a:lnSpc>
                <a:spcPct val="90000"/>
              </a:lnSpc>
            </a:pPr>
            <a:r>
              <a:rPr lang="en-US" sz="2400" dirty="0"/>
              <a:t>This should increase exports, improves the Current Account, shifting BP rightwards to BP</a:t>
            </a:r>
            <a:r>
              <a:rPr lang="en-US" sz="2400" baseline="-25000" dirty="0"/>
              <a:t>1</a:t>
            </a:r>
            <a:r>
              <a:rPr lang="en-US" sz="2400" dirty="0"/>
              <a:t> (lower </a:t>
            </a:r>
            <a:r>
              <a:rPr lang="en-US" sz="2400" dirty="0" err="1"/>
              <a:t>i</a:t>
            </a:r>
            <a:r>
              <a:rPr lang="en-US" sz="2400" dirty="0"/>
              <a:t> required for </a:t>
            </a:r>
            <a:r>
              <a:rPr lang="en-US" sz="2400" dirty="0" err="1"/>
              <a:t>BoP</a:t>
            </a:r>
            <a:r>
              <a:rPr lang="en-US" sz="2400" dirty="0"/>
              <a:t> equilibrium).</a:t>
            </a:r>
          </a:p>
          <a:p>
            <a:pPr lvl="1" eaLnBrk="1" hangingPunct="1">
              <a:lnSpc>
                <a:spcPct val="90000"/>
              </a:lnSpc>
            </a:pPr>
            <a:r>
              <a:rPr lang="en-US" sz="2400" dirty="0"/>
              <a:t>Improvement in NX leads to a rightward shift in IS to IS</a:t>
            </a:r>
            <a:r>
              <a:rPr lang="en-US" sz="2400" baseline="-25000" dirty="0"/>
              <a:t>1</a:t>
            </a:r>
            <a:r>
              <a:rPr lang="en-US" sz="2400" dirty="0"/>
              <a:t>.</a:t>
            </a:r>
          </a:p>
          <a:p>
            <a:pPr lvl="1" eaLnBrk="1" hangingPunct="1">
              <a:lnSpc>
                <a:spcPct val="90000"/>
              </a:lnSpc>
            </a:pPr>
            <a:r>
              <a:rPr lang="en-US" sz="2400" dirty="0"/>
              <a:t>With the shift in IS, the new domestic equilibrium interest rate is now at </a:t>
            </a:r>
            <a:r>
              <a:rPr lang="en-US" sz="2400" dirty="0" err="1"/>
              <a:t>i</a:t>
            </a:r>
            <a:r>
              <a:rPr lang="en-US" sz="2400" dirty="0"/>
              <a:t>’</a:t>
            </a:r>
          </a:p>
        </p:txBody>
      </p:sp>
      <p:sp>
        <p:nvSpPr>
          <p:cNvPr id="2" name="Ok: Sağ 1">
            <a:extLst>
              <a:ext uri="{FF2B5EF4-FFF2-40B4-BE49-F238E27FC236}">
                <a16:creationId xmlns:a16="http://schemas.microsoft.com/office/drawing/2014/main" id="{29E09AEF-D275-4EB4-8333-C5828724EFF2}"/>
              </a:ext>
            </a:extLst>
          </p:cNvPr>
          <p:cNvSpPr/>
          <p:nvPr/>
        </p:nvSpPr>
        <p:spPr>
          <a:xfrm>
            <a:off x="9916997" y="5703216"/>
            <a:ext cx="1583703" cy="4846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anim calcmode="lin" valueType="num">
                                      <p:cBhvr additive="base">
                                        <p:cTn id="25"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5123">
                                            <p:txEl>
                                              <p:pRg st="5" end="5"/>
                                            </p:txEl>
                                          </p:spTgt>
                                        </p:tgtEl>
                                        <p:attrNameLst>
                                          <p:attrName>style.visibility</p:attrName>
                                        </p:attrNameLst>
                                      </p:cBhvr>
                                      <p:to>
                                        <p:strVal val="visible"/>
                                      </p:to>
                                    </p:set>
                                    <p:anim calcmode="lin" valueType="num">
                                      <p:cBhvr additive="base">
                                        <p:cTn id="31" dur="500" fill="hold"/>
                                        <p:tgtEl>
                                          <p:spTgt spid="512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1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007435-C0C0-4134-8656-9BCCF6A2BF79}"/>
              </a:ext>
            </a:extLst>
          </p:cNvPr>
          <p:cNvSpPr>
            <a:spLocks noGrp="1" noChangeArrowheads="1"/>
          </p:cNvSpPr>
          <p:nvPr>
            <p:ph type="title"/>
          </p:nvPr>
        </p:nvSpPr>
        <p:spPr>
          <a:xfrm>
            <a:off x="1524000" y="274638"/>
            <a:ext cx="10058400" cy="1096962"/>
          </a:xfrm>
        </p:spPr>
        <p:txBody>
          <a:bodyPr/>
          <a:lstStyle/>
          <a:p>
            <a:pPr eaLnBrk="1" hangingPunct="1"/>
            <a:r>
              <a:rPr lang="en-US" sz="3600" b="1" dirty="0"/>
              <a:t> Change in </a:t>
            </a:r>
            <a:r>
              <a:rPr lang="en-US" sz="3200" b="1" dirty="0"/>
              <a:t>Equilibrium in the Open Economy: Adjustments to changes in foreign income</a:t>
            </a:r>
            <a:endParaRPr lang="en-US" sz="3200" b="1" i="1" dirty="0"/>
          </a:p>
        </p:txBody>
      </p:sp>
      <p:cxnSp>
        <p:nvCxnSpPr>
          <p:cNvPr id="5" name="Düz Bağlayıcı 4">
            <a:extLst>
              <a:ext uri="{FF2B5EF4-FFF2-40B4-BE49-F238E27FC236}">
                <a16:creationId xmlns:a16="http://schemas.microsoft.com/office/drawing/2014/main" id="{3BF140C6-D04F-4661-8825-625A62283316}"/>
              </a:ext>
            </a:extLst>
          </p:cNvPr>
          <p:cNvCxnSpPr/>
          <p:nvPr/>
        </p:nvCxnSpPr>
        <p:spPr>
          <a:xfrm>
            <a:off x="1791093" y="1649691"/>
            <a:ext cx="0" cy="4081806"/>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E40B79FB-02AA-4EDD-AFA4-1A88138EBF7D}"/>
              </a:ext>
            </a:extLst>
          </p:cNvPr>
          <p:cNvCxnSpPr>
            <a:cxnSpLocks/>
          </p:cNvCxnSpPr>
          <p:nvPr/>
        </p:nvCxnSpPr>
        <p:spPr>
          <a:xfrm>
            <a:off x="1800520" y="5731497"/>
            <a:ext cx="5171786"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E0EBBAD1-C4F5-4754-B77D-B0B1962C470B}"/>
              </a:ext>
            </a:extLst>
          </p:cNvPr>
          <p:cNvCxnSpPr/>
          <p:nvPr/>
        </p:nvCxnSpPr>
        <p:spPr>
          <a:xfrm>
            <a:off x="2083324" y="2026763"/>
            <a:ext cx="3864989" cy="3271101"/>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02FB8D06-447F-4D8C-B163-640EE72F203C}"/>
              </a:ext>
            </a:extLst>
          </p:cNvPr>
          <p:cNvCxnSpPr/>
          <p:nvPr/>
        </p:nvCxnSpPr>
        <p:spPr>
          <a:xfrm flipV="1">
            <a:off x="2036190" y="1979629"/>
            <a:ext cx="3978111" cy="3450210"/>
          </a:xfrm>
          <a:prstGeom prst="line">
            <a:avLst/>
          </a:prstGeom>
        </p:spPr>
        <p:style>
          <a:lnRef idx="1">
            <a:schemeClr val="dk1"/>
          </a:lnRef>
          <a:fillRef idx="0">
            <a:schemeClr val="dk1"/>
          </a:fillRef>
          <a:effectRef idx="0">
            <a:schemeClr val="dk1"/>
          </a:effectRef>
          <a:fontRef idx="minor">
            <a:schemeClr val="tx1"/>
          </a:fontRef>
        </p:style>
      </p:cxnSp>
      <p:cxnSp>
        <p:nvCxnSpPr>
          <p:cNvPr id="13" name="Düz Bağlayıcı 12">
            <a:extLst>
              <a:ext uri="{FF2B5EF4-FFF2-40B4-BE49-F238E27FC236}">
                <a16:creationId xmlns:a16="http://schemas.microsoft.com/office/drawing/2014/main" id="{3F0F3241-3F84-49B8-9A0D-577B6AAD4DB6}"/>
              </a:ext>
            </a:extLst>
          </p:cNvPr>
          <p:cNvCxnSpPr/>
          <p:nvPr/>
        </p:nvCxnSpPr>
        <p:spPr>
          <a:xfrm flipV="1">
            <a:off x="2017336" y="3129699"/>
            <a:ext cx="4637988" cy="999241"/>
          </a:xfrm>
          <a:prstGeom prst="line">
            <a:avLst/>
          </a:prstGeom>
        </p:spPr>
        <p:style>
          <a:lnRef idx="1">
            <a:schemeClr val="dk1"/>
          </a:lnRef>
          <a:fillRef idx="0">
            <a:schemeClr val="dk1"/>
          </a:fillRef>
          <a:effectRef idx="0">
            <a:schemeClr val="dk1"/>
          </a:effectRef>
          <a:fontRef idx="minor">
            <a:schemeClr val="tx1"/>
          </a:fontRef>
        </p:style>
      </p:cxnSp>
      <p:sp>
        <p:nvSpPr>
          <p:cNvPr id="14" name="Metin kutusu 13">
            <a:extLst>
              <a:ext uri="{FF2B5EF4-FFF2-40B4-BE49-F238E27FC236}">
                <a16:creationId xmlns:a16="http://schemas.microsoft.com/office/drawing/2014/main" id="{D060B12B-4833-42BE-8F2F-E5993A942556}"/>
              </a:ext>
            </a:extLst>
          </p:cNvPr>
          <p:cNvSpPr txBox="1"/>
          <p:nvPr/>
        </p:nvSpPr>
        <p:spPr>
          <a:xfrm>
            <a:off x="6674178" y="2945033"/>
            <a:ext cx="577402" cy="369332"/>
          </a:xfrm>
          <a:prstGeom prst="rect">
            <a:avLst/>
          </a:prstGeom>
          <a:noFill/>
        </p:spPr>
        <p:txBody>
          <a:bodyPr wrap="none" rtlCol="0">
            <a:spAutoFit/>
          </a:bodyPr>
          <a:lstStyle/>
          <a:p>
            <a:r>
              <a:rPr lang="en-US" dirty="0"/>
              <a:t>BP</a:t>
            </a:r>
            <a:r>
              <a:rPr lang="en-US" baseline="-25000" dirty="0"/>
              <a:t>0</a:t>
            </a:r>
            <a:endParaRPr lang="en-US" dirty="0"/>
          </a:p>
        </p:txBody>
      </p:sp>
      <p:sp>
        <p:nvSpPr>
          <p:cNvPr id="15" name="Metin kutusu 14">
            <a:extLst>
              <a:ext uri="{FF2B5EF4-FFF2-40B4-BE49-F238E27FC236}">
                <a16:creationId xmlns:a16="http://schemas.microsoft.com/office/drawing/2014/main" id="{007A96B9-FFAA-447C-9ADD-A8256252EB67}"/>
              </a:ext>
            </a:extLst>
          </p:cNvPr>
          <p:cNvSpPr txBox="1"/>
          <p:nvPr/>
        </p:nvSpPr>
        <p:spPr>
          <a:xfrm>
            <a:off x="6014301" y="5231876"/>
            <a:ext cx="487634" cy="369332"/>
          </a:xfrm>
          <a:prstGeom prst="rect">
            <a:avLst/>
          </a:prstGeom>
          <a:noFill/>
        </p:spPr>
        <p:txBody>
          <a:bodyPr wrap="none" rtlCol="0">
            <a:spAutoFit/>
          </a:bodyPr>
          <a:lstStyle/>
          <a:p>
            <a:r>
              <a:rPr lang="en-US" dirty="0"/>
              <a:t>IS</a:t>
            </a:r>
            <a:r>
              <a:rPr lang="en-US" baseline="-25000" dirty="0"/>
              <a:t>0</a:t>
            </a:r>
            <a:endParaRPr lang="en-US" dirty="0"/>
          </a:p>
        </p:txBody>
      </p:sp>
      <p:sp>
        <p:nvSpPr>
          <p:cNvPr id="17" name="Metin kutusu 16">
            <a:extLst>
              <a:ext uri="{FF2B5EF4-FFF2-40B4-BE49-F238E27FC236}">
                <a16:creationId xmlns:a16="http://schemas.microsoft.com/office/drawing/2014/main" id="{80B22B61-7920-4E31-9B92-D3BA053E0719}"/>
              </a:ext>
            </a:extLst>
          </p:cNvPr>
          <p:cNvSpPr txBox="1"/>
          <p:nvPr/>
        </p:nvSpPr>
        <p:spPr>
          <a:xfrm>
            <a:off x="6014301" y="1771396"/>
            <a:ext cx="590226" cy="369332"/>
          </a:xfrm>
          <a:prstGeom prst="rect">
            <a:avLst/>
          </a:prstGeom>
          <a:noFill/>
        </p:spPr>
        <p:txBody>
          <a:bodyPr wrap="none" rtlCol="0">
            <a:spAutoFit/>
          </a:bodyPr>
          <a:lstStyle/>
          <a:p>
            <a:r>
              <a:rPr lang="en-US" dirty="0"/>
              <a:t>LM</a:t>
            </a:r>
            <a:r>
              <a:rPr lang="en-US" baseline="-25000" dirty="0"/>
              <a:t>0</a:t>
            </a:r>
            <a:endParaRPr lang="en-US" dirty="0"/>
          </a:p>
        </p:txBody>
      </p:sp>
      <p:sp>
        <p:nvSpPr>
          <p:cNvPr id="18" name="Metin kutusu 17">
            <a:extLst>
              <a:ext uri="{FF2B5EF4-FFF2-40B4-BE49-F238E27FC236}">
                <a16:creationId xmlns:a16="http://schemas.microsoft.com/office/drawing/2014/main" id="{D5844312-64AB-4546-84F2-ECA7F0924AAE}"/>
              </a:ext>
            </a:extLst>
          </p:cNvPr>
          <p:cNvSpPr txBox="1"/>
          <p:nvPr/>
        </p:nvSpPr>
        <p:spPr>
          <a:xfrm>
            <a:off x="3851196" y="5861785"/>
            <a:ext cx="423514" cy="369332"/>
          </a:xfrm>
          <a:prstGeom prst="rect">
            <a:avLst/>
          </a:prstGeom>
          <a:noFill/>
        </p:spPr>
        <p:txBody>
          <a:bodyPr wrap="none" rtlCol="0">
            <a:spAutoFit/>
          </a:bodyPr>
          <a:lstStyle/>
          <a:p>
            <a:r>
              <a:rPr lang="en-US" dirty="0"/>
              <a:t>Y</a:t>
            </a:r>
            <a:r>
              <a:rPr lang="en-US" baseline="-25000" dirty="0"/>
              <a:t>0</a:t>
            </a:r>
            <a:endParaRPr lang="en-US" dirty="0"/>
          </a:p>
        </p:txBody>
      </p:sp>
      <p:cxnSp>
        <p:nvCxnSpPr>
          <p:cNvPr id="20" name="Düz Bağlayıcı 19">
            <a:extLst>
              <a:ext uri="{FF2B5EF4-FFF2-40B4-BE49-F238E27FC236}">
                <a16:creationId xmlns:a16="http://schemas.microsoft.com/office/drawing/2014/main" id="{A8C38A82-FC40-468D-9AD5-0861D3069871}"/>
              </a:ext>
            </a:extLst>
          </p:cNvPr>
          <p:cNvCxnSpPr/>
          <p:nvPr/>
        </p:nvCxnSpPr>
        <p:spPr>
          <a:xfrm>
            <a:off x="4062953" y="3690594"/>
            <a:ext cx="0" cy="20409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Düz Bağlayıcı 21">
            <a:extLst>
              <a:ext uri="{FF2B5EF4-FFF2-40B4-BE49-F238E27FC236}">
                <a16:creationId xmlns:a16="http://schemas.microsoft.com/office/drawing/2014/main" id="{BE24BC73-4A93-443F-A621-08E3ACD08E72}"/>
              </a:ext>
            </a:extLst>
          </p:cNvPr>
          <p:cNvCxnSpPr/>
          <p:nvPr/>
        </p:nvCxnSpPr>
        <p:spPr>
          <a:xfrm>
            <a:off x="2763576" y="1771396"/>
            <a:ext cx="3827283" cy="31391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23ECE112-B884-4504-B7B2-1600DD6A5795}"/>
              </a:ext>
            </a:extLst>
          </p:cNvPr>
          <p:cNvSpPr txBox="1"/>
          <p:nvPr/>
        </p:nvSpPr>
        <p:spPr>
          <a:xfrm>
            <a:off x="6647175" y="4645726"/>
            <a:ext cx="487634" cy="369332"/>
          </a:xfrm>
          <a:prstGeom prst="rect">
            <a:avLst/>
          </a:prstGeom>
          <a:noFill/>
        </p:spPr>
        <p:txBody>
          <a:bodyPr wrap="none" rtlCol="0">
            <a:spAutoFit/>
          </a:bodyPr>
          <a:lstStyle/>
          <a:p>
            <a:r>
              <a:rPr lang="en-US" dirty="0"/>
              <a:t>IS</a:t>
            </a:r>
            <a:r>
              <a:rPr lang="en-US" baseline="-25000" dirty="0"/>
              <a:t>1</a:t>
            </a:r>
            <a:endParaRPr lang="en-US" dirty="0"/>
          </a:p>
        </p:txBody>
      </p:sp>
      <p:cxnSp>
        <p:nvCxnSpPr>
          <p:cNvPr id="25" name="Düz Bağlayıcı 24">
            <a:extLst>
              <a:ext uri="{FF2B5EF4-FFF2-40B4-BE49-F238E27FC236}">
                <a16:creationId xmlns:a16="http://schemas.microsoft.com/office/drawing/2014/main" id="{64D7EE90-FDF3-44E8-B127-AD9FD2CE80E0}"/>
              </a:ext>
            </a:extLst>
          </p:cNvPr>
          <p:cNvCxnSpPr/>
          <p:nvPr/>
        </p:nvCxnSpPr>
        <p:spPr>
          <a:xfrm flipV="1">
            <a:off x="2083324" y="3505430"/>
            <a:ext cx="4572000" cy="9827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Metin kutusu 25">
            <a:extLst>
              <a:ext uri="{FF2B5EF4-FFF2-40B4-BE49-F238E27FC236}">
                <a16:creationId xmlns:a16="http://schemas.microsoft.com/office/drawing/2014/main" id="{1D6C179B-911A-48D1-897C-5A5C4FF870B3}"/>
              </a:ext>
            </a:extLst>
          </p:cNvPr>
          <p:cNvSpPr txBox="1"/>
          <p:nvPr/>
        </p:nvSpPr>
        <p:spPr>
          <a:xfrm>
            <a:off x="6615793" y="3335402"/>
            <a:ext cx="577402" cy="369332"/>
          </a:xfrm>
          <a:prstGeom prst="rect">
            <a:avLst/>
          </a:prstGeom>
          <a:noFill/>
        </p:spPr>
        <p:txBody>
          <a:bodyPr wrap="none" rtlCol="0">
            <a:spAutoFit/>
          </a:bodyPr>
          <a:lstStyle/>
          <a:p>
            <a:r>
              <a:rPr lang="en-US" dirty="0"/>
              <a:t>BP</a:t>
            </a:r>
            <a:r>
              <a:rPr lang="en-US" baseline="-25000" dirty="0"/>
              <a:t>1</a:t>
            </a:r>
            <a:endParaRPr lang="en-US" dirty="0"/>
          </a:p>
        </p:txBody>
      </p:sp>
      <p:cxnSp>
        <p:nvCxnSpPr>
          <p:cNvPr id="28" name="Düz Bağlayıcı 27">
            <a:extLst>
              <a:ext uri="{FF2B5EF4-FFF2-40B4-BE49-F238E27FC236}">
                <a16:creationId xmlns:a16="http://schemas.microsoft.com/office/drawing/2014/main" id="{D1AEC598-1BAB-48E5-99DE-65773FF7E904}"/>
              </a:ext>
            </a:extLst>
          </p:cNvPr>
          <p:cNvCxnSpPr/>
          <p:nvPr/>
        </p:nvCxnSpPr>
        <p:spPr>
          <a:xfrm flipH="1">
            <a:off x="1791093" y="3690594"/>
            <a:ext cx="2234152" cy="1414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Düz Bağlayıcı 29">
            <a:extLst>
              <a:ext uri="{FF2B5EF4-FFF2-40B4-BE49-F238E27FC236}">
                <a16:creationId xmlns:a16="http://schemas.microsoft.com/office/drawing/2014/main" id="{B324A9CE-A751-4783-A70F-4A4362FF47D6}"/>
              </a:ext>
            </a:extLst>
          </p:cNvPr>
          <p:cNvCxnSpPr>
            <a:cxnSpLocks/>
          </p:cNvCxnSpPr>
          <p:nvPr/>
        </p:nvCxnSpPr>
        <p:spPr>
          <a:xfrm flipH="1" flipV="1">
            <a:off x="1831168" y="3225729"/>
            <a:ext cx="2711444" cy="614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Metin kutusu 30">
            <a:extLst>
              <a:ext uri="{FF2B5EF4-FFF2-40B4-BE49-F238E27FC236}">
                <a16:creationId xmlns:a16="http://schemas.microsoft.com/office/drawing/2014/main" id="{909064FA-C356-4DBC-A079-7AB5E65CF74C}"/>
              </a:ext>
            </a:extLst>
          </p:cNvPr>
          <p:cNvSpPr txBox="1"/>
          <p:nvPr/>
        </p:nvSpPr>
        <p:spPr>
          <a:xfrm>
            <a:off x="1516544" y="3493727"/>
            <a:ext cx="320922" cy="369332"/>
          </a:xfrm>
          <a:prstGeom prst="rect">
            <a:avLst/>
          </a:prstGeom>
          <a:noFill/>
        </p:spPr>
        <p:txBody>
          <a:bodyPr wrap="none" rtlCol="0">
            <a:spAutoFit/>
          </a:bodyPr>
          <a:lstStyle/>
          <a:p>
            <a:r>
              <a:rPr lang="en-US" dirty="0"/>
              <a:t>i</a:t>
            </a:r>
            <a:r>
              <a:rPr lang="en-US" baseline="-25000" dirty="0"/>
              <a:t>0</a:t>
            </a:r>
            <a:endParaRPr lang="en-US" dirty="0"/>
          </a:p>
        </p:txBody>
      </p:sp>
      <p:sp>
        <p:nvSpPr>
          <p:cNvPr id="32" name="Metin kutusu 31">
            <a:extLst>
              <a:ext uri="{FF2B5EF4-FFF2-40B4-BE49-F238E27FC236}">
                <a16:creationId xmlns:a16="http://schemas.microsoft.com/office/drawing/2014/main" id="{3652AF87-F595-451E-9AD1-B31EAD0D7464}"/>
              </a:ext>
            </a:extLst>
          </p:cNvPr>
          <p:cNvSpPr txBox="1"/>
          <p:nvPr/>
        </p:nvSpPr>
        <p:spPr>
          <a:xfrm>
            <a:off x="1526364" y="3041063"/>
            <a:ext cx="396127" cy="369332"/>
          </a:xfrm>
          <a:prstGeom prst="rect">
            <a:avLst/>
          </a:prstGeom>
          <a:noFill/>
        </p:spPr>
        <p:txBody>
          <a:bodyPr wrap="square" rtlCol="0">
            <a:spAutoFit/>
          </a:bodyPr>
          <a:lstStyle/>
          <a:p>
            <a:r>
              <a:rPr lang="en-US" dirty="0" err="1"/>
              <a:t>i</a:t>
            </a:r>
            <a:r>
              <a:rPr lang="en-US" dirty="0"/>
              <a:t>’</a:t>
            </a:r>
          </a:p>
        </p:txBody>
      </p:sp>
      <p:cxnSp>
        <p:nvCxnSpPr>
          <p:cNvPr id="34" name="Düz Ok Bağlayıcısı 33">
            <a:extLst>
              <a:ext uri="{FF2B5EF4-FFF2-40B4-BE49-F238E27FC236}">
                <a16:creationId xmlns:a16="http://schemas.microsoft.com/office/drawing/2014/main" id="{7F22538B-05EC-4769-8997-AE6FA108BDB3}"/>
              </a:ext>
            </a:extLst>
          </p:cNvPr>
          <p:cNvCxnSpPr>
            <a:cxnSpLocks/>
          </p:cNvCxnSpPr>
          <p:nvPr/>
        </p:nvCxnSpPr>
        <p:spPr>
          <a:xfrm flipV="1">
            <a:off x="5412169" y="4474198"/>
            <a:ext cx="432450" cy="356195"/>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 name="Düz Ok Bağlayıcısı 35">
            <a:extLst>
              <a:ext uri="{FF2B5EF4-FFF2-40B4-BE49-F238E27FC236}">
                <a16:creationId xmlns:a16="http://schemas.microsoft.com/office/drawing/2014/main" id="{23BFED5E-08C0-49E1-B1F8-5EB9CBF900AC}"/>
              </a:ext>
            </a:extLst>
          </p:cNvPr>
          <p:cNvCxnSpPr/>
          <p:nvPr/>
        </p:nvCxnSpPr>
        <p:spPr>
          <a:xfrm>
            <a:off x="6364229" y="3262268"/>
            <a:ext cx="147397" cy="1846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Metin kutusu 36">
            <a:extLst>
              <a:ext uri="{FF2B5EF4-FFF2-40B4-BE49-F238E27FC236}">
                <a16:creationId xmlns:a16="http://schemas.microsoft.com/office/drawing/2014/main" id="{9C41864F-DDE5-45E3-A55D-7277F88B6B16}"/>
              </a:ext>
            </a:extLst>
          </p:cNvPr>
          <p:cNvSpPr txBox="1"/>
          <p:nvPr/>
        </p:nvSpPr>
        <p:spPr>
          <a:xfrm>
            <a:off x="7437748" y="1381215"/>
            <a:ext cx="4628557" cy="5355312"/>
          </a:xfrm>
          <a:prstGeom prst="rect">
            <a:avLst/>
          </a:prstGeom>
          <a:noFill/>
        </p:spPr>
        <p:txBody>
          <a:bodyPr wrap="square" rtlCol="0">
            <a:spAutoFit/>
          </a:bodyPr>
          <a:lstStyle/>
          <a:p>
            <a:r>
              <a:rPr lang="en-US" dirty="0"/>
              <a:t>The new domestic equilibrium is at point A’ with domestic interest rate </a:t>
            </a:r>
            <a:r>
              <a:rPr lang="en-US" dirty="0" err="1"/>
              <a:t>i</a:t>
            </a:r>
            <a:r>
              <a:rPr lang="en-US" dirty="0"/>
              <a:t>’;</a:t>
            </a:r>
          </a:p>
          <a:p>
            <a:r>
              <a:rPr lang="en-US" dirty="0"/>
              <a:t>Both the higher domestic interest rate and the higher exports lead to a higher inflow of foreign currency into the country;</a:t>
            </a:r>
          </a:p>
          <a:p>
            <a:r>
              <a:rPr lang="en-US" dirty="0"/>
              <a:t>This new inflow of foreign currency puts appreciation pressures on domestic currency (depreciation of foreign currency);</a:t>
            </a:r>
          </a:p>
          <a:p>
            <a:r>
              <a:rPr lang="en-US" dirty="0"/>
              <a:t>To keep the exchange rate fixed (or </a:t>
            </a:r>
            <a:r>
              <a:rPr lang="en-US"/>
              <a:t>stop appreciation </a:t>
            </a:r>
            <a:r>
              <a:rPr lang="en-US" dirty="0"/>
              <a:t>of </a:t>
            </a:r>
            <a:r>
              <a:rPr lang="en-US"/>
              <a:t>domestic currency), </a:t>
            </a:r>
            <a:r>
              <a:rPr lang="en-US" dirty="0"/>
              <a:t>the Central Bank stands ready to buy foreign currency and increase domestic money supply</a:t>
            </a:r>
          </a:p>
          <a:p>
            <a:r>
              <a:rPr lang="en-US" dirty="0"/>
              <a:t>With increase in money supply, LM</a:t>
            </a:r>
            <a:r>
              <a:rPr lang="en-US" baseline="-25000" dirty="0"/>
              <a:t>0</a:t>
            </a:r>
            <a:r>
              <a:rPr lang="en-US" dirty="0"/>
              <a:t> shifts to LM</a:t>
            </a:r>
            <a:r>
              <a:rPr lang="en-US" baseline="-25000" dirty="0"/>
              <a:t>1</a:t>
            </a:r>
          </a:p>
          <a:p>
            <a:r>
              <a:rPr lang="en-US" dirty="0"/>
              <a:t>The Central Bank increases money supply until there is no more inflow of foreign currency (</a:t>
            </a:r>
            <a:r>
              <a:rPr lang="en-US" dirty="0" err="1"/>
              <a:t>i</a:t>
            </a:r>
            <a:r>
              <a:rPr lang="en-US" dirty="0"/>
              <a:t> falls enough to i</a:t>
            </a:r>
            <a:r>
              <a:rPr lang="en-US" baseline="-25000" dirty="0"/>
              <a:t>1</a:t>
            </a:r>
            <a:r>
              <a:rPr lang="en-US" dirty="0"/>
              <a:t>) at A’’</a:t>
            </a:r>
          </a:p>
          <a:p>
            <a:endParaRPr lang="en-US" dirty="0"/>
          </a:p>
        </p:txBody>
      </p:sp>
      <p:sp>
        <p:nvSpPr>
          <p:cNvPr id="38" name="Metin kutusu 37">
            <a:extLst>
              <a:ext uri="{FF2B5EF4-FFF2-40B4-BE49-F238E27FC236}">
                <a16:creationId xmlns:a16="http://schemas.microsoft.com/office/drawing/2014/main" id="{A016649D-F729-4B74-A6AA-65ABAA9831AE}"/>
              </a:ext>
            </a:extLst>
          </p:cNvPr>
          <p:cNvSpPr txBox="1"/>
          <p:nvPr/>
        </p:nvSpPr>
        <p:spPr>
          <a:xfrm>
            <a:off x="3884841" y="3306278"/>
            <a:ext cx="338554" cy="369332"/>
          </a:xfrm>
          <a:prstGeom prst="rect">
            <a:avLst/>
          </a:prstGeom>
          <a:noFill/>
        </p:spPr>
        <p:txBody>
          <a:bodyPr wrap="none" rtlCol="0">
            <a:spAutoFit/>
          </a:bodyPr>
          <a:lstStyle/>
          <a:p>
            <a:r>
              <a:rPr lang="en-US" dirty="0"/>
              <a:t>A</a:t>
            </a:r>
          </a:p>
        </p:txBody>
      </p:sp>
      <p:sp>
        <p:nvSpPr>
          <p:cNvPr id="39" name="Metin kutusu 38">
            <a:extLst>
              <a:ext uri="{FF2B5EF4-FFF2-40B4-BE49-F238E27FC236}">
                <a16:creationId xmlns:a16="http://schemas.microsoft.com/office/drawing/2014/main" id="{5DDC33D3-C05F-4676-ACF0-EC13AA3531A3}"/>
              </a:ext>
            </a:extLst>
          </p:cNvPr>
          <p:cNvSpPr txBox="1"/>
          <p:nvPr/>
        </p:nvSpPr>
        <p:spPr>
          <a:xfrm>
            <a:off x="4543720" y="2686639"/>
            <a:ext cx="502562" cy="369332"/>
          </a:xfrm>
          <a:prstGeom prst="rect">
            <a:avLst/>
          </a:prstGeom>
          <a:noFill/>
        </p:spPr>
        <p:txBody>
          <a:bodyPr wrap="square" rtlCol="0">
            <a:spAutoFit/>
          </a:bodyPr>
          <a:lstStyle/>
          <a:p>
            <a:r>
              <a:rPr lang="en-US" dirty="0"/>
              <a:t>A’</a:t>
            </a:r>
          </a:p>
        </p:txBody>
      </p:sp>
      <p:cxnSp>
        <p:nvCxnSpPr>
          <p:cNvPr id="41" name="Düz Bağlayıcı 40">
            <a:extLst>
              <a:ext uri="{FF2B5EF4-FFF2-40B4-BE49-F238E27FC236}">
                <a16:creationId xmlns:a16="http://schemas.microsoft.com/office/drawing/2014/main" id="{64A2FF04-5247-4002-9EF2-2D6488A25F46}"/>
              </a:ext>
            </a:extLst>
          </p:cNvPr>
          <p:cNvCxnSpPr/>
          <p:nvPr/>
        </p:nvCxnSpPr>
        <p:spPr>
          <a:xfrm flipH="1">
            <a:off x="3168591" y="2544527"/>
            <a:ext cx="3496160" cy="31509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Metin kutusu 41">
            <a:extLst>
              <a:ext uri="{FF2B5EF4-FFF2-40B4-BE49-F238E27FC236}">
                <a16:creationId xmlns:a16="http://schemas.microsoft.com/office/drawing/2014/main" id="{09B2B3B6-9D29-41C8-AA1C-B85F23CA04C6}"/>
              </a:ext>
            </a:extLst>
          </p:cNvPr>
          <p:cNvSpPr txBox="1"/>
          <p:nvPr/>
        </p:nvSpPr>
        <p:spPr>
          <a:xfrm>
            <a:off x="6595879" y="2310908"/>
            <a:ext cx="590226" cy="369332"/>
          </a:xfrm>
          <a:prstGeom prst="rect">
            <a:avLst/>
          </a:prstGeom>
          <a:noFill/>
        </p:spPr>
        <p:txBody>
          <a:bodyPr wrap="none" rtlCol="0">
            <a:spAutoFit/>
          </a:bodyPr>
          <a:lstStyle/>
          <a:p>
            <a:r>
              <a:rPr lang="en-US" dirty="0"/>
              <a:t>LM</a:t>
            </a:r>
            <a:r>
              <a:rPr lang="en-US" baseline="-25000" dirty="0"/>
              <a:t>1</a:t>
            </a:r>
            <a:endParaRPr lang="en-US" dirty="0"/>
          </a:p>
        </p:txBody>
      </p:sp>
      <p:cxnSp>
        <p:nvCxnSpPr>
          <p:cNvPr id="46" name="Düz Bağlayıcı 45">
            <a:extLst>
              <a:ext uri="{FF2B5EF4-FFF2-40B4-BE49-F238E27FC236}">
                <a16:creationId xmlns:a16="http://schemas.microsoft.com/office/drawing/2014/main" id="{268B68F8-61FA-452A-B8BE-7883E4CAFEC2}"/>
              </a:ext>
            </a:extLst>
          </p:cNvPr>
          <p:cNvCxnSpPr/>
          <p:nvPr/>
        </p:nvCxnSpPr>
        <p:spPr>
          <a:xfrm flipH="1">
            <a:off x="1800520" y="3808429"/>
            <a:ext cx="3450210" cy="11194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Metin kutusu 46">
            <a:extLst>
              <a:ext uri="{FF2B5EF4-FFF2-40B4-BE49-F238E27FC236}">
                <a16:creationId xmlns:a16="http://schemas.microsoft.com/office/drawing/2014/main" id="{D22DC52C-A07C-4F01-A934-BD004966E87B}"/>
              </a:ext>
            </a:extLst>
          </p:cNvPr>
          <p:cNvSpPr txBox="1"/>
          <p:nvPr/>
        </p:nvSpPr>
        <p:spPr>
          <a:xfrm>
            <a:off x="1479598" y="3845628"/>
            <a:ext cx="320922" cy="369332"/>
          </a:xfrm>
          <a:prstGeom prst="rect">
            <a:avLst/>
          </a:prstGeom>
          <a:noFill/>
        </p:spPr>
        <p:txBody>
          <a:bodyPr wrap="none" rtlCol="0">
            <a:spAutoFit/>
          </a:bodyPr>
          <a:lstStyle/>
          <a:p>
            <a:r>
              <a:rPr lang="en-US" dirty="0"/>
              <a:t>i</a:t>
            </a:r>
            <a:r>
              <a:rPr lang="en-US" baseline="-25000" dirty="0"/>
              <a:t>1</a:t>
            </a:r>
            <a:endParaRPr lang="en-US" dirty="0"/>
          </a:p>
        </p:txBody>
      </p:sp>
      <p:sp>
        <p:nvSpPr>
          <p:cNvPr id="48" name="Metin kutusu 47">
            <a:extLst>
              <a:ext uri="{FF2B5EF4-FFF2-40B4-BE49-F238E27FC236}">
                <a16:creationId xmlns:a16="http://schemas.microsoft.com/office/drawing/2014/main" id="{3A6F1FC9-51AC-4869-A677-BD329A9157F7}"/>
              </a:ext>
            </a:extLst>
          </p:cNvPr>
          <p:cNvSpPr txBox="1"/>
          <p:nvPr/>
        </p:nvSpPr>
        <p:spPr>
          <a:xfrm>
            <a:off x="5121599" y="5856068"/>
            <a:ext cx="423514" cy="369332"/>
          </a:xfrm>
          <a:prstGeom prst="rect">
            <a:avLst/>
          </a:prstGeom>
          <a:noFill/>
        </p:spPr>
        <p:txBody>
          <a:bodyPr wrap="none" rtlCol="0">
            <a:spAutoFit/>
          </a:bodyPr>
          <a:lstStyle/>
          <a:p>
            <a:r>
              <a:rPr lang="en-US" dirty="0"/>
              <a:t>Y</a:t>
            </a:r>
            <a:r>
              <a:rPr lang="en-US" baseline="-25000" dirty="0"/>
              <a:t>1</a:t>
            </a:r>
            <a:endParaRPr lang="en-US" dirty="0"/>
          </a:p>
        </p:txBody>
      </p:sp>
      <p:cxnSp>
        <p:nvCxnSpPr>
          <p:cNvPr id="50" name="Düz Bağlayıcı 49">
            <a:extLst>
              <a:ext uri="{FF2B5EF4-FFF2-40B4-BE49-F238E27FC236}">
                <a16:creationId xmlns:a16="http://schemas.microsoft.com/office/drawing/2014/main" id="{79A92EA2-369F-44DA-8221-5D2BC93451ED}"/>
              </a:ext>
            </a:extLst>
          </p:cNvPr>
          <p:cNvCxnSpPr/>
          <p:nvPr/>
        </p:nvCxnSpPr>
        <p:spPr>
          <a:xfrm>
            <a:off x="5250730" y="3808429"/>
            <a:ext cx="0" cy="188704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Metin kutusu 51">
            <a:extLst>
              <a:ext uri="{FF2B5EF4-FFF2-40B4-BE49-F238E27FC236}">
                <a16:creationId xmlns:a16="http://schemas.microsoft.com/office/drawing/2014/main" id="{6903D1DD-1224-44C0-9AD4-E39CC301266E}"/>
              </a:ext>
            </a:extLst>
          </p:cNvPr>
          <p:cNvSpPr txBox="1"/>
          <p:nvPr/>
        </p:nvSpPr>
        <p:spPr>
          <a:xfrm>
            <a:off x="5106273" y="3455086"/>
            <a:ext cx="416011" cy="369332"/>
          </a:xfrm>
          <a:prstGeom prst="rect">
            <a:avLst/>
          </a:prstGeom>
          <a:noFill/>
        </p:spPr>
        <p:txBody>
          <a:bodyPr wrap="none" rtlCol="0">
            <a:spAutoFit/>
          </a:bodyPr>
          <a:lstStyle/>
          <a:p>
            <a:r>
              <a:rPr lang="en-US" dirty="0"/>
              <a:t>A’’</a:t>
            </a:r>
          </a:p>
        </p:txBody>
      </p:sp>
      <p:sp>
        <p:nvSpPr>
          <p:cNvPr id="54" name="Metin kutusu 53">
            <a:extLst>
              <a:ext uri="{FF2B5EF4-FFF2-40B4-BE49-F238E27FC236}">
                <a16:creationId xmlns:a16="http://schemas.microsoft.com/office/drawing/2014/main" id="{9F46A318-49A2-4F02-9EB5-3DC82FFFD264}"/>
              </a:ext>
            </a:extLst>
          </p:cNvPr>
          <p:cNvSpPr txBox="1"/>
          <p:nvPr/>
        </p:nvSpPr>
        <p:spPr>
          <a:xfrm>
            <a:off x="6881973" y="5739234"/>
            <a:ext cx="338554" cy="369332"/>
          </a:xfrm>
          <a:prstGeom prst="rect">
            <a:avLst/>
          </a:prstGeom>
          <a:noFill/>
        </p:spPr>
        <p:txBody>
          <a:bodyPr wrap="none" rtlCol="0">
            <a:spAutoFit/>
          </a:bodyPr>
          <a:lstStyle/>
          <a:p>
            <a:r>
              <a:rPr lang="en-US" dirty="0"/>
              <a:t>Y</a:t>
            </a:r>
          </a:p>
        </p:txBody>
      </p:sp>
      <p:sp>
        <p:nvSpPr>
          <p:cNvPr id="55" name="Metin kutusu 54">
            <a:extLst>
              <a:ext uri="{FF2B5EF4-FFF2-40B4-BE49-F238E27FC236}">
                <a16:creationId xmlns:a16="http://schemas.microsoft.com/office/drawing/2014/main" id="{FD00D336-BA8C-4CAA-B99D-678A818572A3}"/>
              </a:ext>
            </a:extLst>
          </p:cNvPr>
          <p:cNvSpPr txBox="1"/>
          <p:nvPr/>
        </p:nvSpPr>
        <p:spPr>
          <a:xfrm>
            <a:off x="1516544" y="1594469"/>
            <a:ext cx="235962" cy="369332"/>
          </a:xfrm>
          <a:prstGeom prst="rect">
            <a:avLst/>
          </a:prstGeom>
          <a:noFill/>
        </p:spPr>
        <p:txBody>
          <a:bodyPr wrap="none" rtlCol="0">
            <a:spAutoFit/>
          </a:bodyPr>
          <a:lstStyle/>
          <a:p>
            <a:r>
              <a:rPr lang="en-US" dirty="0" err="1"/>
              <a:t>i</a:t>
            </a:r>
            <a:endParaRPr lang="en-US" dirty="0"/>
          </a:p>
        </p:txBody>
      </p:sp>
      <p:cxnSp>
        <p:nvCxnSpPr>
          <p:cNvPr id="57" name="Düz Ok Bağlayıcısı 56">
            <a:extLst>
              <a:ext uri="{FF2B5EF4-FFF2-40B4-BE49-F238E27FC236}">
                <a16:creationId xmlns:a16="http://schemas.microsoft.com/office/drawing/2014/main" id="{0CF35CC8-BD47-4F8C-95AC-14C7CDFBB7EE}"/>
              </a:ext>
            </a:extLst>
          </p:cNvPr>
          <p:cNvCxnSpPr/>
          <p:nvPr/>
        </p:nvCxnSpPr>
        <p:spPr>
          <a:xfrm>
            <a:off x="5844619" y="2243579"/>
            <a:ext cx="519610" cy="4366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9" name="Metin kutusu 58">
            <a:extLst>
              <a:ext uri="{FF2B5EF4-FFF2-40B4-BE49-F238E27FC236}">
                <a16:creationId xmlns:a16="http://schemas.microsoft.com/office/drawing/2014/main" id="{5AF93E28-1697-4A6F-9E64-2F79F0E2D1D5}"/>
              </a:ext>
            </a:extLst>
          </p:cNvPr>
          <p:cNvSpPr txBox="1"/>
          <p:nvPr/>
        </p:nvSpPr>
        <p:spPr>
          <a:xfrm>
            <a:off x="4353065" y="5879297"/>
            <a:ext cx="423514" cy="369332"/>
          </a:xfrm>
          <a:prstGeom prst="rect">
            <a:avLst/>
          </a:prstGeom>
          <a:noFill/>
        </p:spPr>
        <p:txBody>
          <a:bodyPr wrap="square" rtlCol="0">
            <a:spAutoFit/>
          </a:bodyPr>
          <a:lstStyle/>
          <a:p>
            <a:r>
              <a:rPr lang="en-US" dirty="0"/>
              <a:t>Y’</a:t>
            </a:r>
          </a:p>
        </p:txBody>
      </p:sp>
      <p:cxnSp>
        <p:nvCxnSpPr>
          <p:cNvPr id="61" name="Düz Bağlayıcı 60">
            <a:extLst>
              <a:ext uri="{FF2B5EF4-FFF2-40B4-BE49-F238E27FC236}">
                <a16:creationId xmlns:a16="http://schemas.microsoft.com/office/drawing/2014/main" id="{90E492C7-4858-49F1-A7DD-9779191F581B}"/>
              </a:ext>
            </a:extLst>
          </p:cNvPr>
          <p:cNvCxnSpPr/>
          <p:nvPr/>
        </p:nvCxnSpPr>
        <p:spPr>
          <a:xfrm>
            <a:off x="4542612" y="3262268"/>
            <a:ext cx="0" cy="246922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Oval 1">
            <a:extLst>
              <a:ext uri="{FF2B5EF4-FFF2-40B4-BE49-F238E27FC236}">
                <a16:creationId xmlns:a16="http://schemas.microsoft.com/office/drawing/2014/main" id="{246822A9-C375-41A4-B172-B352E7E9EB81}"/>
              </a:ext>
            </a:extLst>
          </p:cNvPr>
          <p:cNvSpPr/>
          <p:nvPr/>
        </p:nvSpPr>
        <p:spPr>
          <a:xfrm>
            <a:off x="4270753" y="3111440"/>
            <a:ext cx="511161" cy="2806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Düz Ok Bağlayıcısı 5">
            <a:extLst>
              <a:ext uri="{FF2B5EF4-FFF2-40B4-BE49-F238E27FC236}">
                <a16:creationId xmlns:a16="http://schemas.microsoft.com/office/drawing/2014/main" id="{780702FE-033E-4608-90E8-2C36A4AC26E4}"/>
              </a:ext>
            </a:extLst>
          </p:cNvPr>
          <p:cNvCxnSpPr/>
          <p:nvPr/>
        </p:nvCxnSpPr>
        <p:spPr>
          <a:xfrm>
            <a:off x="4336330" y="2243579"/>
            <a:ext cx="122548" cy="701454"/>
          </a:xfrm>
          <a:prstGeom prst="straightConnector1">
            <a:avLst/>
          </a:prstGeom>
          <a:ln w="95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Metin kutusu 7">
            <a:extLst>
              <a:ext uri="{FF2B5EF4-FFF2-40B4-BE49-F238E27FC236}">
                <a16:creationId xmlns:a16="http://schemas.microsoft.com/office/drawing/2014/main" id="{130C01FA-73C0-4CF6-9076-2860FD594711}"/>
              </a:ext>
            </a:extLst>
          </p:cNvPr>
          <p:cNvSpPr txBox="1"/>
          <p:nvPr/>
        </p:nvSpPr>
        <p:spPr>
          <a:xfrm>
            <a:off x="3851196" y="1956062"/>
            <a:ext cx="1148007" cy="307777"/>
          </a:xfrm>
          <a:prstGeom prst="rect">
            <a:avLst/>
          </a:prstGeom>
          <a:noFill/>
        </p:spPr>
        <p:txBody>
          <a:bodyPr wrap="none" rtlCol="0">
            <a:spAutoFit/>
          </a:bodyPr>
          <a:lstStyle/>
          <a:p>
            <a:r>
              <a:rPr lang="en-US" sz="1400" dirty="0" err="1"/>
              <a:t>BoP</a:t>
            </a:r>
            <a:r>
              <a:rPr lang="en-US" sz="1400" dirty="0"/>
              <a:t> surplus</a:t>
            </a:r>
          </a:p>
        </p:txBody>
      </p:sp>
    </p:spTree>
    <p:extLst>
      <p:ext uri="{BB962C8B-B14F-4D97-AF65-F5344CB8AC3E}">
        <p14:creationId xmlns:p14="http://schemas.microsoft.com/office/powerpoint/2010/main" val="94602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par>
                                <p:cTn id="38" presetID="10"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par>
                                <p:cTn id="52" presetID="10"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par>
                                <p:cTn id="58" presetID="10" presetClass="entr" presetSubtype="0" fill="hold"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32" grpId="0"/>
      <p:bldP spid="39" grpId="0"/>
      <p:bldP spid="42" grpId="0"/>
      <p:bldP spid="47" grpId="0"/>
      <p:bldP spid="48" grpId="0"/>
      <p:bldP spid="52" grpId="0"/>
      <p:bldP spid="59" grpId="0"/>
      <p:bldP spid="2"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F4DC3A-1D8A-4EEC-A886-E572864A4120}"/>
              </a:ext>
            </a:extLst>
          </p:cNvPr>
          <p:cNvSpPr>
            <a:spLocks noGrp="1" noChangeArrowheads="1"/>
          </p:cNvSpPr>
          <p:nvPr>
            <p:ph type="title"/>
          </p:nvPr>
        </p:nvSpPr>
        <p:spPr>
          <a:xfrm>
            <a:off x="1394962" y="39640"/>
            <a:ext cx="10058400" cy="1096962"/>
          </a:xfrm>
        </p:spPr>
        <p:txBody>
          <a:bodyPr/>
          <a:lstStyle/>
          <a:p>
            <a:pPr eaLnBrk="1" hangingPunct="1"/>
            <a:r>
              <a:rPr lang="en-US" sz="4000" b="1" dirty="0"/>
              <a:t> </a:t>
            </a:r>
            <a:r>
              <a:rPr lang="en-US" sz="3600" b="1" dirty="0"/>
              <a:t>Fiscal Policy Under Fixed Exchange Rates</a:t>
            </a:r>
            <a:endParaRPr lang="en-US" sz="3600" b="1" i="1" dirty="0"/>
          </a:p>
        </p:txBody>
      </p:sp>
      <p:cxnSp>
        <p:nvCxnSpPr>
          <p:cNvPr id="5" name="Düz Bağlayıcı 4">
            <a:extLst>
              <a:ext uri="{FF2B5EF4-FFF2-40B4-BE49-F238E27FC236}">
                <a16:creationId xmlns:a16="http://schemas.microsoft.com/office/drawing/2014/main" id="{1C713956-AF50-48A2-A2FC-22B02DA44F64}"/>
              </a:ext>
            </a:extLst>
          </p:cNvPr>
          <p:cNvCxnSpPr/>
          <p:nvPr/>
        </p:nvCxnSpPr>
        <p:spPr>
          <a:xfrm>
            <a:off x="1524000" y="1371600"/>
            <a:ext cx="0" cy="4416458"/>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8BC371DA-A8D8-4AB8-8EE6-3DF5C5A2B39E}"/>
              </a:ext>
            </a:extLst>
          </p:cNvPr>
          <p:cNvCxnSpPr>
            <a:cxnSpLocks/>
          </p:cNvCxnSpPr>
          <p:nvPr/>
        </p:nvCxnSpPr>
        <p:spPr>
          <a:xfrm>
            <a:off x="1524000" y="5759777"/>
            <a:ext cx="5461262"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CCFD0406-7D74-401C-BF70-096044BE0AB9}"/>
              </a:ext>
            </a:extLst>
          </p:cNvPr>
          <p:cNvCxnSpPr/>
          <p:nvPr/>
        </p:nvCxnSpPr>
        <p:spPr>
          <a:xfrm>
            <a:off x="1735812" y="2017335"/>
            <a:ext cx="4392891" cy="3261674"/>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CF299540-5EA5-4DB1-8118-14863FE583EF}"/>
              </a:ext>
            </a:extLst>
          </p:cNvPr>
          <p:cNvCxnSpPr/>
          <p:nvPr/>
        </p:nvCxnSpPr>
        <p:spPr>
          <a:xfrm flipV="1">
            <a:off x="1932822" y="1777797"/>
            <a:ext cx="4572000" cy="3544478"/>
          </a:xfrm>
          <a:prstGeom prst="line">
            <a:avLst/>
          </a:prstGeom>
        </p:spPr>
        <p:style>
          <a:lnRef idx="1">
            <a:schemeClr val="dk1"/>
          </a:lnRef>
          <a:fillRef idx="0">
            <a:schemeClr val="dk1"/>
          </a:fillRef>
          <a:effectRef idx="0">
            <a:schemeClr val="dk1"/>
          </a:effectRef>
          <a:fontRef idx="minor">
            <a:schemeClr val="tx1"/>
          </a:fontRef>
        </p:style>
      </p:cxnSp>
      <p:cxnSp>
        <p:nvCxnSpPr>
          <p:cNvPr id="13" name="Düz Bağlayıcı 12">
            <a:extLst>
              <a:ext uri="{FF2B5EF4-FFF2-40B4-BE49-F238E27FC236}">
                <a16:creationId xmlns:a16="http://schemas.microsoft.com/office/drawing/2014/main" id="{EFD4448A-2ECA-437D-BA33-5907CA7069B3}"/>
              </a:ext>
            </a:extLst>
          </p:cNvPr>
          <p:cNvCxnSpPr/>
          <p:nvPr/>
        </p:nvCxnSpPr>
        <p:spPr>
          <a:xfrm flipV="1">
            <a:off x="1696825" y="2807252"/>
            <a:ext cx="5288437" cy="1640264"/>
          </a:xfrm>
          <a:prstGeom prst="line">
            <a:avLst/>
          </a:prstGeom>
        </p:spPr>
        <p:style>
          <a:lnRef idx="1">
            <a:schemeClr val="dk1"/>
          </a:lnRef>
          <a:fillRef idx="0">
            <a:schemeClr val="dk1"/>
          </a:fillRef>
          <a:effectRef idx="0">
            <a:schemeClr val="dk1"/>
          </a:effectRef>
          <a:fontRef idx="minor">
            <a:schemeClr val="tx1"/>
          </a:fontRef>
        </p:style>
      </p:cxnSp>
      <p:sp>
        <p:nvSpPr>
          <p:cNvPr id="14" name="Metin kutusu 13">
            <a:extLst>
              <a:ext uri="{FF2B5EF4-FFF2-40B4-BE49-F238E27FC236}">
                <a16:creationId xmlns:a16="http://schemas.microsoft.com/office/drawing/2014/main" id="{C6E15C94-C2C1-4E9C-A34F-64D55684B0D3}"/>
              </a:ext>
            </a:extLst>
          </p:cNvPr>
          <p:cNvSpPr txBox="1"/>
          <p:nvPr/>
        </p:nvSpPr>
        <p:spPr>
          <a:xfrm>
            <a:off x="6384210" y="1479631"/>
            <a:ext cx="5902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LM</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Metin kutusu 14">
            <a:extLst>
              <a:ext uri="{FF2B5EF4-FFF2-40B4-BE49-F238E27FC236}">
                <a16:creationId xmlns:a16="http://schemas.microsoft.com/office/drawing/2014/main" id="{A101B6E2-5473-422C-8092-97AE1532DDDF}"/>
              </a:ext>
            </a:extLst>
          </p:cNvPr>
          <p:cNvSpPr txBox="1"/>
          <p:nvPr/>
        </p:nvSpPr>
        <p:spPr>
          <a:xfrm>
            <a:off x="6985262" y="2605668"/>
            <a:ext cx="4924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BP</a:t>
            </a:r>
          </a:p>
        </p:txBody>
      </p:sp>
      <p:sp>
        <p:nvSpPr>
          <p:cNvPr id="16" name="Metin kutusu 15">
            <a:extLst>
              <a:ext uri="{FF2B5EF4-FFF2-40B4-BE49-F238E27FC236}">
                <a16:creationId xmlns:a16="http://schemas.microsoft.com/office/drawing/2014/main" id="{BAD9C08D-49FE-45C0-95A5-91378B97E95D}"/>
              </a:ext>
            </a:extLst>
          </p:cNvPr>
          <p:cNvSpPr txBox="1"/>
          <p:nvPr/>
        </p:nvSpPr>
        <p:spPr>
          <a:xfrm>
            <a:off x="6270105" y="5094344"/>
            <a:ext cx="48763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IS</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 name="Metin kutusu 17">
            <a:extLst>
              <a:ext uri="{FF2B5EF4-FFF2-40B4-BE49-F238E27FC236}">
                <a16:creationId xmlns:a16="http://schemas.microsoft.com/office/drawing/2014/main" id="{327050A7-FFEE-4629-858D-D36681BF5F7E}"/>
              </a:ext>
            </a:extLst>
          </p:cNvPr>
          <p:cNvSpPr txBox="1"/>
          <p:nvPr/>
        </p:nvSpPr>
        <p:spPr>
          <a:xfrm>
            <a:off x="6695913" y="5920033"/>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p>
        </p:txBody>
      </p:sp>
      <p:cxnSp>
        <p:nvCxnSpPr>
          <p:cNvPr id="20" name="Düz Bağlayıcı 19">
            <a:extLst>
              <a:ext uri="{FF2B5EF4-FFF2-40B4-BE49-F238E27FC236}">
                <a16:creationId xmlns:a16="http://schemas.microsoft.com/office/drawing/2014/main" id="{613AA1D4-B807-4F18-827F-15515B12989C}"/>
              </a:ext>
            </a:extLst>
          </p:cNvPr>
          <p:cNvCxnSpPr>
            <a:cxnSpLocks/>
          </p:cNvCxnSpPr>
          <p:nvPr/>
        </p:nvCxnSpPr>
        <p:spPr>
          <a:xfrm>
            <a:off x="4029958" y="3676453"/>
            <a:ext cx="0" cy="211160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Düz Bağlayıcı 22">
            <a:extLst>
              <a:ext uri="{FF2B5EF4-FFF2-40B4-BE49-F238E27FC236}">
                <a16:creationId xmlns:a16="http://schemas.microsoft.com/office/drawing/2014/main" id="{97442342-624B-4CCF-9F2D-A99B215026AD}"/>
              </a:ext>
            </a:extLst>
          </p:cNvPr>
          <p:cNvCxnSpPr/>
          <p:nvPr/>
        </p:nvCxnSpPr>
        <p:spPr>
          <a:xfrm flipH="1">
            <a:off x="1524000" y="3723588"/>
            <a:ext cx="25012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Metin kutusu 23">
            <a:extLst>
              <a:ext uri="{FF2B5EF4-FFF2-40B4-BE49-F238E27FC236}">
                <a16:creationId xmlns:a16="http://schemas.microsoft.com/office/drawing/2014/main" id="{1C0C15A4-9CCB-43D3-A8F9-8174159D19B1}"/>
              </a:ext>
            </a:extLst>
          </p:cNvPr>
          <p:cNvSpPr txBox="1"/>
          <p:nvPr/>
        </p:nvSpPr>
        <p:spPr>
          <a:xfrm>
            <a:off x="3932257" y="5920033"/>
            <a:ext cx="4235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 name="Metin kutusu 24">
            <a:extLst>
              <a:ext uri="{FF2B5EF4-FFF2-40B4-BE49-F238E27FC236}">
                <a16:creationId xmlns:a16="http://schemas.microsoft.com/office/drawing/2014/main" id="{92BD2911-7352-4EB3-A14F-912FEAED7ED2}"/>
              </a:ext>
            </a:extLst>
          </p:cNvPr>
          <p:cNvSpPr txBox="1"/>
          <p:nvPr/>
        </p:nvSpPr>
        <p:spPr>
          <a:xfrm>
            <a:off x="1234501" y="3589255"/>
            <a:ext cx="3209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27" name="Düz Bağlayıcı 26">
            <a:extLst>
              <a:ext uri="{FF2B5EF4-FFF2-40B4-BE49-F238E27FC236}">
                <a16:creationId xmlns:a16="http://schemas.microsoft.com/office/drawing/2014/main" id="{275F8ABD-C7B7-473F-B456-25612FAF2CF5}"/>
              </a:ext>
            </a:extLst>
          </p:cNvPr>
          <p:cNvCxnSpPr/>
          <p:nvPr/>
        </p:nvCxnSpPr>
        <p:spPr>
          <a:xfrm>
            <a:off x="2694941" y="1357460"/>
            <a:ext cx="4280893" cy="321454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50983425-7B81-47CF-9767-79A8B5B2DD8D}"/>
              </a:ext>
            </a:extLst>
          </p:cNvPr>
          <p:cNvSpPr txBox="1"/>
          <p:nvPr/>
        </p:nvSpPr>
        <p:spPr>
          <a:xfrm>
            <a:off x="6962538" y="4446922"/>
            <a:ext cx="48763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IS</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30" name="Düz Bağlayıcı 29">
            <a:extLst>
              <a:ext uri="{FF2B5EF4-FFF2-40B4-BE49-F238E27FC236}">
                <a16:creationId xmlns:a16="http://schemas.microsoft.com/office/drawing/2014/main" id="{D0D79D86-7A53-4B67-A6DA-7CF15599E579}"/>
              </a:ext>
            </a:extLst>
          </p:cNvPr>
          <p:cNvCxnSpPr/>
          <p:nvPr/>
        </p:nvCxnSpPr>
        <p:spPr>
          <a:xfrm>
            <a:off x="4903447" y="3030717"/>
            <a:ext cx="0" cy="275818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Düz Bağlayıcı 31">
            <a:extLst>
              <a:ext uri="{FF2B5EF4-FFF2-40B4-BE49-F238E27FC236}">
                <a16:creationId xmlns:a16="http://schemas.microsoft.com/office/drawing/2014/main" id="{68FE5CD9-2B1C-47C3-94DD-FE5BBA9C5490}"/>
              </a:ext>
            </a:extLst>
          </p:cNvPr>
          <p:cNvCxnSpPr/>
          <p:nvPr/>
        </p:nvCxnSpPr>
        <p:spPr>
          <a:xfrm flipH="1">
            <a:off x="1555423" y="3001594"/>
            <a:ext cx="3355942"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3" name="Oval 32">
            <a:extLst>
              <a:ext uri="{FF2B5EF4-FFF2-40B4-BE49-F238E27FC236}">
                <a16:creationId xmlns:a16="http://schemas.microsoft.com/office/drawing/2014/main" id="{50FCE043-99DE-4A10-A5B3-66C2398AAFF0}"/>
              </a:ext>
            </a:extLst>
          </p:cNvPr>
          <p:cNvSpPr/>
          <p:nvPr/>
        </p:nvSpPr>
        <p:spPr>
          <a:xfrm>
            <a:off x="4803231" y="2836711"/>
            <a:ext cx="224661" cy="373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5" name="Düz Ok Bağlayıcısı 34">
            <a:extLst>
              <a:ext uri="{FF2B5EF4-FFF2-40B4-BE49-F238E27FC236}">
                <a16:creationId xmlns:a16="http://schemas.microsoft.com/office/drawing/2014/main" id="{870F82C6-2D56-412E-B13A-6DBD497AA6E0}"/>
              </a:ext>
            </a:extLst>
          </p:cNvPr>
          <p:cNvCxnSpPr>
            <a:cxnSpLocks/>
          </p:cNvCxnSpPr>
          <p:nvPr/>
        </p:nvCxnSpPr>
        <p:spPr>
          <a:xfrm>
            <a:off x="4712839" y="2279601"/>
            <a:ext cx="122549" cy="4156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Metin kutusu 36">
            <a:extLst>
              <a:ext uri="{FF2B5EF4-FFF2-40B4-BE49-F238E27FC236}">
                <a16:creationId xmlns:a16="http://schemas.microsoft.com/office/drawing/2014/main" id="{2F009E29-8A6D-4B3A-992B-A1CCB8883486}"/>
              </a:ext>
            </a:extLst>
          </p:cNvPr>
          <p:cNvSpPr txBox="1"/>
          <p:nvPr/>
        </p:nvSpPr>
        <p:spPr>
          <a:xfrm>
            <a:off x="4337361" y="1996796"/>
            <a:ext cx="1148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400" b="0" i="0" u="none" strike="noStrike" kern="1200" cap="none" spc="0" normalizeH="0" baseline="0" noProof="0" dirty="0">
                <a:ln>
                  <a:noFill/>
                </a:ln>
                <a:solidFill>
                  <a:srgbClr val="000000"/>
                </a:solidFill>
                <a:effectLst/>
                <a:uLnTx/>
                <a:uFillTx/>
                <a:latin typeface="Arial"/>
                <a:ea typeface="+mn-ea"/>
                <a:cs typeface="+mn-cs"/>
              </a:rPr>
              <a:t> surplus</a:t>
            </a:r>
          </a:p>
        </p:txBody>
      </p:sp>
      <p:sp>
        <p:nvSpPr>
          <p:cNvPr id="38" name="Metin kutusu 37">
            <a:extLst>
              <a:ext uri="{FF2B5EF4-FFF2-40B4-BE49-F238E27FC236}">
                <a16:creationId xmlns:a16="http://schemas.microsoft.com/office/drawing/2014/main" id="{6AC49FE6-F1CD-40AA-8635-B05C7C9EE31E}"/>
              </a:ext>
            </a:extLst>
          </p:cNvPr>
          <p:cNvSpPr txBox="1"/>
          <p:nvPr/>
        </p:nvSpPr>
        <p:spPr>
          <a:xfrm>
            <a:off x="1216064" y="2803630"/>
            <a:ext cx="2872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a:ea typeface="+mn-ea"/>
                <a:cs typeface="+mn-cs"/>
              </a:rPr>
              <a:t>i</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
        <p:nvSpPr>
          <p:cNvPr id="39" name="Metin kutusu 38">
            <a:extLst>
              <a:ext uri="{FF2B5EF4-FFF2-40B4-BE49-F238E27FC236}">
                <a16:creationId xmlns:a16="http://schemas.microsoft.com/office/drawing/2014/main" id="{5CC75FB5-F319-44F0-9B1B-33388C9BBF9B}"/>
              </a:ext>
            </a:extLst>
          </p:cNvPr>
          <p:cNvSpPr txBox="1"/>
          <p:nvPr/>
        </p:nvSpPr>
        <p:spPr>
          <a:xfrm>
            <a:off x="4745832" y="5921967"/>
            <a:ext cx="3898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p>
        </p:txBody>
      </p:sp>
      <p:cxnSp>
        <p:nvCxnSpPr>
          <p:cNvPr id="41" name="Düz Bağlayıcı 40">
            <a:extLst>
              <a:ext uri="{FF2B5EF4-FFF2-40B4-BE49-F238E27FC236}">
                <a16:creationId xmlns:a16="http://schemas.microsoft.com/office/drawing/2014/main" id="{D171C362-3A36-4140-B43F-99DF84FD8FF0}"/>
              </a:ext>
            </a:extLst>
          </p:cNvPr>
          <p:cNvCxnSpPr/>
          <p:nvPr/>
        </p:nvCxnSpPr>
        <p:spPr>
          <a:xfrm flipH="1">
            <a:off x="2593724" y="2219784"/>
            <a:ext cx="4102189" cy="33129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Metin kutusu 41">
            <a:extLst>
              <a:ext uri="{FF2B5EF4-FFF2-40B4-BE49-F238E27FC236}">
                <a16:creationId xmlns:a16="http://schemas.microsoft.com/office/drawing/2014/main" id="{FE5C7955-A83C-4E82-B5A6-3988D273FD18}"/>
              </a:ext>
            </a:extLst>
          </p:cNvPr>
          <p:cNvSpPr txBox="1"/>
          <p:nvPr/>
        </p:nvSpPr>
        <p:spPr>
          <a:xfrm>
            <a:off x="6643870" y="1933894"/>
            <a:ext cx="5902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LM</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44" name="Düz Bağlayıcı 43">
            <a:extLst>
              <a:ext uri="{FF2B5EF4-FFF2-40B4-BE49-F238E27FC236}">
                <a16:creationId xmlns:a16="http://schemas.microsoft.com/office/drawing/2014/main" id="{13CCB3E5-F28C-45F7-B51A-3D0BC694794E}"/>
              </a:ext>
            </a:extLst>
          </p:cNvPr>
          <p:cNvCxnSpPr/>
          <p:nvPr/>
        </p:nvCxnSpPr>
        <p:spPr>
          <a:xfrm>
            <a:off x="5354425" y="3318235"/>
            <a:ext cx="0" cy="244154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Düz Bağlayıcı 45">
            <a:extLst>
              <a:ext uri="{FF2B5EF4-FFF2-40B4-BE49-F238E27FC236}">
                <a16:creationId xmlns:a16="http://schemas.microsoft.com/office/drawing/2014/main" id="{5F0FEB50-5A2C-4A86-B80C-22F9785076B8}"/>
              </a:ext>
            </a:extLst>
          </p:cNvPr>
          <p:cNvCxnSpPr/>
          <p:nvPr/>
        </p:nvCxnSpPr>
        <p:spPr>
          <a:xfrm flipH="1">
            <a:off x="1524000" y="3318235"/>
            <a:ext cx="381157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Metin kutusu 46">
            <a:extLst>
              <a:ext uri="{FF2B5EF4-FFF2-40B4-BE49-F238E27FC236}">
                <a16:creationId xmlns:a16="http://schemas.microsoft.com/office/drawing/2014/main" id="{ACF24BD2-3BC8-4A3E-AC64-17A871A85C17}"/>
              </a:ext>
            </a:extLst>
          </p:cNvPr>
          <p:cNvSpPr txBox="1"/>
          <p:nvPr/>
        </p:nvSpPr>
        <p:spPr>
          <a:xfrm>
            <a:off x="5223965" y="5849416"/>
            <a:ext cx="4235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 name="Metin kutusu 47">
            <a:extLst>
              <a:ext uri="{FF2B5EF4-FFF2-40B4-BE49-F238E27FC236}">
                <a16:creationId xmlns:a16="http://schemas.microsoft.com/office/drawing/2014/main" id="{8F5A4407-9391-4943-8DD1-24FAC5F3DAB1}"/>
              </a:ext>
            </a:extLst>
          </p:cNvPr>
          <p:cNvSpPr txBox="1"/>
          <p:nvPr/>
        </p:nvSpPr>
        <p:spPr>
          <a:xfrm>
            <a:off x="1245002" y="3135168"/>
            <a:ext cx="3209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50" name="Düz Ok Bağlayıcısı 49">
            <a:extLst>
              <a:ext uri="{FF2B5EF4-FFF2-40B4-BE49-F238E27FC236}">
                <a16:creationId xmlns:a16="http://schemas.microsoft.com/office/drawing/2014/main" id="{FC0444EF-A0D4-4FF5-B93A-D152EE75F942}"/>
              </a:ext>
            </a:extLst>
          </p:cNvPr>
          <p:cNvCxnSpPr>
            <a:cxnSpLocks/>
          </p:cNvCxnSpPr>
          <p:nvPr/>
        </p:nvCxnSpPr>
        <p:spPr>
          <a:xfrm flipV="1">
            <a:off x="5761016" y="4252288"/>
            <a:ext cx="579498" cy="6671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Düz Ok Bağlayıcısı 53">
            <a:extLst>
              <a:ext uri="{FF2B5EF4-FFF2-40B4-BE49-F238E27FC236}">
                <a16:creationId xmlns:a16="http://schemas.microsoft.com/office/drawing/2014/main" id="{A9ECBE45-087A-4CE5-9975-2E4C9F337363}"/>
              </a:ext>
            </a:extLst>
          </p:cNvPr>
          <p:cNvCxnSpPr/>
          <p:nvPr/>
        </p:nvCxnSpPr>
        <p:spPr>
          <a:xfrm>
            <a:off x="6027014" y="2190662"/>
            <a:ext cx="283605" cy="296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Metin kutusu 54">
            <a:extLst>
              <a:ext uri="{FF2B5EF4-FFF2-40B4-BE49-F238E27FC236}">
                <a16:creationId xmlns:a16="http://schemas.microsoft.com/office/drawing/2014/main" id="{EE6F8367-D51B-482E-B88C-8169AFBDCBDE}"/>
              </a:ext>
            </a:extLst>
          </p:cNvPr>
          <p:cNvSpPr txBox="1"/>
          <p:nvPr/>
        </p:nvSpPr>
        <p:spPr>
          <a:xfrm>
            <a:off x="7748764" y="1096265"/>
            <a:ext cx="4443228"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Consider expansionary fiscal policy, </a:t>
            </a:r>
            <a:r>
              <a:rPr kumimoji="0" lang="el-GR" sz="1800" b="0" i="0" u="none" strike="noStrike" kern="1200" cap="none" spc="0" normalizeH="0" baseline="0" noProof="0" dirty="0">
                <a:ln>
                  <a:noFill/>
                </a:ln>
                <a:solidFill>
                  <a:srgbClr val="000000"/>
                </a:solidFill>
                <a:effectLst/>
                <a:uLnTx/>
                <a:uFillTx/>
                <a:latin typeface="Arial"/>
                <a:ea typeface="+mn-ea"/>
                <a:cs typeface="+mn-cs"/>
              </a:rPr>
              <a:t>Δ</a:t>
            </a:r>
            <a:r>
              <a:rPr kumimoji="0" lang="en-US" sz="1800" b="0" i="0" u="none" strike="noStrike" kern="1200" cap="none" spc="0" normalizeH="0" baseline="0" noProof="0" dirty="0">
                <a:ln>
                  <a:noFill/>
                </a:ln>
                <a:solidFill>
                  <a:srgbClr val="000000"/>
                </a:solidFill>
                <a:effectLst/>
                <a:uLnTx/>
                <a:uFillTx/>
                <a:latin typeface="Arial"/>
                <a:ea typeface="+mn-ea"/>
                <a:cs typeface="+mn-cs"/>
              </a:rPr>
              <a:t>G&gt;0: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IS curve shifts to IS</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Domestic interest rate increases to </a:t>
            </a:r>
            <a:r>
              <a:rPr kumimoji="0" lang="en-US" sz="1800" b="0" i="0" u="none" strike="noStrike" kern="1200" cap="none" spc="0" normalizeH="0" baseline="0" noProof="0" dirty="0" err="1">
                <a:ln>
                  <a:noFill/>
                </a:ln>
                <a:solidFill>
                  <a:srgbClr val="000000"/>
                </a:solidFill>
                <a:effectLst/>
                <a:uLnTx/>
                <a:uFillTx/>
                <a:latin typeface="Arial"/>
                <a:ea typeface="+mn-ea"/>
                <a:cs typeface="+mn-cs"/>
              </a:rPr>
              <a:t>i</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At </a:t>
            </a:r>
            <a:r>
              <a:rPr kumimoji="0" lang="en-US" sz="1800" b="0" i="0" u="none" strike="noStrike" kern="1200" cap="none" spc="0" normalizeH="0" baseline="0" noProof="0" dirty="0" err="1">
                <a:ln>
                  <a:noFill/>
                </a:ln>
                <a:solidFill>
                  <a:srgbClr val="000000"/>
                </a:solidFill>
                <a:effectLst/>
                <a:uLnTx/>
                <a:uFillTx/>
                <a:latin typeface="Arial"/>
                <a:ea typeface="+mn-ea"/>
                <a:cs typeface="+mn-cs"/>
              </a:rPr>
              <a:t>i</a:t>
            </a:r>
            <a:r>
              <a:rPr kumimoji="0" lang="en-US" sz="1800" b="0" i="0" u="none" strike="noStrike" kern="1200" cap="none" spc="0" normalizeH="0" baseline="0" noProof="0" dirty="0">
                <a:ln>
                  <a:noFill/>
                </a:ln>
                <a:solidFill>
                  <a:srgbClr val="000000"/>
                </a:solidFill>
                <a:effectLst/>
                <a:uLnTx/>
                <a:uFillTx/>
                <a:latin typeface="Arial"/>
                <a:ea typeface="+mn-ea"/>
                <a:cs typeface="+mn-cs"/>
              </a:rPr>
              <a:t>’, there is </a:t>
            </a: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surplus (higher inflow of international capital into the country with higher interest 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With capital inflow, there will be appreciation pressure on domestic currency (depreciation of foreign currency)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To maintain a fixed exchange rate, Central Bank buys foreign exchange and increases domestic money supply, until appreciation pressures stop;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With increase in money supply, LM</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r>
              <a:rPr kumimoji="0" lang="en-US" sz="1800" b="0" i="0" u="none" strike="noStrike" kern="1200" cap="none" spc="0" normalizeH="0" baseline="0" noProof="0" dirty="0">
                <a:ln>
                  <a:noFill/>
                </a:ln>
                <a:solidFill>
                  <a:srgbClr val="000000"/>
                </a:solidFill>
                <a:effectLst/>
                <a:uLnTx/>
                <a:uFillTx/>
                <a:latin typeface="Arial"/>
                <a:ea typeface="+mn-ea"/>
                <a:cs typeface="+mn-cs"/>
              </a:rPr>
              <a:t> shifts to LM</a:t>
            </a:r>
            <a:r>
              <a:rPr kumimoji="0" lang="en-US" sz="1800" b="0" i="0" u="none" strike="noStrike" kern="1200" cap="none" spc="0" normalizeH="0" baseline="-25000" noProof="0" dirty="0">
                <a:ln>
                  <a:noFill/>
                </a:ln>
                <a:solidFill>
                  <a:srgbClr val="000000"/>
                </a:solidFill>
                <a:effectLst/>
                <a:uLnTx/>
                <a:uFillTx/>
                <a:latin typeface="Arial"/>
                <a:ea typeface="+mn-ea"/>
                <a:cs typeface="+mn-cs"/>
              </a:rPr>
              <a:t>1 </a:t>
            </a:r>
            <a:r>
              <a:rPr kumimoji="0" lang="en-US" sz="1800" b="0" i="0" u="none" strike="noStrike" kern="1200" cap="none" spc="0" normalizeH="0" baseline="0" noProof="0" dirty="0">
                <a:ln>
                  <a:noFill/>
                </a:ln>
                <a:solidFill>
                  <a:srgbClr val="000000"/>
                </a:solidFill>
                <a:effectLst/>
                <a:uLnTx/>
                <a:uFillTx/>
                <a:latin typeface="Arial"/>
                <a:ea typeface="+mn-ea"/>
                <a:cs typeface="+mn-cs"/>
              </a:rPr>
              <a:t> until </a:t>
            </a: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is in equilibrium </a:t>
            </a:r>
          </a:p>
        </p:txBody>
      </p:sp>
      <p:sp>
        <p:nvSpPr>
          <p:cNvPr id="56" name="Sağ Ayraç 55">
            <a:extLst>
              <a:ext uri="{FF2B5EF4-FFF2-40B4-BE49-F238E27FC236}">
                <a16:creationId xmlns:a16="http://schemas.microsoft.com/office/drawing/2014/main" id="{80E79E23-E1FC-45BC-83C0-093E7152AA52}"/>
              </a:ext>
            </a:extLst>
          </p:cNvPr>
          <p:cNvSpPr/>
          <p:nvPr/>
        </p:nvSpPr>
        <p:spPr>
          <a:xfrm rot="16200000">
            <a:off x="4425402" y="4751445"/>
            <a:ext cx="528872" cy="13291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 name="Metin kutusu 1">
            <a:extLst>
              <a:ext uri="{FF2B5EF4-FFF2-40B4-BE49-F238E27FC236}">
                <a16:creationId xmlns:a16="http://schemas.microsoft.com/office/drawing/2014/main" id="{C213D0FC-8517-462D-9C05-49417FA7CF3F}"/>
              </a:ext>
            </a:extLst>
          </p:cNvPr>
          <p:cNvSpPr txBox="1"/>
          <p:nvPr/>
        </p:nvSpPr>
        <p:spPr>
          <a:xfrm flipH="1">
            <a:off x="5647479" y="4258386"/>
            <a:ext cx="514668" cy="369332"/>
          </a:xfrm>
          <a:prstGeom prst="rect">
            <a:avLst/>
          </a:prstGeom>
          <a:noFill/>
        </p:spPr>
        <p:txBody>
          <a:bodyPr wrap="square" rtlCol="0">
            <a:spAutoFit/>
          </a:bodyPr>
          <a:lstStyle/>
          <a:p>
            <a:r>
              <a:rPr lang="en-US" dirty="0"/>
              <a:t>(1)</a:t>
            </a:r>
          </a:p>
        </p:txBody>
      </p:sp>
      <p:sp>
        <p:nvSpPr>
          <p:cNvPr id="4" name="Metin kutusu 3">
            <a:extLst>
              <a:ext uri="{FF2B5EF4-FFF2-40B4-BE49-F238E27FC236}">
                <a16:creationId xmlns:a16="http://schemas.microsoft.com/office/drawing/2014/main" id="{EFA9B244-7773-440B-8F9E-650DB76F3175}"/>
              </a:ext>
            </a:extLst>
          </p:cNvPr>
          <p:cNvSpPr txBox="1"/>
          <p:nvPr/>
        </p:nvSpPr>
        <p:spPr>
          <a:xfrm>
            <a:off x="5803231" y="2193666"/>
            <a:ext cx="522482"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19360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0"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0"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3" grpId="0" animBg="1"/>
      <p:bldP spid="37" grpId="0"/>
      <p:bldP spid="38" grpId="0"/>
      <p:bldP spid="39" grpId="0"/>
      <p:bldP spid="42" grpId="0"/>
      <p:bldP spid="47" grpId="0"/>
      <p:bldP spid="48" grpId="0"/>
      <p:bldP spid="56" grpId="0" animBg="1"/>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1139148" y="85929"/>
            <a:ext cx="10125173" cy="1165782"/>
          </a:xfrm>
        </p:spPr>
        <p:txBody>
          <a:bodyPr/>
          <a:lstStyle/>
          <a:p>
            <a:pPr eaLnBrk="1" hangingPunct="1"/>
            <a:r>
              <a:rPr lang="en-US" sz="4000" b="1" dirty="0"/>
              <a:t> </a:t>
            </a:r>
            <a:r>
              <a:rPr lang="en-US" sz="3600" b="1" dirty="0"/>
              <a:t>Fiscal Policy Under Fixed Exchange Rates</a:t>
            </a:r>
            <a:endParaRPr lang="en-US" sz="3600" b="1" i="1" dirty="0"/>
          </a:p>
        </p:txBody>
      </p:sp>
      <p:sp>
        <p:nvSpPr>
          <p:cNvPr id="5123" name="Rectangle 3"/>
          <p:cNvSpPr>
            <a:spLocks noGrp="1" noChangeArrowheads="1"/>
          </p:cNvSpPr>
          <p:nvPr>
            <p:ph type="body" sz="half" idx="1"/>
          </p:nvPr>
        </p:nvSpPr>
        <p:spPr>
          <a:xfrm>
            <a:off x="1139148" y="1005904"/>
            <a:ext cx="10675071" cy="5242090"/>
          </a:xfrm>
        </p:spPr>
        <p:txBody>
          <a:bodyPr/>
          <a:lstStyle/>
          <a:p>
            <a:pPr lvl="1" eaLnBrk="1" hangingPunct="1">
              <a:lnSpc>
                <a:spcPct val="90000"/>
              </a:lnSpc>
            </a:pPr>
            <a:r>
              <a:rPr lang="en-US" sz="2400" dirty="0"/>
              <a:t>With perfect capital immobility, any fiscal stimulus initially increases Y and M, thus worsens Net Exports and Current Account balance</a:t>
            </a:r>
          </a:p>
          <a:p>
            <a:pPr lvl="1" eaLnBrk="1" hangingPunct="1">
              <a:lnSpc>
                <a:spcPct val="90000"/>
              </a:lnSpc>
            </a:pPr>
            <a:r>
              <a:rPr lang="en-US" sz="2400" dirty="0"/>
              <a:t>But because capital is immobile, a </a:t>
            </a:r>
            <a:r>
              <a:rPr lang="en-US" sz="2400" dirty="0" err="1"/>
              <a:t>BoP</a:t>
            </a:r>
            <a:r>
              <a:rPr lang="en-US" sz="2400" dirty="0"/>
              <a:t> deficit emerges (for example the country cannot borrow more to compensate for the higher Current Account deficit)</a:t>
            </a:r>
          </a:p>
          <a:p>
            <a:pPr lvl="1" eaLnBrk="1" hangingPunct="1">
              <a:lnSpc>
                <a:spcPct val="90000"/>
              </a:lnSpc>
            </a:pPr>
            <a:r>
              <a:rPr lang="en-US" sz="2400" dirty="0"/>
              <a:t>The </a:t>
            </a:r>
            <a:r>
              <a:rPr lang="en-US" sz="2400" dirty="0" err="1"/>
              <a:t>BoP</a:t>
            </a:r>
            <a:r>
              <a:rPr lang="en-US" sz="2400" dirty="0"/>
              <a:t> deficit puts a depreciation pressure on domestic currency (increased demand for foreign currency is not met by more borrowing from the rest of the world)</a:t>
            </a:r>
          </a:p>
          <a:p>
            <a:pPr lvl="1" eaLnBrk="1" hangingPunct="1">
              <a:lnSpc>
                <a:spcPct val="90000"/>
              </a:lnSpc>
            </a:pPr>
            <a:r>
              <a:rPr lang="en-US" sz="2400" dirty="0"/>
              <a:t>To stop depreciation pressure on domestic currency, the Central Bank sells foreign currency and decreases (withdraws) domestic money supply, increasing domestic </a:t>
            </a:r>
            <a:r>
              <a:rPr lang="en-US" sz="2400" dirty="0" err="1"/>
              <a:t>i</a:t>
            </a:r>
            <a:endParaRPr lang="en-US" sz="2400" dirty="0"/>
          </a:p>
          <a:p>
            <a:pPr lvl="1" eaLnBrk="1" hangingPunct="1">
              <a:lnSpc>
                <a:spcPct val="90000"/>
              </a:lnSpc>
            </a:pPr>
            <a:r>
              <a:rPr lang="en-US" sz="2400" dirty="0"/>
              <a:t>With higher domestic </a:t>
            </a:r>
            <a:r>
              <a:rPr lang="en-US" sz="2400" dirty="0" err="1"/>
              <a:t>i</a:t>
            </a:r>
            <a:r>
              <a:rPr lang="en-US" sz="2400" dirty="0"/>
              <a:t>, investments and domestic Y fall, Y returns to its original level – the fiscal stimulus completely crowds out domestic investment (I)-now we have less investments and more G in the economy’s new equilibrium (</a:t>
            </a:r>
            <a:r>
              <a:rPr lang="en-US" sz="2400" b="1" dirty="0"/>
              <a:t>Full crowding out effect</a:t>
            </a:r>
            <a:r>
              <a:rPr lang="en-US" sz="2400" dirty="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anim calcmode="lin" valueType="num">
                                      <p:cBhvr additive="base">
                                        <p:cTn id="23"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123">
                                            <p:txEl>
                                              <p:pRg st="4" end="4"/>
                                            </p:txEl>
                                          </p:spTgt>
                                        </p:tgtEl>
                                        <p:attrNameLst>
                                          <p:attrName>style.visibility</p:attrName>
                                        </p:attrNameLst>
                                      </p:cBhvr>
                                      <p:to>
                                        <p:strVal val="visible"/>
                                      </p:to>
                                    </p:set>
                                    <p:anim calcmode="lin" valueType="num">
                                      <p:cBhvr additive="base">
                                        <p:cTn id="29"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b="1"/>
              <a:t>Fiscal Policy Under Fixed Exchange Rates</a:t>
            </a:r>
          </a:p>
        </p:txBody>
      </p:sp>
      <p:cxnSp>
        <p:nvCxnSpPr>
          <p:cNvPr id="4" name="Straight Arrow Connector 3"/>
          <p:cNvCxnSpPr/>
          <p:nvPr/>
        </p:nvCxnSpPr>
        <p:spPr>
          <a:xfrm rot="5400000" flipH="1" flipV="1">
            <a:off x="2400301" y="3738563"/>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681664"/>
            <a:ext cx="4953000"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108" name="TextBox 8"/>
          <p:cNvSpPr txBox="1">
            <a:spLocks noChangeArrowheads="1"/>
          </p:cNvSpPr>
          <p:nvPr/>
        </p:nvSpPr>
        <p:spPr bwMode="auto">
          <a:xfrm>
            <a:off x="9144001" y="5834063"/>
            <a:ext cx="9382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income</a:t>
            </a:r>
          </a:p>
        </p:txBody>
      </p:sp>
      <p:sp>
        <p:nvSpPr>
          <p:cNvPr id="47109" name="TextBox 9"/>
          <p:cNvSpPr txBox="1">
            <a:spLocks noChangeArrowheads="1"/>
          </p:cNvSpPr>
          <p:nvPr/>
        </p:nvSpPr>
        <p:spPr bwMode="auto">
          <a:xfrm>
            <a:off x="3962400" y="1795463"/>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47110" name="TextBox 26"/>
          <p:cNvSpPr txBox="1">
            <a:spLocks noChangeArrowheads="1"/>
          </p:cNvSpPr>
          <p:nvPr/>
        </p:nvSpPr>
        <p:spPr bwMode="auto">
          <a:xfrm>
            <a:off x="6172201" y="1643063"/>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rot="5400000" flipH="1" flipV="1">
            <a:off x="4648994" y="3852069"/>
            <a:ext cx="3657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112" name="TextBox 14"/>
          <p:cNvSpPr txBox="1">
            <a:spLocks noChangeArrowheads="1"/>
          </p:cNvSpPr>
          <p:nvPr/>
        </p:nvSpPr>
        <p:spPr bwMode="auto">
          <a:xfrm>
            <a:off x="8153400" y="5224463"/>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7113" name="TextBox 15"/>
          <p:cNvSpPr txBox="1">
            <a:spLocks noChangeArrowheads="1"/>
          </p:cNvSpPr>
          <p:nvPr/>
        </p:nvSpPr>
        <p:spPr bwMode="auto">
          <a:xfrm>
            <a:off x="7467601" y="1719263"/>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18" name="Oval 17"/>
          <p:cNvSpPr/>
          <p:nvPr/>
        </p:nvSpPr>
        <p:spPr>
          <a:xfrm>
            <a:off x="6400800" y="3852863"/>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7115" name="TextBox 18"/>
          <p:cNvSpPr txBox="1">
            <a:spLocks noChangeArrowheads="1"/>
          </p:cNvSpPr>
          <p:nvPr/>
        </p:nvSpPr>
        <p:spPr bwMode="auto">
          <a:xfrm>
            <a:off x="6553200" y="3776664"/>
            <a:ext cx="325438"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767263"/>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343401" y="3929064"/>
            <a:ext cx="2132013"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118" name="TextBox 24"/>
          <p:cNvSpPr txBox="1">
            <a:spLocks noChangeArrowheads="1"/>
          </p:cNvSpPr>
          <p:nvPr/>
        </p:nvSpPr>
        <p:spPr bwMode="auto">
          <a:xfrm>
            <a:off x="3886200" y="3776664"/>
            <a:ext cx="477838"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sp>
        <p:nvSpPr>
          <p:cNvPr id="47119" name="TextBox 25"/>
          <p:cNvSpPr txBox="1">
            <a:spLocks noChangeArrowheads="1"/>
          </p:cNvSpPr>
          <p:nvPr/>
        </p:nvSpPr>
        <p:spPr bwMode="auto">
          <a:xfrm>
            <a:off x="6324600" y="5757864"/>
            <a:ext cx="457200"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cxnSp>
        <p:nvCxnSpPr>
          <p:cNvPr id="23" name="Straight Connector 22"/>
          <p:cNvCxnSpPr/>
          <p:nvPr/>
        </p:nvCxnSpPr>
        <p:spPr>
          <a:xfrm rot="5400000" flipH="1" flipV="1">
            <a:off x="4838700" y="2824163"/>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633663"/>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410200" y="2557463"/>
            <a:ext cx="3276600" cy="2743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a:spLocks noChangeArrowheads="1"/>
          </p:cNvSpPr>
          <p:nvPr/>
        </p:nvSpPr>
        <p:spPr bwMode="auto">
          <a:xfrm>
            <a:off x="8763000" y="5224463"/>
            <a:ext cx="4587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36" name="Straight Connector 35"/>
          <p:cNvCxnSpPr/>
          <p:nvPr/>
        </p:nvCxnSpPr>
        <p:spPr>
          <a:xfrm rot="5400000" flipH="1" flipV="1">
            <a:off x="4686300" y="2747963"/>
            <a:ext cx="3505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6400800" y="3395663"/>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ysClr val="windowText" lastClr="000000"/>
              </a:solidFill>
              <a:effectLst/>
              <a:uLnTx/>
              <a:uFillTx/>
              <a:latin typeface="Arial"/>
              <a:ea typeface="+mn-ea"/>
              <a:cs typeface="+mn-cs"/>
            </a:endParaRPr>
          </a:p>
        </p:txBody>
      </p:sp>
      <p:cxnSp>
        <p:nvCxnSpPr>
          <p:cNvPr id="38" name="Straight Connector 37"/>
          <p:cNvCxnSpPr/>
          <p:nvPr/>
        </p:nvCxnSpPr>
        <p:spPr>
          <a:xfrm rot="10800000">
            <a:off x="4343401" y="3471864"/>
            <a:ext cx="2132013"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6096000" y="2862264"/>
            <a:ext cx="457200"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40" name="TextBox 39"/>
          <p:cNvSpPr txBox="1">
            <a:spLocks noChangeArrowheads="1"/>
          </p:cNvSpPr>
          <p:nvPr/>
        </p:nvSpPr>
        <p:spPr bwMode="auto">
          <a:xfrm>
            <a:off x="3810000" y="3319464"/>
            <a:ext cx="609600"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30000" noProof="0">
                <a:ln>
                  <a:noFill/>
                </a:ln>
                <a:solidFill>
                  <a:srgbClr val="000000"/>
                </a:solidFill>
                <a:effectLst/>
                <a:uLnTx/>
                <a:uFillTx/>
                <a:latin typeface="Times New Roman" pitchFamily="18" charset="0"/>
                <a:ea typeface="+mn-ea"/>
                <a:cs typeface="+mn-cs"/>
              </a:rPr>
              <a:t>'</a:t>
            </a:r>
          </a:p>
        </p:txBody>
      </p:sp>
      <p:sp>
        <p:nvSpPr>
          <p:cNvPr id="41" name="TextBox 40"/>
          <p:cNvSpPr txBox="1">
            <a:spLocks noChangeArrowheads="1"/>
          </p:cNvSpPr>
          <p:nvPr/>
        </p:nvSpPr>
        <p:spPr bwMode="auto">
          <a:xfrm>
            <a:off x="7010400" y="1490663"/>
            <a:ext cx="6159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7130" name="TextBox 41"/>
          <p:cNvSpPr txBox="1">
            <a:spLocks noChangeArrowheads="1"/>
          </p:cNvSpPr>
          <p:nvPr/>
        </p:nvSpPr>
        <p:spPr bwMode="auto">
          <a:xfrm>
            <a:off x="8624888" y="1676401"/>
            <a:ext cx="2274885" cy="830997"/>
          </a:xfrm>
          <a:prstGeom prst="rect">
            <a:avLst/>
          </a:prstGeom>
          <a:solidFill>
            <a:srgbClr val="FFC000"/>
          </a:solid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immobility</a:t>
            </a:r>
          </a:p>
        </p:txBody>
      </p:sp>
      <p:sp>
        <p:nvSpPr>
          <p:cNvPr id="2" name="Oval 1">
            <a:extLst>
              <a:ext uri="{FF2B5EF4-FFF2-40B4-BE49-F238E27FC236}">
                <a16:creationId xmlns:a16="http://schemas.microsoft.com/office/drawing/2014/main" id="{0FA34EAE-DFD7-420D-A770-8071D4AF70EF}"/>
              </a:ext>
            </a:extLst>
          </p:cNvPr>
          <p:cNvSpPr/>
          <p:nvPr/>
        </p:nvSpPr>
        <p:spPr>
          <a:xfrm>
            <a:off x="6512726" y="3376614"/>
            <a:ext cx="358648"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 name="Düz Ok Bağlayıcısı 5">
            <a:extLst>
              <a:ext uri="{FF2B5EF4-FFF2-40B4-BE49-F238E27FC236}">
                <a16:creationId xmlns:a16="http://schemas.microsoft.com/office/drawing/2014/main" id="{74157FD9-DB98-4282-AA4B-4C29F6C743B9}"/>
              </a:ext>
            </a:extLst>
          </p:cNvPr>
          <p:cNvCxnSpPr>
            <a:cxnSpLocks/>
          </p:cNvCxnSpPr>
          <p:nvPr/>
        </p:nvCxnSpPr>
        <p:spPr>
          <a:xfrm flipH="1">
            <a:off x="6957760" y="3504407"/>
            <a:ext cx="814640" cy="222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Metin kutusu 10">
            <a:extLst>
              <a:ext uri="{FF2B5EF4-FFF2-40B4-BE49-F238E27FC236}">
                <a16:creationId xmlns:a16="http://schemas.microsoft.com/office/drawing/2014/main" id="{CE56C50F-9D17-4891-95D9-BD26A8857A55}"/>
              </a:ext>
            </a:extLst>
          </p:cNvPr>
          <p:cNvSpPr txBox="1"/>
          <p:nvPr/>
        </p:nvSpPr>
        <p:spPr>
          <a:xfrm>
            <a:off x="7778418" y="3317099"/>
            <a:ext cx="40333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deficit; puts a depreciation pressure on domestic currency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1+#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1+#ppt_w/2"/>
                                          </p:val>
                                        </p:tav>
                                        <p:tav tm="100000">
                                          <p:val>
                                            <p:strVal val="#ppt_x"/>
                                          </p:val>
                                        </p:tav>
                                      </p:tavLst>
                                    </p:anim>
                                    <p:anim calcmode="lin" valueType="num">
                                      <p:cBhvr additive="base">
                                        <p:cTn id="41" dur="500" fill="hold"/>
                                        <p:tgtEl>
                                          <p:spTgt spid="3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fill="hold"/>
                                        <p:tgtEl>
                                          <p:spTgt spid="38"/>
                                        </p:tgtEl>
                                        <p:attrNameLst>
                                          <p:attrName>ppt_x</p:attrName>
                                        </p:attrNameLst>
                                      </p:cBhvr>
                                      <p:tavLst>
                                        <p:tav tm="0">
                                          <p:val>
                                            <p:strVal val="1+#ppt_w/2"/>
                                          </p:val>
                                        </p:tav>
                                        <p:tav tm="100000">
                                          <p:val>
                                            <p:strVal val="#ppt_x"/>
                                          </p:val>
                                        </p:tav>
                                      </p:tavLst>
                                    </p:anim>
                                    <p:anim calcmode="lin" valueType="num">
                                      <p:cBhvr additive="base">
                                        <p:cTn id="45" dur="500" fill="hold"/>
                                        <p:tgtEl>
                                          <p:spTgt spid="3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1+#ppt_w/2"/>
                                          </p:val>
                                        </p:tav>
                                        <p:tav tm="100000">
                                          <p:val>
                                            <p:strVal val="#ppt_x"/>
                                          </p:val>
                                        </p:tav>
                                      </p:tavLst>
                                    </p:anim>
                                    <p:anim calcmode="lin" valueType="num">
                                      <p:cBhvr additive="base">
                                        <p:cTn id="4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39" grpId="0"/>
      <p:bldP spid="40" grpId="0"/>
      <p:bldP spid="41" grpId="0"/>
      <p:bldP spid="2"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743173" y="304800"/>
            <a:ext cx="9729248" cy="1005526"/>
          </a:xfrm>
        </p:spPr>
        <p:txBody>
          <a:bodyPr/>
          <a:lstStyle/>
          <a:p>
            <a:pPr eaLnBrk="1" hangingPunct="1"/>
            <a:r>
              <a:rPr lang="en-US" sz="4000" b="1" dirty="0"/>
              <a:t> </a:t>
            </a:r>
            <a:r>
              <a:rPr lang="en-US" sz="3600" b="1" dirty="0"/>
              <a:t>Fiscal Policy Under Fixed Exchange Rates</a:t>
            </a:r>
            <a:endParaRPr lang="en-US" sz="3600" b="1" i="1" dirty="0"/>
          </a:p>
        </p:txBody>
      </p:sp>
      <p:sp>
        <p:nvSpPr>
          <p:cNvPr id="5123" name="Rectangle 3"/>
          <p:cNvSpPr>
            <a:spLocks noGrp="1" noChangeArrowheads="1"/>
          </p:cNvSpPr>
          <p:nvPr>
            <p:ph type="body" sz="half" idx="1"/>
          </p:nvPr>
        </p:nvSpPr>
        <p:spPr>
          <a:xfrm>
            <a:off x="1309540" y="1197989"/>
            <a:ext cx="10577660" cy="4921578"/>
          </a:xfrm>
        </p:spPr>
        <p:txBody>
          <a:bodyPr/>
          <a:lstStyle/>
          <a:p>
            <a:pPr lvl="1" eaLnBrk="1" hangingPunct="1">
              <a:lnSpc>
                <a:spcPct val="90000"/>
              </a:lnSpc>
            </a:pPr>
            <a:r>
              <a:rPr lang="en-US" sz="2400" dirty="0"/>
              <a:t>W</a:t>
            </a:r>
            <a:r>
              <a:rPr lang="en-US" dirty="0"/>
              <a:t>ith perfect capital mobility, any fiscal stimulus increases Y and M, in domestic equilibrium, domestic interest rate rises above world (international) interest rate;</a:t>
            </a:r>
          </a:p>
          <a:p>
            <a:pPr lvl="1" eaLnBrk="1" hangingPunct="1">
              <a:lnSpc>
                <a:spcPct val="90000"/>
              </a:lnSpc>
            </a:pPr>
            <a:r>
              <a:rPr lang="en-US" dirty="0"/>
              <a:t>With high domestic interest rate, there will be massive inflows of international capital into the country;</a:t>
            </a:r>
          </a:p>
          <a:p>
            <a:pPr lvl="1" eaLnBrk="1" hangingPunct="1">
              <a:lnSpc>
                <a:spcPct val="90000"/>
              </a:lnSpc>
            </a:pPr>
            <a:r>
              <a:rPr lang="en-US" dirty="0"/>
              <a:t>The inflows of capital lead to an appreciation of domestic currency; </a:t>
            </a:r>
          </a:p>
          <a:p>
            <a:pPr lvl="1" eaLnBrk="1" hangingPunct="1">
              <a:lnSpc>
                <a:spcPct val="90000"/>
              </a:lnSpc>
            </a:pPr>
            <a:r>
              <a:rPr lang="en-US" dirty="0"/>
              <a:t>To maintain the fixed exchange rate, the central bank must buy foreign currency and increase the domestic money supply. As money supply increases, </a:t>
            </a:r>
            <a:r>
              <a:rPr lang="en-US" dirty="0" err="1"/>
              <a:t>i</a:t>
            </a:r>
            <a:r>
              <a:rPr lang="en-US" dirty="0"/>
              <a:t> falls to original.</a:t>
            </a:r>
          </a:p>
          <a:p>
            <a:pPr lvl="1" eaLnBrk="1" hangingPunct="1">
              <a:lnSpc>
                <a:spcPct val="90000"/>
              </a:lnSpc>
            </a:pPr>
            <a:r>
              <a:rPr lang="en-US" dirty="0"/>
              <a:t>In the end, Y rises (full multiplier effect of ∆G), but </a:t>
            </a:r>
            <a:r>
              <a:rPr lang="en-US" dirty="0" err="1"/>
              <a:t>i</a:t>
            </a:r>
            <a:r>
              <a:rPr lang="en-US" dirty="0"/>
              <a:t> stays the same.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 calcmode="lin" valueType="num">
                                      <p:cBhvr additive="base">
                                        <p:cTn id="27"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b="1"/>
              <a:t>Fiscal Policy Under Fixed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156"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income</a:t>
            </a:r>
          </a:p>
        </p:txBody>
      </p:sp>
      <p:sp>
        <p:nvSpPr>
          <p:cNvPr id="49157"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49158" name="TextBox 26"/>
          <p:cNvSpPr txBox="1">
            <a:spLocks noChangeArrowheads="1"/>
          </p:cNvSpPr>
          <p:nvPr/>
        </p:nvSpPr>
        <p:spPr bwMode="auto">
          <a:xfrm>
            <a:off x="8991601" y="3657600"/>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a:off x="4343400" y="3810000"/>
            <a:ext cx="457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160"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9161"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18" name="Oval 17"/>
          <p:cNvSpPr/>
          <p:nvPr/>
        </p:nvSpPr>
        <p:spPr>
          <a:xfrm>
            <a:off x="64008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9163" name="TextBox 18"/>
          <p:cNvSpPr txBox="1">
            <a:spLocks noChangeArrowheads="1"/>
          </p:cNvSpPr>
          <p:nvPr/>
        </p:nvSpPr>
        <p:spPr bwMode="auto">
          <a:xfrm>
            <a:off x="6553200" y="3657600"/>
            <a:ext cx="3254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648201"/>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165" name="TextBox 24"/>
          <p:cNvSpPr txBox="1">
            <a:spLocks noChangeArrowheads="1"/>
          </p:cNvSpPr>
          <p:nvPr/>
        </p:nvSpPr>
        <p:spPr bwMode="auto">
          <a:xfrm>
            <a:off x="3886200" y="3657600"/>
            <a:ext cx="4778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sp>
        <p:nvSpPr>
          <p:cNvPr id="49166"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5146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410200" y="2438400"/>
            <a:ext cx="3276600" cy="2743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a:spLocks noChangeArrowheads="1"/>
          </p:cNvSpPr>
          <p:nvPr/>
        </p:nvSpPr>
        <p:spPr bwMode="auto">
          <a:xfrm>
            <a:off x="8763000" y="5105400"/>
            <a:ext cx="4587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36" name="Straight Connector 35"/>
          <p:cNvCxnSpPr/>
          <p:nvPr/>
        </p:nvCxnSpPr>
        <p:spPr>
          <a:xfrm rot="5400000" flipH="1" flipV="1">
            <a:off x="5372100" y="2933700"/>
            <a:ext cx="3505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70104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ysClr val="windowText" lastClr="000000"/>
              </a:solidFill>
              <a:effectLst/>
              <a:uLnTx/>
              <a:uFillTx/>
              <a:latin typeface="Arial"/>
              <a:ea typeface="+mn-ea"/>
              <a:cs typeface="+mn-cs"/>
            </a:endParaRPr>
          </a:p>
        </p:txBody>
      </p:sp>
      <p:cxnSp>
        <p:nvCxnSpPr>
          <p:cNvPr id="38" name="Straight Connector 37"/>
          <p:cNvCxnSpPr/>
          <p:nvPr/>
        </p:nvCxnSpPr>
        <p:spPr>
          <a:xfrm rot="5400000" flipH="1" flipV="1">
            <a:off x="6249194" y="4647406"/>
            <a:ext cx="1676400"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7315200" y="34290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41" name="TextBox 40"/>
          <p:cNvSpPr txBox="1">
            <a:spLocks noChangeArrowheads="1"/>
          </p:cNvSpPr>
          <p:nvPr/>
        </p:nvSpPr>
        <p:spPr bwMode="auto">
          <a:xfrm>
            <a:off x="7924800" y="1676400"/>
            <a:ext cx="6159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9176" name="TextBox 28"/>
          <p:cNvSpPr txBox="1">
            <a:spLocks noChangeArrowheads="1"/>
          </p:cNvSpPr>
          <p:nvPr/>
        </p:nvSpPr>
        <p:spPr bwMode="auto">
          <a:xfrm>
            <a:off x="8686800" y="1737151"/>
            <a:ext cx="2222253" cy="830997"/>
          </a:xfrm>
          <a:prstGeom prst="rect">
            <a:avLst/>
          </a:prstGeom>
          <a:solidFill>
            <a:srgbClr val="FFC000"/>
          </a:solid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mobility</a:t>
            </a:r>
          </a:p>
        </p:txBody>
      </p:sp>
      <p:sp>
        <p:nvSpPr>
          <p:cNvPr id="49177" name="TextBox 41"/>
          <p:cNvSpPr txBox="1">
            <a:spLocks noChangeArrowheads="1"/>
          </p:cNvSpPr>
          <p:nvPr/>
        </p:nvSpPr>
        <p:spPr bwMode="auto">
          <a:xfrm>
            <a:off x="68580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30000" noProof="0">
                <a:ln>
                  <a:noFill/>
                </a:ln>
                <a:solidFill>
                  <a:srgbClr val="000000"/>
                </a:solidFill>
                <a:effectLst/>
                <a:uLnTx/>
                <a:uFillTx/>
                <a:latin typeface="Times New Roman" pitchFamily="18" charset="0"/>
                <a:ea typeface="+mn-ea"/>
                <a:cs typeface="+mn-cs"/>
              </a:rPr>
              <a:t>'</a:t>
            </a:r>
          </a:p>
        </p:txBody>
      </p:sp>
      <p:sp>
        <p:nvSpPr>
          <p:cNvPr id="2" name="Oval 1">
            <a:extLst>
              <a:ext uri="{FF2B5EF4-FFF2-40B4-BE49-F238E27FC236}">
                <a16:creationId xmlns:a16="http://schemas.microsoft.com/office/drawing/2014/main" id="{140F68B6-403B-4603-9D2A-D086C04B80FD}"/>
              </a:ext>
            </a:extLst>
          </p:cNvPr>
          <p:cNvSpPr/>
          <p:nvPr/>
        </p:nvSpPr>
        <p:spPr>
          <a:xfrm>
            <a:off x="6400800" y="3333750"/>
            <a:ext cx="420686"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 name="Düz Ok Bağlayıcısı 5">
            <a:extLst>
              <a:ext uri="{FF2B5EF4-FFF2-40B4-BE49-F238E27FC236}">
                <a16:creationId xmlns:a16="http://schemas.microsoft.com/office/drawing/2014/main" id="{A6E5C48F-412D-4752-A5C8-A277555A1E82}"/>
              </a:ext>
            </a:extLst>
          </p:cNvPr>
          <p:cNvCxnSpPr>
            <a:cxnSpLocks/>
          </p:cNvCxnSpPr>
          <p:nvPr/>
        </p:nvCxnSpPr>
        <p:spPr>
          <a:xfrm flipH="1" flipV="1">
            <a:off x="6553200" y="2620653"/>
            <a:ext cx="38100" cy="5373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Metin kutusu 6">
            <a:extLst>
              <a:ext uri="{FF2B5EF4-FFF2-40B4-BE49-F238E27FC236}">
                <a16:creationId xmlns:a16="http://schemas.microsoft.com/office/drawing/2014/main" id="{E1EF41B2-E287-4C83-81E4-B42B120D6FDB}"/>
              </a:ext>
            </a:extLst>
          </p:cNvPr>
          <p:cNvSpPr txBox="1"/>
          <p:nvPr/>
        </p:nvSpPr>
        <p:spPr>
          <a:xfrm>
            <a:off x="5700959" y="2245764"/>
            <a:ext cx="128541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600" b="0" i="0" u="none" strike="noStrike" kern="1200" cap="none" spc="0" normalizeH="0" baseline="0" noProof="0" dirty="0">
                <a:ln>
                  <a:noFill/>
                </a:ln>
                <a:solidFill>
                  <a:srgbClr val="000000"/>
                </a:solidFill>
                <a:effectLst/>
                <a:uLnTx/>
                <a:uFillTx/>
                <a:latin typeface="Arial"/>
                <a:ea typeface="+mn-ea"/>
                <a:cs typeface="+mn-cs"/>
              </a:rPr>
              <a:t> surplus</a:t>
            </a:r>
          </a:p>
        </p:txBody>
      </p:sp>
      <p:sp>
        <p:nvSpPr>
          <p:cNvPr id="32" name="Sağ Ayraç 31">
            <a:extLst>
              <a:ext uri="{FF2B5EF4-FFF2-40B4-BE49-F238E27FC236}">
                <a16:creationId xmlns:a16="http://schemas.microsoft.com/office/drawing/2014/main" id="{F2C2FB5B-7E12-4B4F-8F06-AFFBC326AC9B}"/>
              </a:ext>
            </a:extLst>
          </p:cNvPr>
          <p:cNvSpPr/>
          <p:nvPr/>
        </p:nvSpPr>
        <p:spPr>
          <a:xfrm rot="16200000">
            <a:off x="6495190" y="4981487"/>
            <a:ext cx="509719" cy="58896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1+#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1+#ppt_w/2"/>
                                          </p:val>
                                        </p:tav>
                                        <p:tav tm="100000">
                                          <p:val>
                                            <p:strVal val="#ppt_x"/>
                                          </p:val>
                                        </p:tav>
                                      </p:tavLst>
                                    </p:anim>
                                    <p:anim calcmode="lin" valueType="num">
                                      <p:cBhvr additive="base">
                                        <p:cTn id="41" dur="500" fill="hold"/>
                                        <p:tgtEl>
                                          <p:spTgt spid="3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fill="hold"/>
                                        <p:tgtEl>
                                          <p:spTgt spid="38"/>
                                        </p:tgtEl>
                                        <p:attrNameLst>
                                          <p:attrName>ppt_x</p:attrName>
                                        </p:attrNameLst>
                                      </p:cBhvr>
                                      <p:tavLst>
                                        <p:tav tm="0">
                                          <p:val>
                                            <p:strVal val="1+#ppt_w/2"/>
                                          </p:val>
                                        </p:tav>
                                        <p:tav tm="100000">
                                          <p:val>
                                            <p:strVal val="#ppt_x"/>
                                          </p:val>
                                        </p:tav>
                                      </p:tavLst>
                                    </p:anim>
                                    <p:anim calcmode="lin" valueType="num">
                                      <p:cBhvr additive="base">
                                        <p:cTn id="45" dur="500" fill="hold"/>
                                        <p:tgtEl>
                                          <p:spTgt spid="38"/>
                                        </p:tgtEl>
                                        <p:attrNameLst>
                                          <p:attrName>ppt_y</p:attrName>
                                        </p:attrNameLst>
                                      </p:cBhvr>
                                      <p:tavLst>
                                        <p:tav tm="0">
                                          <p:val>
                                            <p:strVal val="#ppt_y"/>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39" grpId="0"/>
      <p:bldP spid="41" grpId="0"/>
      <p:bldP spid="2" grpId="0" animBg="1"/>
      <p:bldP spid="7" grpId="0"/>
      <p:bldP spid="3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Fiscal Policy Under Fixed Exchange Rates</a:t>
            </a:r>
            <a:endParaRPr lang="en-US" b="1" i="1"/>
          </a:p>
        </p:txBody>
      </p:sp>
      <p:sp>
        <p:nvSpPr>
          <p:cNvPr id="50178" name="Rectangle 3"/>
          <p:cNvSpPr>
            <a:spLocks noGrp="1" noChangeArrowheads="1"/>
          </p:cNvSpPr>
          <p:nvPr>
            <p:ph type="body" sz="half" idx="1"/>
          </p:nvPr>
        </p:nvSpPr>
        <p:spPr>
          <a:xfrm>
            <a:off x="1121004" y="1744744"/>
            <a:ext cx="10087465" cy="4137582"/>
          </a:xfrm>
        </p:spPr>
        <p:txBody>
          <a:bodyPr/>
          <a:lstStyle/>
          <a:p>
            <a:pPr lvl="1" eaLnBrk="1" hangingPunct="1">
              <a:lnSpc>
                <a:spcPct val="90000"/>
              </a:lnSpc>
            </a:pPr>
            <a:r>
              <a:rPr lang="en-US" sz="3200" dirty="0"/>
              <a:t>The bottom line: </a:t>
            </a:r>
          </a:p>
          <a:p>
            <a:pPr lvl="2" eaLnBrk="1" hangingPunct="1">
              <a:lnSpc>
                <a:spcPct val="90000"/>
              </a:lnSpc>
            </a:pPr>
            <a:r>
              <a:rPr lang="en-US" sz="2800" dirty="0"/>
              <a:t>When capital is relatively mobile, fiscal policy is more effective at increasing national income (with perfect capital mobility, there is full multiplier effect).</a:t>
            </a:r>
          </a:p>
          <a:p>
            <a:pPr lvl="2" eaLnBrk="1" hangingPunct="1">
              <a:lnSpc>
                <a:spcPct val="90000"/>
              </a:lnSpc>
            </a:pPr>
            <a:r>
              <a:rPr lang="en-US" sz="2800" dirty="0"/>
              <a:t>When capital is relatively immobile, fiscal policy is less effective at increasing national income.</a:t>
            </a:r>
          </a:p>
          <a:p>
            <a:pPr lvl="2" eaLnBrk="1" hangingPunct="1">
              <a:lnSpc>
                <a:spcPct val="90000"/>
              </a:lnSpc>
            </a:pPr>
            <a:endParaRPr lang="en-US" sz="2800" dirty="0"/>
          </a:p>
          <a:p>
            <a:pPr lvl="1" eaLnBrk="1" hangingPunct="1">
              <a:lnSpc>
                <a:spcPct val="90000"/>
              </a:lnSpc>
            </a:pPr>
            <a:endParaRPr lang="en-US" sz="3200" dirty="0"/>
          </a:p>
        </p:txBody>
      </p:sp>
    </p:spTree>
  </p:cSld>
  <p:clrMapOvr>
    <a:masterClrMapping/>
  </p:clrMapOvr>
  <p:transition/>
</p:sld>
</file>

<file path=ppt/theme/theme1.xml><?xml version="1.0" encoding="utf-8"?>
<a:theme xmlns:a="http://schemas.openxmlformats.org/drawingml/2006/main" name="1_AFC template">
  <a:themeElements>
    <a:clrScheme name="AF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FC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F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FC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FC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FC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FC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FC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FC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FC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FC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FC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FC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FC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363</TotalTime>
  <Words>2395</Words>
  <Application>Microsoft Office PowerPoint</Application>
  <PresentationFormat>Geniş ekran</PresentationFormat>
  <Paragraphs>253</Paragraphs>
  <Slides>23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23</vt:i4>
      </vt:variant>
    </vt:vector>
  </HeadingPairs>
  <TitlesOfParts>
    <vt:vector size="29" baseType="lpstr">
      <vt:lpstr>Arial</vt:lpstr>
      <vt:lpstr>Calibri</vt:lpstr>
      <vt:lpstr>Cambria</vt:lpstr>
      <vt:lpstr>Times New Roman</vt:lpstr>
      <vt:lpstr>Wingdings</vt:lpstr>
      <vt:lpstr>1_AFC template</vt:lpstr>
      <vt:lpstr>Chapter 25:</vt:lpstr>
      <vt:lpstr>Contents</vt:lpstr>
      <vt:lpstr> BOP Equilibrium: the Slope of the BP Curve</vt:lpstr>
      <vt:lpstr> BOP Equilibrium: the Slope of the BP Curve</vt:lpstr>
      <vt:lpstr> BOP Equilibrium: the Slope of the BP Curve</vt:lpstr>
      <vt:lpstr> BOP Equilibrium: the Slope of the BP Curve</vt:lpstr>
      <vt:lpstr>Horizontal BP-curve: Perfect capital mobility</vt:lpstr>
      <vt:lpstr>Horizontal BP-curve: Perfect capital mobility</vt:lpstr>
      <vt:lpstr> BOP Equilibrium: the Slope of the BP Curve</vt:lpstr>
      <vt:lpstr>Vertical BP-curve: Perfect capital immobility</vt:lpstr>
      <vt:lpstr>Vertical BP-curve: Perfect capital immobility</vt:lpstr>
      <vt:lpstr> Shifts in the BP Curve</vt:lpstr>
      <vt:lpstr>Shifts in the BP curve: Change in E</vt:lpstr>
      <vt:lpstr>Shifts in the BP curve: Change in Y*, X</vt:lpstr>
      <vt:lpstr>Equilibrium in the Open Economy</vt:lpstr>
      <vt:lpstr> Change in Equilibrium in the Open Economy: Adjustments to changes in foreign income</vt:lpstr>
      <vt:lpstr> Change in Equilibrium in the Open Economy: Adjustments to changes in foreign income</vt:lpstr>
      <vt:lpstr> Fiscal Policy Under Fixed Exchange Rates</vt:lpstr>
      <vt:lpstr> Fiscal Policy Under Fixed Exchange Rates</vt:lpstr>
      <vt:lpstr>Fiscal Policy Under Fixed Exchange Rates</vt:lpstr>
      <vt:lpstr> Fiscal Policy Under Fixed Exchange Rates</vt:lpstr>
      <vt:lpstr>Fiscal Policy Under Fixed Exchange Rates</vt:lpstr>
      <vt:lpstr> Fiscal Policy Under Fixed Exchange Rates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Şirin Saraçoğlu</cp:lastModifiedBy>
  <cp:revision>93</cp:revision>
  <dcterms:created xsi:type="dcterms:W3CDTF">2020-04-25T06:56:25Z</dcterms:created>
  <dcterms:modified xsi:type="dcterms:W3CDTF">2025-12-24T12:41:53Z</dcterms:modified>
</cp:coreProperties>
</file>