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9" r:id="rId1"/>
    <p:sldMasterId id="2147483691" r:id="rId2"/>
    <p:sldMasterId id="2147483684" r:id="rId3"/>
    <p:sldMasterId id="2147483686" r:id="rId4"/>
    <p:sldMasterId id="2147483701" r:id="rId5"/>
  </p:sldMasterIdLst>
  <p:notesMasterIdLst>
    <p:notesMasterId r:id="rId23"/>
  </p:notesMasterIdLst>
  <p:sldIdLst>
    <p:sldId id="449" r:id="rId6"/>
    <p:sldId id="411" r:id="rId7"/>
    <p:sldId id="412" r:id="rId8"/>
    <p:sldId id="413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423" r:id="rId17"/>
    <p:sldId id="424" r:id="rId18"/>
    <p:sldId id="425" r:id="rId19"/>
    <p:sldId id="428" r:id="rId20"/>
    <p:sldId id="450" r:id="rId21"/>
    <p:sldId id="45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Content" id="{5973D931-3BAC-4F30-9C16-B7461F574E40}">
          <p14:sldIdLst>
            <p14:sldId id="449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3"/>
            <p14:sldId id="424"/>
            <p14:sldId id="425"/>
            <p14:sldId id="428"/>
            <p14:sldId id="450"/>
            <p14:sldId id="451"/>
          </p14:sldIdLst>
        </p14:section>
        <p14:section name="Appendix: Image Descriptions for Unsighted Students" id="{BAE89D3D-5659-4BD7-9762-DDBB5ABE4B19}">
          <p14:sldIdLst/>
        </p14:section>
      </p14:sectionLst>
    </p:ex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1A23"/>
    <a:srgbClr val="692146"/>
    <a:srgbClr val="FFB600"/>
    <a:srgbClr val="FFE5B8"/>
    <a:srgbClr val="255881"/>
    <a:srgbClr val="601D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9" autoAdjust="0"/>
    <p:restoredTop sz="93125" autoAdjust="0"/>
  </p:normalViewPr>
  <p:slideViewPr>
    <p:cSldViewPr snapToGrid="0" showGuides="1">
      <p:cViewPr varScale="1">
        <p:scale>
          <a:sx n="56" d="100"/>
          <a:sy n="56" d="100"/>
        </p:scale>
        <p:origin x="1488" y="5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-1028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751B6-816D-453D-9AB0-FB5BDE553EAC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B8B88-7B19-4444-8C00-276D3F70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73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9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In this set, we will cover only externalities and public goods. The rest of the chapter (in the textbook) is NOT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06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Must watch video 1: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=ha-ssoI6S0Q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0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48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19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64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34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28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37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65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A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private good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is only supplied to the individual who bought it. It is rival and exclusive—meaning when I purchase an apple, I can prevent other people from eating it (exclusive) and when I eat it, it is not possible for others to eat it (rival).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Must-watch video 2</a:t>
            </a:r>
            <a:r>
              <a:rPr lang="en-US" dirty="0"/>
              <a:t>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=13JOGWzY8kE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https://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Calibri"/>
              </a:rPr>
              <a:t>www.youtube.com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Calibri"/>
              </a:rPr>
              <a:t>watch?v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=nsWuzS_dEM8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46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Highly suggested video: </a:t>
            </a:r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=13JOGWzY8kE&amp;t=364s</a:t>
            </a:r>
          </a:p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54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26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Elaborate</a:t>
            </a:r>
            <a:r>
              <a:rPr lang="en-US" dirty="0"/>
              <a:t>: Think about a negative outcome of perfect competition!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Elaborate: </a:t>
            </a:r>
            <a:r>
              <a:rPr lang="en-US" dirty="0"/>
              <a:t>Think about the result of firms’ having market power for consumers and producers!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B8B88-7B19-4444-8C00-276D3F7033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81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6105" y="2099014"/>
            <a:ext cx="3863458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"/>
          <p:cNvSpPr>
            <a:spLocks noGrp="1"/>
          </p:cNvSpPr>
          <p:nvPr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HE Altered Background, fixed">
            <a:extLst>
              <a:ext uri="{FF2B5EF4-FFF2-40B4-BE49-F238E27FC236}">
                <a16:creationId xmlns:a16="http://schemas.microsoft.com/office/drawing/2014/main" id="{E2D8ACCF-E5FC-4FE9-9E84-B2A0A6B1E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2900" y="2095500"/>
            <a:ext cx="3886199" cy="3886199"/>
            <a:chOff x="342900" y="2095500"/>
            <a:chExt cx="3886199" cy="388619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342900" y="2095500"/>
              <a:ext cx="3886199" cy="3886199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495300" y="2362200"/>
              <a:ext cx="3429000" cy="34671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AC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/>
              <a:t>© &lt; add the year&gt; McGraw Hill.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/>
              <a:t>No reproduction or further distribution permitted without the prior written consent of McGraw Hill.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MHE altered Background, fixed">
            <a:extLst>
              <a:ext uri="{FF2B5EF4-FFF2-40B4-BE49-F238E27FC236}">
                <a16:creationId xmlns:a16="http://schemas.microsoft.com/office/drawing/2014/main" id="{7A14A7A9-A9D7-4A08-A24F-4D1C1F4C2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6366"/>
            <a:ext cx="9143999" cy="4991100"/>
            <a:chOff x="0" y="1524000"/>
            <a:chExt cx="9143999" cy="49911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0" y="1524000"/>
              <a:ext cx="9143999" cy="4991100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190500" y="2019300"/>
              <a:ext cx="8496300" cy="4267200"/>
            </a:xfrm>
            <a:prstGeom prst="rect">
              <a:avLst/>
            </a:prstGeom>
            <a:solidFill>
              <a:srgbClr val="AC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5486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1904671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532632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160593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3788554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4416515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5044476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42900" y="5672435"/>
            <a:ext cx="8458200" cy="5486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33996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</p:spTree>
    <p:extLst>
      <p:ext uri="{BB962C8B-B14F-4D97-AF65-F5344CB8AC3E}">
        <p14:creationId xmlns:p14="http://schemas.microsoft.com/office/powerpoint/2010/main" val="3692571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C0136BE0-3F2D-44D5-B125-B7A30D2C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50" y="117244"/>
            <a:ext cx="6065851" cy="7309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DA8444E8-1445-4AB7-85DD-90449330C00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73249"/>
            <a:ext cx="6477000" cy="4343400"/>
          </a:xfrm>
        </p:spPr>
        <p:txBody>
          <a:bodyPr/>
          <a:lstStyle>
            <a:lvl1pPr>
              <a:defRPr/>
            </a:lvl1pPr>
            <a:lvl2pPr marL="344488" indent="-342900">
              <a:buFont typeface="Arial" panose="020B0604020202020204" pitchFamily="34" charset="0"/>
              <a:buChar char="•"/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4541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</p:spTree>
    <p:extLst>
      <p:ext uri="{BB962C8B-B14F-4D97-AF65-F5344CB8AC3E}">
        <p14:creationId xmlns:p14="http://schemas.microsoft.com/office/powerpoint/2010/main" val="3303143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Add long copyright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</a:t>
            </a:r>
          </a:p>
        </p:txBody>
      </p:sp>
      <p:sp>
        <p:nvSpPr>
          <p:cNvPr id="7" name="Slide Number"/>
          <p:cNvSpPr txBox="1"/>
          <p:nvPr userDrawn="1"/>
        </p:nvSpPr>
        <p:spPr>
          <a:xfrm>
            <a:off x="8625636" y="6670335"/>
            <a:ext cx="356616" cy="164592"/>
          </a:xfrm>
          <a:prstGeom prst="rect">
            <a:avLst/>
          </a:prstGeom>
          <a:noFill/>
        </p:spPr>
        <p:txBody>
          <a:bodyPr wrap="square" lIns="45720" rIns="45720" rtlCol="0" anchor="ctr" anchorCtr="0">
            <a:noAutofit/>
          </a:bodyPr>
          <a:lstStyle/>
          <a:p>
            <a:pPr algn="r"/>
            <a:fld id="{960EEC4C-B90A-40FB-9378-A310753B0AE3}" type="slidenum">
              <a:rPr lang="en-US" sz="800" smtClean="0">
                <a:solidFill>
                  <a:srgbClr val="595959"/>
                </a:solidFill>
              </a:rPr>
              <a:pPr algn="r"/>
              <a:t>‹#›</a:t>
            </a:fld>
            <a:endParaRPr lang="en-US" sz="8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  <p:sldLayoutId id="214748370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Add long copyright line here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24279" y="6660234"/>
            <a:ext cx="1285344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</a:t>
            </a:r>
          </a:p>
        </p:txBody>
      </p:sp>
      <p:grpSp>
        <p:nvGrpSpPr>
          <p:cNvPr id="6" name="MGH Shape">
            <a:extLst>
              <a:ext uri="{FF2B5EF4-FFF2-40B4-BE49-F238E27FC236}">
                <a16:creationId xmlns:a16="http://schemas.microsoft.com/office/drawing/2014/main" id="{B719ECBD-8119-4217-9D58-2638FA43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22742" y="0"/>
            <a:ext cx="2521258" cy="6623843"/>
            <a:chOff x="3491346" y="0"/>
            <a:chExt cx="2508933" cy="6367263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AD01AC-30CD-4728-B0FD-543493B2CE5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A51DD71-B849-456F-A479-25728C0B26F4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349BEA-4244-4589-91D3-1DECC6AB1E90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14" name="Slide Number"/>
          <p:cNvSpPr txBox="1"/>
          <p:nvPr userDrawn="1"/>
        </p:nvSpPr>
        <p:spPr>
          <a:xfrm>
            <a:off x="8625636" y="6670335"/>
            <a:ext cx="356616" cy="164592"/>
          </a:xfrm>
          <a:prstGeom prst="rect">
            <a:avLst/>
          </a:prstGeom>
          <a:noFill/>
        </p:spPr>
        <p:txBody>
          <a:bodyPr wrap="square" lIns="45720" rIns="45720" rtlCol="0" anchor="ctr" anchorCtr="0">
            <a:noAutofit/>
          </a:bodyPr>
          <a:lstStyle/>
          <a:p>
            <a:pPr algn="r"/>
            <a:fld id="{960EEC4C-B90A-40FB-9378-A310753B0AE3}" type="slidenum">
              <a:rPr lang="en-US" sz="800" smtClean="0">
                <a:solidFill>
                  <a:srgbClr val="595959"/>
                </a:solidFill>
              </a:rPr>
              <a:pPr algn="r"/>
              <a:t>‹#›</a:t>
            </a:fld>
            <a:endParaRPr lang="en-US" sz="8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5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8" r:id="rId2"/>
    <p:sldLayoutId id="214748370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</a:t>
            </a:r>
          </a:p>
        </p:txBody>
      </p:sp>
      <p:sp>
        <p:nvSpPr>
          <p:cNvPr id="7" name="Slide Number"/>
          <p:cNvSpPr txBox="1"/>
          <p:nvPr userDrawn="1"/>
        </p:nvSpPr>
        <p:spPr>
          <a:xfrm>
            <a:off x="8625636" y="6670335"/>
            <a:ext cx="356616" cy="164592"/>
          </a:xfrm>
          <a:prstGeom prst="rect">
            <a:avLst/>
          </a:prstGeom>
          <a:noFill/>
        </p:spPr>
        <p:txBody>
          <a:bodyPr wrap="square" lIns="45720" rIns="45720" rtlCol="0" anchor="ctr" anchorCtr="0">
            <a:noAutofit/>
          </a:bodyPr>
          <a:lstStyle/>
          <a:p>
            <a:pPr algn="r"/>
            <a:fld id="{960EEC4C-B90A-40FB-9378-A310753B0AE3}" type="slidenum">
              <a:rPr lang="en-US" sz="800" smtClean="0">
                <a:solidFill>
                  <a:srgbClr val="595959"/>
                </a:solidFill>
              </a:rPr>
              <a:pPr algn="r"/>
              <a:t>‹#›</a:t>
            </a:fld>
            <a:endParaRPr lang="en-US" sz="8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14C897A-4409-4F96-826A-7AE9F1281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8</a:t>
            </a:r>
            <a:endParaRPr lang="en-US" i="1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9DC5F79-D657-4B2E-8FAB-C143E5618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6243582" cy="517585"/>
          </a:xfrm>
        </p:spPr>
        <p:txBody>
          <a:bodyPr/>
          <a:lstStyle/>
          <a:p>
            <a:r>
              <a:rPr lang="en-US" sz="2400" dirty="0"/>
              <a:t>Market Failure versus Government Failure</a:t>
            </a:r>
          </a:p>
        </p:txBody>
      </p:sp>
      <p:sp>
        <p:nvSpPr>
          <p:cNvPr id="2" name="Text Placeholder 3"/>
          <p:cNvSpPr>
            <a:spLocks noGrp="1"/>
          </p:cNvSpPr>
          <p:nvPr>
            <p:ph type="body" sz="quarter" idx="10"/>
          </p:nvPr>
        </p:nvSpPr>
        <p:spPr>
          <a:solidFill>
            <a:srgbClr val="AC161E"/>
          </a:solidFill>
        </p:spPr>
        <p:txBody>
          <a:bodyPr/>
          <a:lstStyle/>
          <a:p>
            <a:r>
              <a:rPr lang="en-US" dirty="0"/>
              <a:t>Eleventh Edition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075BF32-B42F-470F-B1EE-DD2931D1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chemeClr val="tx1"/>
                </a:solidFill>
              </a:rPr>
              <a:t>© 2020 McGraw Hill. All rights reserved. Authorized only for instructor use in the classroom.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No reproduction or further distribution permitted without the prior written consent of McGraw Hill.</a:t>
            </a:r>
          </a:p>
        </p:txBody>
      </p:sp>
    </p:spTree>
    <p:extLst>
      <p:ext uri="{BB962C8B-B14F-4D97-AF65-F5344CB8AC3E}">
        <p14:creationId xmlns:p14="http://schemas.microsoft.com/office/powerpoint/2010/main" val="328285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Market Failures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</a:rPr>
              <a:t>A </a:t>
            </a:r>
            <a:r>
              <a:rPr lang="en-US" sz="2400" b="1" dirty="0"/>
              <a:t>market failure </a:t>
            </a:r>
            <a:r>
              <a:rPr lang="en-US" sz="2400" dirty="0">
                <a:solidFill>
                  <a:srgbClr val="000000"/>
                </a:solidFill>
              </a:rPr>
              <a:t>is a situation in which the invisible hand pushes in such a way that individual decisions do not lead to socially desirable outcomes.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</a:rPr>
              <a:t>They can be caused by:</a:t>
            </a:r>
          </a:p>
          <a:p>
            <a:pPr marL="347472" lvl="2" indent="-347472"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</a:rPr>
              <a:t>Externalities.</a:t>
            </a:r>
          </a:p>
          <a:p>
            <a:pPr marL="347472" lvl="2" indent="-347472"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</a:rPr>
              <a:t>Public goods.</a:t>
            </a:r>
          </a:p>
          <a:p>
            <a:pPr marL="347472" lvl="2" indent="-347472"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</a:rPr>
              <a:t>Imperfect information.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b="1" dirty="0"/>
              <a:t>Government failures </a:t>
            </a:r>
            <a:r>
              <a:rPr lang="en-US" sz="2400" dirty="0"/>
              <a:t>are when the government intervention actually makes the situation worse.</a:t>
            </a: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04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charset="0"/>
                <a:cs typeface="Arial" charset="0"/>
              </a:rPr>
              <a:t>Externalities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983411"/>
            <a:ext cx="8458200" cy="5264989"/>
          </a:xfrm>
        </p:spPr>
        <p:txBody>
          <a:bodyPr>
            <a:normAutofit lnSpcReduction="10000"/>
          </a:bodyPr>
          <a:lstStyle/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b="1" dirty="0">
                <a:latin typeface="+mj-lt"/>
                <a:cs typeface="Calibri"/>
              </a:rPr>
              <a:t>Externalities</a:t>
            </a:r>
            <a:r>
              <a:rPr lang="en-US" sz="2400" dirty="0">
                <a:latin typeface="+mj-lt"/>
                <a:cs typeface="Calibri"/>
              </a:rPr>
              <a:t> are the effects of a decision on a third party that are not taken into account by the decision-maker.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latin typeface="+mj-lt"/>
                <a:cs typeface="Calibri"/>
              </a:rPr>
              <a:t>(For instance, if you smoke next to me, your smoking decision has a negative externality-I am affected badly by it).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latin typeface="+mj-lt"/>
                <a:cs typeface="Calibri"/>
              </a:rPr>
              <a:t>(For instance, if you chose not to wear a mask during times of </a:t>
            </a:r>
            <a:r>
              <a:rPr lang="en-US" sz="2400" dirty="0" err="1">
                <a:latin typeface="+mj-lt"/>
                <a:cs typeface="Calibri"/>
              </a:rPr>
              <a:t>covid</a:t>
            </a:r>
            <a:r>
              <a:rPr lang="en-US" sz="2400" dirty="0">
                <a:latin typeface="+mj-lt"/>
                <a:cs typeface="Calibri"/>
              </a:rPr>
              <a:t>, it has a negative externality. I am </a:t>
            </a:r>
            <a:r>
              <a:rPr lang="en-US" sz="2400">
                <a:latin typeface="+mj-lt"/>
                <a:cs typeface="Calibri"/>
              </a:rPr>
              <a:t>affected badly by it).</a:t>
            </a:r>
            <a:endParaRPr lang="en-US" sz="2400" dirty="0"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b="1" dirty="0">
                <a:latin typeface="+mj-lt"/>
                <a:cs typeface="Calibri"/>
              </a:rPr>
              <a:t>Negative externalities </a:t>
            </a:r>
            <a:r>
              <a:rPr lang="en-US" sz="2400" dirty="0">
                <a:latin typeface="+mj-lt"/>
                <a:cs typeface="Calibri"/>
              </a:rPr>
              <a:t>occur when the effects are detrimental to others. 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Example: Second-hand smoke and carbon monoxide emissions.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b="1" dirty="0">
                <a:latin typeface="+mj-lt"/>
                <a:cs typeface="Calibri"/>
              </a:rPr>
              <a:t>Positive externalities </a:t>
            </a:r>
            <a:r>
              <a:rPr lang="en-US" sz="2400" dirty="0">
                <a:latin typeface="+mj-lt"/>
                <a:cs typeface="Calibri"/>
              </a:rPr>
              <a:t>occur when the effects are beneficial to others. Example: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 Education.</a:t>
            </a:r>
          </a:p>
        </p:txBody>
      </p:sp>
    </p:spTree>
    <p:extLst>
      <p:ext uri="{BB962C8B-B14F-4D97-AF65-F5344CB8AC3E}">
        <p14:creationId xmlns:p14="http://schemas.microsoft.com/office/powerpoint/2010/main" val="289389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No Externality Example</a:t>
            </a:r>
            <a:r>
              <a:rPr lang="en-US" sz="1200" dirty="0">
                <a:cs typeface="Arial" charset="0"/>
              </a:rPr>
              <a:t> 1</a:t>
            </a:r>
            <a:r>
              <a:rPr lang="en-US" dirty="0">
                <a:cs typeface="Arial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dirty="0"/>
              <a:t>When there are no externalities, the supply curve S represents the marginal private cost to society and the demand curve D represents the marginal private benefit to society.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b="1" dirty="0"/>
              <a:t>At equilibrium, the private and social benefits are equal and society is as well off as possible.</a:t>
            </a:r>
            <a:endParaRPr lang="en-US" sz="2400" b="1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23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No Externality Example</a:t>
            </a:r>
            <a:r>
              <a:rPr lang="en-US" sz="1200" dirty="0">
                <a:latin typeface="Arial" charset="0"/>
                <a:cs typeface="Arial" charset="0"/>
              </a:rPr>
              <a:t> 2</a:t>
            </a:r>
            <a:endParaRPr lang="en-US" sz="1200" dirty="0"/>
          </a:p>
        </p:txBody>
      </p:sp>
      <p:pic>
        <p:nvPicPr>
          <p:cNvPr id="9" name="Picture 2" descr="The graph plots P versus Q. "/>
          <p:cNvPicPr>
            <a:picLocks noGrp="1" noChangeAspect="1"/>
          </p:cNvPicPr>
          <p:nvPr>
            <p:ph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65" b="7492"/>
          <a:stretch/>
        </p:blipFill>
        <p:spPr>
          <a:xfrm>
            <a:off x="358708" y="1257138"/>
            <a:ext cx="5363793" cy="4754880"/>
          </a:xfrm>
        </p:spPr>
      </p:pic>
      <p:sp>
        <p:nvSpPr>
          <p:cNvPr id="8" name="Content Placeholder 3"/>
          <p:cNvSpPr>
            <a:spLocks noGrp="1"/>
          </p:cNvSpPr>
          <p:nvPr>
            <p:ph sz="quarter" idx="14"/>
          </p:nvPr>
        </p:nvSpPr>
        <p:spPr>
          <a:xfrm>
            <a:off x="5931910" y="1257300"/>
            <a:ext cx="2869189" cy="49911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400" dirty="0"/>
              <a:t>Because there are no  externalities, the supply curve and demand curve represent the marginal social cost and benefits of producing and consuming steel. 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If there are no externalities, P</a:t>
            </a:r>
            <a:r>
              <a:rPr lang="en-US" sz="2400" b="1" baseline="-25000" dirty="0"/>
              <a:t>0</a:t>
            </a:r>
            <a:r>
              <a:rPr lang="en-US" sz="2400" dirty="0"/>
              <a:t>Q</a:t>
            </a:r>
            <a:r>
              <a:rPr lang="en-US" sz="2400" b="1" baseline="-25000" dirty="0"/>
              <a:t>0</a:t>
            </a:r>
            <a:r>
              <a:rPr lang="en-US" sz="2400" dirty="0"/>
              <a:t> is the equilibrium.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369564" y="6324600"/>
            <a:ext cx="2404872" cy="190500"/>
          </a:xfrm>
        </p:spPr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</a:p>
        </p:txBody>
      </p:sp>
    </p:spTree>
    <p:extLst>
      <p:ext uri="{BB962C8B-B14F-4D97-AF65-F5344CB8AC3E}">
        <p14:creationId xmlns:p14="http://schemas.microsoft.com/office/powerpoint/2010/main" val="1715834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A Negative Externality Example </a:t>
            </a:r>
            <a:r>
              <a:rPr lang="en-US" sz="1200" dirty="0">
                <a:latin typeface="Arial" charset="0"/>
                <a:cs typeface="Arial" charset="0"/>
              </a:rPr>
              <a:t>1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defRPr/>
            </a:pPr>
            <a:r>
              <a:rPr lang="en-US" sz="2400" dirty="0"/>
              <a:t>When there are negative externalities, the marginal social cost differs from the marginal private cost.</a:t>
            </a:r>
          </a:p>
          <a:p>
            <a:pPr>
              <a:spcBef>
                <a:spcPts val="800"/>
              </a:spcBef>
            </a:pPr>
            <a:r>
              <a:rPr lang="en-US" sz="2400" dirty="0"/>
              <a:t>The </a:t>
            </a:r>
            <a:r>
              <a:rPr lang="en-US" sz="2400" b="1" dirty="0"/>
              <a:t>marginal social cost </a:t>
            </a:r>
            <a:r>
              <a:rPr lang="en-US" sz="2400" dirty="0"/>
              <a:t>includes the marginal private costs of production plus the cost of negative externalities associated with that production.</a:t>
            </a:r>
          </a:p>
          <a:p>
            <a:pPr marL="0" lvl="2" indent="0">
              <a:buNone/>
            </a:pPr>
            <a:r>
              <a:rPr lang="en-US" sz="2400" dirty="0">
                <a:solidFill>
                  <a:srgbClr val="000000"/>
                </a:solidFill>
                <a:cs typeface="Arial" charset="0"/>
              </a:rPr>
              <a:t>It includes </a:t>
            </a:r>
            <a:r>
              <a:rPr lang="en-US" sz="2400" i="1" dirty="0">
                <a:solidFill>
                  <a:srgbClr val="000000"/>
                </a:solidFill>
                <a:cs typeface="Arial" charset="0"/>
              </a:rPr>
              <a:t>all</a:t>
            </a:r>
            <a:r>
              <a:rPr lang="en-US" sz="2400" dirty="0">
                <a:solidFill>
                  <a:srgbClr val="000000"/>
                </a:solidFill>
                <a:cs typeface="Arial" charset="0"/>
              </a:rPr>
              <a:t> the marginal costs that society bears.</a:t>
            </a:r>
          </a:p>
        </p:txBody>
      </p:sp>
    </p:spTree>
    <p:extLst>
      <p:ext uri="{BB962C8B-B14F-4D97-AF65-F5344CB8AC3E}">
        <p14:creationId xmlns:p14="http://schemas.microsoft.com/office/powerpoint/2010/main" val="243585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A Negative Externality Example </a:t>
            </a:r>
            <a:r>
              <a:rPr lang="en-US" sz="1200" dirty="0">
                <a:latin typeface="Arial" charset="0"/>
                <a:cs typeface="Arial" charset="0"/>
              </a:rPr>
              <a:t>2</a:t>
            </a:r>
            <a:endParaRPr lang="en-US" sz="1200" dirty="0"/>
          </a:p>
        </p:txBody>
      </p:sp>
      <p:pic>
        <p:nvPicPr>
          <p:cNvPr id="11" name="Picture 2" descr="The graph plots P versus Q. 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94" y="1514876"/>
            <a:ext cx="5224840" cy="4389120"/>
          </a:xfrm>
        </p:spPr>
      </p:pic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5897187" y="1257300"/>
            <a:ext cx="2992167" cy="499110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If there are no externalities, P</a:t>
            </a:r>
            <a:r>
              <a:rPr lang="en-US" b="1" baseline="-25000" dirty="0"/>
              <a:t>0</a:t>
            </a:r>
            <a:r>
              <a:rPr lang="en-US" dirty="0"/>
              <a:t>Q</a:t>
            </a:r>
            <a:r>
              <a:rPr lang="en-US" b="1" baseline="-25000" dirty="0"/>
              <a:t>0</a:t>
            </a:r>
            <a:r>
              <a:rPr lang="en-US" dirty="0"/>
              <a:t> is the equilibrium.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When there is a negative externality, the marginal private cost will be below the marginal social cost and the competitive price will be too low to maximize social welfare.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Government intervention may be necessary to </a:t>
            </a:r>
            <a:r>
              <a:rPr lang="en-US" b="1" dirty="0"/>
              <a:t>reduce production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369564" y="6324600"/>
            <a:ext cx="2404872" cy="190500"/>
          </a:xfrm>
        </p:spPr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</a:p>
        </p:txBody>
      </p:sp>
    </p:spTree>
    <p:extLst>
      <p:ext uri="{BB962C8B-B14F-4D97-AF65-F5344CB8AC3E}">
        <p14:creationId xmlns:p14="http://schemas.microsoft.com/office/powerpoint/2010/main" val="94154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A Negative Externality Example </a:t>
            </a:r>
            <a:r>
              <a:rPr lang="en-US" sz="1200" dirty="0">
                <a:latin typeface="Arial" charset="0"/>
                <a:cs typeface="Arial" charset="0"/>
              </a:rPr>
              <a:t>3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dirty="0"/>
              <a:t>When there are negative externalities, the marginal social cost differs from the marginal private cost.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/>
              <a:t>The </a:t>
            </a:r>
            <a:r>
              <a:rPr lang="en-US" sz="2400" b="1" dirty="0"/>
              <a:t>marginal social cost </a:t>
            </a:r>
            <a:r>
              <a:rPr lang="en-US" sz="2400" dirty="0"/>
              <a:t>includes the marginal private costs of production plus the cost of negative externalities associated with that production.</a:t>
            </a:r>
          </a:p>
          <a:p>
            <a:pPr marL="347472" lvl="2" indent="-347472">
              <a:spcAft>
                <a:spcPts val="12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cs typeface="Arial" charset="0"/>
              </a:rPr>
              <a:t>It includes </a:t>
            </a:r>
            <a:r>
              <a:rPr lang="en-US" sz="2400" i="1" dirty="0">
                <a:solidFill>
                  <a:srgbClr val="000000"/>
                </a:solidFill>
                <a:cs typeface="Arial" charset="0"/>
              </a:rPr>
              <a:t>all</a:t>
            </a:r>
            <a:r>
              <a:rPr lang="en-US" sz="2400" dirty="0">
                <a:solidFill>
                  <a:srgbClr val="000000"/>
                </a:solidFill>
                <a:cs typeface="Arial" charset="0"/>
              </a:rPr>
              <a:t> the marginal costs that society bears</a:t>
            </a:r>
            <a:r>
              <a:rPr lang="en-US" sz="2400" dirty="0"/>
              <a:t>.</a:t>
            </a: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30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A Positive Externality Example </a:t>
            </a:r>
            <a:r>
              <a:rPr lang="en-US" sz="1200" dirty="0">
                <a:latin typeface="Arial" charset="0"/>
                <a:cs typeface="Arial" charset="0"/>
              </a:rPr>
              <a:t>1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dirty="0">
                <a:latin typeface="+mj-lt"/>
                <a:cs typeface="Calibri"/>
              </a:rPr>
              <a:t>When there are positive externalities, the marginal social benefit differs from the marginal private benefit.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latin typeface="+mj-lt"/>
                <a:cs typeface="Calibri"/>
              </a:rPr>
              <a:t>The </a:t>
            </a:r>
            <a:r>
              <a:rPr lang="en-US" sz="2400" b="1" dirty="0">
                <a:latin typeface="+mj-lt"/>
                <a:cs typeface="Calibri"/>
              </a:rPr>
              <a:t>marginal social benefit </a:t>
            </a:r>
            <a:r>
              <a:rPr lang="en-US" sz="2400" dirty="0">
                <a:latin typeface="+mj-lt"/>
                <a:cs typeface="Calibri"/>
              </a:rPr>
              <a:t>includes the marginal private benefit of consumption plus the benefits of positive externalities resulting from consuming that good.</a:t>
            </a:r>
          </a:p>
          <a:p>
            <a:pPr marL="347472" lvl="2" indent="-347472">
              <a:spcAft>
                <a:spcPts val="12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It includes </a:t>
            </a:r>
            <a:r>
              <a:rPr lang="en-US" sz="2400" i="1" dirty="0">
                <a:solidFill>
                  <a:srgbClr val="000000"/>
                </a:solidFill>
                <a:latin typeface="+mj-lt"/>
                <a:cs typeface="Calibri"/>
              </a:rPr>
              <a:t>all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 the marginal benefits that society receives</a:t>
            </a:r>
            <a:r>
              <a:rPr lang="en-US" sz="2400" dirty="0">
                <a:latin typeface="+mj-lt"/>
                <a:cs typeface="Calibri"/>
              </a:rPr>
              <a:t>.</a:t>
            </a: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3575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A Positive Externality Example </a:t>
            </a:r>
            <a:r>
              <a:rPr lang="en-US" sz="1200" dirty="0">
                <a:latin typeface="Arial" charset="0"/>
                <a:cs typeface="Arial" charset="0"/>
              </a:rPr>
              <a:t>2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endParaRPr lang="en-US" dirty="0"/>
          </a:p>
        </p:txBody>
      </p:sp>
      <p:pic>
        <p:nvPicPr>
          <p:cNvPr id="9" name="Picture 2" descr="The graph plots P versus Q. "/>
          <p:cNvPicPr>
            <a:picLocks noGrp="1" noChangeAspect="1"/>
          </p:cNvPicPr>
          <p:nvPr>
            <p:ph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38"/>
          <a:stretch/>
        </p:blipFill>
        <p:spPr>
          <a:xfrm>
            <a:off x="353149" y="1429130"/>
            <a:ext cx="5320976" cy="4297680"/>
          </a:xfrm>
        </p:spPr>
      </p:pic>
      <p:sp>
        <p:nvSpPr>
          <p:cNvPr id="8" name="Content Placeholder 3"/>
          <p:cNvSpPr>
            <a:spLocks noGrp="1"/>
          </p:cNvSpPr>
          <p:nvPr>
            <p:ph sz="quarter" idx="14"/>
          </p:nvPr>
        </p:nvSpPr>
        <p:spPr>
          <a:xfrm>
            <a:off x="5926733" y="1257300"/>
            <a:ext cx="3010847" cy="49911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If there are no externalities, P</a:t>
            </a:r>
            <a:r>
              <a:rPr lang="en-US" b="1" baseline="-25000" dirty="0"/>
              <a:t>0</a:t>
            </a:r>
            <a:r>
              <a:rPr lang="en-US" dirty="0"/>
              <a:t>Q</a:t>
            </a:r>
            <a:r>
              <a:rPr lang="en-US" b="1" baseline="-25000" dirty="0"/>
              <a:t>0</a:t>
            </a:r>
            <a:r>
              <a:rPr lang="en-US" dirty="0"/>
              <a:t> is the equilibrium.</a:t>
            </a:r>
          </a:p>
          <a:p>
            <a:pPr>
              <a:spcBef>
                <a:spcPts val="1200"/>
              </a:spcBef>
            </a:pPr>
            <a:r>
              <a:rPr lang="en-US" dirty="0"/>
              <a:t>When there is a positive externality, the marginal social benefit will be above the marginal private benefit and the market price will be too low to maximize social welfare.</a:t>
            </a:r>
          </a:p>
          <a:p>
            <a:pPr>
              <a:spcBef>
                <a:spcPts val="1200"/>
              </a:spcBef>
            </a:pPr>
            <a:r>
              <a:rPr lang="en-US" dirty="0"/>
              <a:t>Government intervention may be necessary to </a:t>
            </a:r>
            <a:r>
              <a:rPr lang="en-US" b="1" dirty="0"/>
              <a:t>increase consumption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369564" y="6324600"/>
            <a:ext cx="2404872" cy="190500"/>
          </a:xfrm>
        </p:spPr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</a:p>
        </p:txBody>
      </p:sp>
    </p:spTree>
    <p:extLst>
      <p:ext uri="{BB962C8B-B14F-4D97-AF65-F5344CB8AC3E}">
        <p14:creationId xmlns:p14="http://schemas.microsoft.com/office/powerpoint/2010/main" val="2886261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charset="0"/>
                <a:cs typeface="Arial" charset="0"/>
              </a:rPr>
              <a:t>Alternative Methods of Dealing with Externalities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2400" b="1" dirty="0">
                <a:latin typeface="+mj-lt"/>
                <a:cs typeface="Calibri"/>
              </a:rPr>
              <a:t>Direct regulation </a:t>
            </a:r>
            <a:r>
              <a:rPr lang="en-US" sz="2400" dirty="0">
                <a:latin typeface="+mj-lt"/>
                <a:cs typeface="Calibri"/>
              </a:rPr>
              <a:t>is when the government directly limits the amount of a good people are allowed to use.</a:t>
            </a:r>
          </a:p>
          <a:p>
            <a:pPr>
              <a:spcBef>
                <a:spcPts val="800"/>
              </a:spcBef>
            </a:pPr>
            <a:r>
              <a:rPr lang="en-US" sz="2400" dirty="0">
                <a:latin typeface="+mj-lt"/>
                <a:cs typeface="Calibri"/>
              </a:rPr>
              <a:t>Incentive policies:</a:t>
            </a:r>
          </a:p>
          <a:p>
            <a:pPr marL="347472" lvl="2" indent="-347472">
              <a:buFont typeface="Arial" charset="0"/>
              <a:buChar char="•"/>
            </a:pPr>
            <a:r>
              <a:rPr lang="en-US" sz="2400" b="1" dirty="0">
                <a:latin typeface="+mj-lt"/>
                <a:cs typeface="Calibri"/>
              </a:rPr>
              <a:t>Tax incentives </a:t>
            </a:r>
            <a:r>
              <a:rPr lang="en-US" sz="2400" dirty="0">
                <a:latin typeface="+mj-lt"/>
                <a:cs typeface="Calibri"/>
              </a:rPr>
              <a:t>are programs using a tax to create incentives for individuals to structure their activities in a way that is consistent with the desired ends.</a:t>
            </a:r>
          </a:p>
          <a:p>
            <a:pPr marL="347472" lvl="2" indent="-347472">
              <a:buFont typeface="Arial" charset="0"/>
              <a:buChar char="•"/>
            </a:pPr>
            <a:r>
              <a:rPr lang="en-US" sz="2400" b="1" dirty="0">
                <a:latin typeface="+mj-lt"/>
                <a:cs typeface="Calibri"/>
              </a:rPr>
              <a:t>Market incentives </a:t>
            </a:r>
            <a:r>
              <a:rPr lang="en-US" sz="2400" dirty="0">
                <a:latin typeface="+mj-lt"/>
                <a:cs typeface="Calibri"/>
              </a:rPr>
              <a:t>are plans requiring market participants to certify that they have reduced total consumption by a certain amount.</a:t>
            </a:r>
          </a:p>
          <a:p>
            <a:pPr marL="0" lvl="2" indent="0">
              <a:buNone/>
            </a:pPr>
            <a:r>
              <a:rPr lang="en-US" sz="2400" dirty="0">
                <a:latin typeface="+mj-lt"/>
                <a:cs typeface="Calibri"/>
              </a:rPr>
              <a:t>Voluntary reductions.</a:t>
            </a:r>
          </a:p>
        </p:txBody>
      </p:sp>
    </p:spTree>
    <p:extLst>
      <p:ext uri="{BB962C8B-B14F-4D97-AF65-F5344CB8AC3E}">
        <p14:creationId xmlns:p14="http://schemas.microsoft.com/office/powerpoint/2010/main" val="277434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Voluntary Reductions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latin typeface="+mj-lt"/>
                <a:cs typeface="Calibri"/>
              </a:rPr>
              <a:t>Voluntary reductions allow individuals to choose whether to follow what is socially optimal or what is privately optimal.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latin typeface="+mj-lt"/>
                <a:cs typeface="Calibri"/>
              </a:rPr>
              <a:t>The </a:t>
            </a:r>
            <a:r>
              <a:rPr lang="en-US" sz="2400" b="1" dirty="0">
                <a:latin typeface="+mj-lt"/>
                <a:cs typeface="Calibri"/>
              </a:rPr>
              <a:t>socially conscious </a:t>
            </a:r>
            <a:r>
              <a:rPr lang="en-US" sz="2400" dirty="0">
                <a:latin typeface="+mj-lt"/>
                <a:cs typeface="Calibri"/>
              </a:rPr>
              <a:t>will often become discouraged and quit contributing when they believe a large number of people are free riding.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b="1" dirty="0">
                <a:latin typeface="+mj-lt"/>
                <a:cs typeface="Calibri"/>
              </a:rPr>
              <a:t>Free rider problem </a:t>
            </a:r>
            <a:r>
              <a:rPr lang="en-US" sz="2400" dirty="0">
                <a:latin typeface="+mj-lt"/>
                <a:cs typeface="Calibri"/>
              </a:rPr>
              <a:t>is individuals’ unwillingness to share the cost of a public good.</a:t>
            </a:r>
          </a:p>
        </p:txBody>
      </p:sp>
    </p:spTree>
    <p:extLst>
      <p:ext uri="{BB962C8B-B14F-4D97-AF65-F5344CB8AC3E}">
        <p14:creationId xmlns:p14="http://schemas.microsoft.com/office/powerpoint/2010/main" val="4005130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The Optimal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dirty="0"/>
              <a:t>An </a:t>
            </a:r>
            <a:r>
              <a:rPr lang="en-US" sz="2400" b="1" dirty="0"/>
              <a:t>optimal policy </a:t>
            </a:r>
            <a:r>
              <a:rPr lang="en-US" sz="2400" dirty="0"/>
              <a:t>is one in which the marginal cost of undertaking the policy equals the marginal benefit of that policy.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dirty="0"/>
              <a:t>Resources are being wasted if a policy isn’t optimal.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2400" dirty="0"/>
              <a:t>For example, the optimal level of pollution is not zero pollution, but the amount where the marginal benefit of reducing pollution equals the marginal cost.</a:t>
            </a:r>
          </a:p>
        </p:txBody>
      </p:sp>
    </p:spTree>
    <p:extLst>
      <p:ext uri="{BB962C8B-B14F-4D97-AF65-F5344CB8AC3E}">
        <p14:creationId xmlns:p14="http://schemas.microsoft.com/office/powerpoint/2010/main" val="3778886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Public Goods vs. Private goods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latin typeface="+mj-lt"/>
                <a:cs typeface="Calibri"/>
              </a:rPr>
              <a:t>A </a:t>
            </a:r>
            <a:r>
              <a:rPr lang="en-US" sz="2400" b="1" dirty="0">
                <a:latin typeface="+mj-lt"/>
                <a:cs typeface="Calibri"/>
              </a:rPr>
              <a:t>public good </a:t>
            </a:r>
            <a:r>
              <a:rPr lang="en-US" sz="2400" dirty="0">
                <a:latin typeface="+mj-lt"/>
                <a:cs typeface="Calibri"/>
              </a:rPr>
              <a:t>is nonexclusive and nonrival.</a:t>
            </a:r>
          </a:p>
          <a:p>
            <a:pPr marL="347472" lvl="2" indent="-347472">
              <a:spcAft>
                <a:spcPts val="1200"/>
              </a:spcAft>
            </a:pPr>
            <a:r>
              <a:rPr lang="en-US" sz="2400" b="1" dirty="0">
                <a:latin typeface="+mj-lt"/>
                <a:cs typeface="Calibri"/>
              </a:rPr>
              <a:t>Nonexclusive:</a:t>
            </a:r>
            <a:r>
              <a:rPr lang="en-US" sz="2400" dirty="0">
                <a:latin typeface="+mj-lt"/>
                <a:cs typeface="Calibri"/>
              </a:rPr>
              <a:t> No one can be excluded from its benefits.</a:t>
            </a:r>
          </a:p>
          <a:p>
            <a:pPr marL="347472" lvl="2" indent="-347472">
              <a:spcAft>
                <a:spcPts val="1200"/>
              </a:spcAft>
            </a:pPr>
            <a:r>
              <a:rPr lang="en-US" sz="2400" b="1" dirty="0">
                <a:latin typeface="+mj-lt"/>
                <a:cs typeface="Calibri"/>
              </a:rPr>
              <a:t>Nonrival:</a:t>
            </a:r>
            <a:r>
              <a:rPr lang="en-US" sz="2400" dirty="0">
                <a:latin typeface="+mj-lt"/>
                <a:cs typeface="Calibri"/>
              </a:rPr>
              <a:t> Consumption by one does not preclude consumption by others.</a:t>
            </a:r>
          </a:p>
          <a:p>
            <a:pPr lvl="0" fontAlgn="base"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prstClr val="black"/>
                </a:solidFill>
                <a:latin typeface="+mj-lt"/>
                <a:cs typeface="Calibri"/>
              </a:rPr>
              <a:t>Many goods provided by the government have public-good aspects to them.</a:t>
            </a:r>
          </a:p>
          <a:p>
            <a:pPr lvl="0" fontAlgn="base"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prstClr val="black"/>
                </a:solidFill>
                <a:latin typeface="+mj-lt"/>
                <a:cs typeface="Calibri"/>
              </a:rPr>
              <a:t>There are no pure public goods; national defense is the closest example.</a:t>
            </a:r>
          </a:p>
        </p:txBody>
      </p:sp>
    </p:spTree>
    <p:extLst>
      <p:ext uri="{BB962C8B-B14F-4D97-AF65-F5344CB8AC3E}">
        <p14:creationId xmlns:p14="http://schemas.microsoft.com/office/powerpoint/2010/main" val="3946790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Excludability and Rivalry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1628537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2400" dirty="0">
                <a:latin typeface="+mj-lt"/>
                <a:cs typeface="Calibri"/>
              </a:rPr>
              <a:t>The public-/private-good differentiation is seldom clear-cut. </a:t>
            </a:r>
          </a:p>
          <a:p>
            <a:pPr>
              <a:spcBef>
                <a:spcPts val="800"/>
              </a:spcBef>
            </a:pPr>
            <a:r>
              <a:rPr lang="en-US" sz="2400" dirty="0">
                <a:latin typeface="+mj-lt"/>
                <a:cs typeface="Calibri"/>
              </a:rPr>
              <a:t>Some economists prefer to classify goods according to their degree of rivalry and excludability.</a:t>
            </a:r>
          </a:p>
        </p:txBody>
      </p:sp>
      <p:pic>
        <p:nvPicPr>
          <p:cNvPr id="8" name="Picture 3" descr="Spatial map showing  division of goods by their degree of publicness and privateness and their degree of excludability in pricin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21" y="3196984"/>
            <a:ext cx="7658022" cy="2926080"/>
          </a:xfrm>
        </p:spPr>
      </p:pic>
      <p:sp>
        <p:nvSpPr>
          <p:cNvPr id="4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hlinkClick r:id="" action="ppaction://noaction"/>
              </a:rPr>
              <a:t>Access the text alternative for slide images.</a:t>
            </a:r>
          </a:p>
        </p:txBody>
      </p:sp>
    </p:spTree>
    <p:extLst>
      <p:ext uri="{BB962C8B-B14F-4D97-AF65-F5344CB8AC3E}">
        <p14:creationId xmlns:p14="http://schemas.microsoft.com/office/powerpoint/2010/main" val="1059413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NOTE ON MICROECONOMICS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983411"/>
            <a:ext cx="8458200" cy="5264989"/>
          </a:xfrm>
        </p:spPr>
        <p:txBody>
          <a:bodyPr>
            <a:normAutofit fontScale="92500"/>
          </a:bodyPr>
          <a:lstStyle/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The theorem of “invisible hand” describes an almost utopic situation, a unicorn 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  <a:sym typeface="Wingdings" pitchFamily="2" charset="2"/>
              </a:rPr>
              <a:t>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 It assumes a world in which there is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--perfect competition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--no market failure (the topic of this chapter)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Perfect competition </a:t>
            </a:r>
            <a:r>
              <a:rPr lang="en-US" sz="2400" b="1" dirty="0">
                <a:solidFill>
                  <a:srgbClr val="000000"/>
                </a:solidFill>
                <a:latin typeface="+mj-lt"/>
                <a:cs typeface="Calibri"/>
              </a:rPr>
              <a:t>assumes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 three things: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-many sellers and buyers (each small in the size of market)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-identical (homogenous) goods (everyone sells the same apple)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sz="2400" dirty="0">
                <a:solidFill>
                  <a:srgbClr val="000000"/>
                </a:solidFill>
                <a:latin typeface="+mj-lt"/>
                <a:cs typeface="Calibri"/>
              </a:rPr>
              <a:t>-no barriers to entry (anyone can enter the market)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2609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NOTE ON MICROECONOMICS-2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983411"/>
            <a:ext cx="8458200" cy="5264989"/>
          </a:xfrm>
        </p:spPr>
        <p:txBody>
          <a:bodyPr>
            <a:normAutofit/>
          </a:bodyPr>
          <a:lstStyle/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These three assumptions imply that in perfect competition, firms have </a:t>
            </a:r>
            <a:r>
              <a:rPr lang="en-US" b="1" dirty="0">
                <a:solidFill>
                  <a:srgbClr val="000000"/>
                </a:solidFill>
                <a:latin typeface="+mj-lt"/>
                <a:cs typeface="Calibri"/>
              </a:rPr>
              <a:t>no market power!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(they have no ability to affect the price, they are price takers)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Because they have no market power, when firms try to maximize utility (and consumers try to maximize satisfaction) we end up in an </a:t>
            </a:r>
            <a:r>
              <a:rPr lang="en-US" b="1" dirty="0">
                <a:solidFill>
                  <a:srgbClr val="000000"/>
                </a:solidFill>
                <a:latin typeface="+mj-lt"/>
                <a:cs typeface="Calibri"/>
              </a:rPr>
              <a:t>allocatively efficient </a:t>
            </a: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outcome: MB=MC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In real life, these assumptions (or at least some of them) do not hold. So we have firms having </a:t>
            </a:r>
            <a:r>
              <a:rPr lang="en-US" b="1" dirty="0">
                <a:solidFill>
                  <a:srgbClr val="000000"/>
                </a:solidFill>
                <a:latin typeface="+mj-lt"/>
                <a:cs typeface="Calibri"/>
              </a:rPr>
              <a:t>market power </a:t>
            </a: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(price makers). Examples of such market structures: </a:t>
            </a:r>
            <a:r>
              <a:rPr lang="en-US" b="1" dirty="0">
                <a:solidFill>
                  <a:srgbClr val="000000"/>
                </a:solidFill>
                <a:latin typeface="+mj-lt"/>
                <a:cs typeface="Calibri"/>
              </a:rPr>
              <a:t>oligopolies, monopolistic competition, monopoly 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+mj-lt"/>
                <a:cs typeface="Calibri"/>
              </a:rPr>
              <a:t>In these markets, we deviate from allocative efficiency. The quantity exchanged in these markets generally leads to </a:t>
            </a:r>
            <a:r>
              <a:rPr lang="en-US" b="1" dirty="0">
                <a:solidFill>
                  <a:srgbClr val="000000"/>
                </a:solidFill>
                <a:latin typeface="+mj-lt"/>
                <a:cs typeface="Calibri"/>
              </a:rPr>
              <a:t>MB is greater than MC</a:t>
            </a: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  <a:p>
            <a:pPr>
              <a:spcBef>
                <a:spcPts val="800"/>
              </a:spcBef>
              <a:spcAft>
                <a:spcPts val="1200"/>
              </a:spcAft>
            </a:pPr>
            <a:endParaRPr lang="en-US" sz="2400" dirty="0">
              <a:solidFill>
                <a:srgbClr val="000000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614188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HE_Generic Accessible PPT Template_Editorial_v9_2019.potx" id="{41975DA0-F041-4DB0-8948-AC3BFD0C25BA}" vid="{84F6219E-3D47-41AC-9893-1108D06AA07D}"/>
    </a:ext>
  </a:extLst>
</a:theme>
</file>

<file path=ppt/theme/theme2.xml><?xml version="1.0" encoding="utf-8"?>
<a:theme xmlns:a="http://schemas.openxmlformats.org/drawingml/2006/main" name="MainContentSlideMaster">
  <a:themeElements>
    <a:clrScheme name="Custom 1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0000A3"/>
      </a:hlink>
      <a:folHlink>
        <a:srgbClr val="0000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HE_Generic Accessible PPT Template_Editorial_v9_2019.potx" id="{41975DA0-F041-4DB0-8948-AC3BFD0C25BA}" vid="{B385948E-CF34-4CE8-9AC7-28DE40FDC656}"/>
    </a:ext>
  </a:extLst>
</a:theme>
</file>

<file path=ppt/theme/theme3.xml><?xml version="1.0" encoding="utf-8"?>
<a:theme xmlns:a="http://schemas.openxmlformats.org/drawingml/2006/main" name="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HE_Generic Accessible PPT Template_Editorial_v9_2019.potx" id="{41975DA0-F041-4DB0-8948-AC3BFD0C25BA}" vid="{FEE61EC3-6634-45B5-BF77-FBC9B835BC79}"/>
    </a:ext>
  </a:extLst>
</a:theme>
</file>

<file path=ppt/theme/theme4.xml><?xml version="1.0" encoding="utf-8"?>
<a:theme xmlns:a="http://schemas.openxmlformats.org/drawingml/2006/main" name="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HE_Generic Accessible PPT Template_Editorial_v9_2019.potx" id="{41975DA0-F041-4DB0-8948-AC3BFD0C25BA}" vid="{A15A20A0-BEE6-47A5-BC6B-F87134FBF13C}"/>
    </a:ext>
  </a:extLst>
</a:theme>
</file>

<file path=ppt/theme/theme5.xml><?xml version="1.0" encoding="utf-8"?>
<a:theme xmlns:a="http://schemas.openxmlformats.org/drawingml/2006/main" name="ImageDescriptionAppendixSlideMaster">
  <a:themeElements>
    <a:clrScheme name="Custom 1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0000A3"/>
      </a:hlink>
      <a:folHlink>
        <a:srgbClr val="0000A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HE_Generic Accessible PPT Template_Editorial_v9_2019.potx" id="{41975DA0-F041-4DB0-8948-AC3BFD0C25BA}" vid="{22313DF8-AA3F-4A8D-9652-6DDC53D759E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MHHE_Generic Accessible PPT Template_Editorial_v9_2019</Template>
  <TotalTime>2221</TotalTime>
  <Words>1313</Words>
  <Application>Microsoft Office PowerPoint</Application>
  <PresentationFormat>On-screen Show (4:3)</PresentationFormat>
  <Paragraphs>112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Title Slides Master</vt:lpstr>
      <vt:lpstr>MainContentSlideMaster</vt:lpstr>
      <vt:lpstr>ClosingMaster</vt:lpstr>
      <vt:lpstr>DividerSlideMaster</vt:lpstr>
      <vt:lpstr>ImageDescriptionAppendixSlideMaster</vt:lpstr>
      <vt:lpstr>CHAPTER 8</vt:lpstr>
      <vt:lpstr>Market Failures</vt:lpstr>
      <vt:lpstr>Externalities</vt:lpstr>
      <vt:lpstr>No Externality Example 1 </vt:lpstr>
      <vt:lpstr>No Externality Example 2</vt:lpstr>
      <vt:lpstr>A Negative Externality Example 1</vt:lpstr>
      <vt:lpstr>A Negative Externality Example 2</vt:lpstr>
      <vt:lpstr>A Negative Externality Example 3</vt:lpstr>
      <vt:lpstr>A Positive Externality Example 1</vt:lpstr>
      <vt:lpstr>A Positive Externality Example 2 </vt:lpstr>
      <vt:lpstr>Alternative Methods of Dealing with Externalities</vt:lpstr>
      <vt:lpstr>Voluntary Reductions</vt:lpstr>
      <vt:lpstr>The Optimal Policy</vt:lpstr>
      <vt:lpstr>Public Goods vs. Private goods</vt:lpstr>
      <vt:lpstr>Excludability and Rivalry</vt:lpstr>
      <vt:lpstr>A NOTE ON MICROECONOMICS</vt:lpstr>
      <vt:lpstr>A NOTE ON MICROECONOMICS-2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of Four Title Slide Options</dc:title>
  <dc:creator>Prasanna kumar. Tripathy</dc:creator>
  <cp:keywords>PPT</cp:keywords>
  <cp:lastModifiedBy>Ozen, Ilhan Can</cp:lastModifiedBy>
  <cp:revision>449</cp:revision>
  <dcterms:created xsi:type="dcterms:W3CDTF">2019-07-27T05:34:11Z</dcterms:created>
  <dcterms:modified xsi:type="dcterms:W3CDTF">2024-10-16T09:24:54Z</dcterms:modified>
</cp:coreProperties>
</file>