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4" r:id="rId40"/>
    <p:sldId id="295" r:id="rId41"/>
  </p:sldIdLst>
  <p:sldSz cx="12192000" cy="6858000"/>
  <p:notesSz cx="6858000" cy="9144000"/>
  <p:custDataLst>
    <p:tags r:id="rId43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7" autoAdjust="0"/>
  </p:normalViewPr>
  <p:slideViewPr>
    <p:cSldViewPr>
      <p:cViewPr varScale="1">
        <p:scale>
          <a:sx n="63" d="100"/>
          <a:sy n="63" d="100"/>
        </p:scale>
        <p:origin x="780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59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731B9-9C8D-4490-A8FB-767BFA2580C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D8CA2574-66C2-4D0B-8B21-71747C0D43F8}">
      <dgm:prSet phldrT="[Text]"/>
      <dgm:spPr/>
      <dgm:t>
        <a:bodyPr/>
        <a:lstStyle/>
        <a:p>
          <a:r>
            <a:rPr lang="tr-TR" dirty="0"/>
            <a:t>Wealth</a:t>
          </a:r>
        </a:p>
      </dgm:t>
    </dgm:pt>
    <dgm:pt modelId="{BA6E9210-54E0-4C9B-AA00-0F19297BC91E}" type="parTrans" cxnId="{CD56C231-6291-4031-BD47-07BC395898F6}">
      <dgm:prSet/>
      <dgm:spPr/>
      <dgm:t>
        <a:bodyPr/>
        <a:lstStyle/>
        <a:p>
          <a:endParaRPr lang="tr-TR"/>
        </a:p>
      </dgm:t>
    </dgm:pt>
    <dgm:pt modelId="{FE75B8F6-C2F3-4413-A203-95564C23C587}" type="sibTrans" cxnId="{CD56C231-6291-4031-BD47-07BC395898F6}">
      <dgm:prSet/>
      <dgm:spPr/>
      <dgm:t>
        <a:bodyPr/>
        <a:lstStyle/>
        <a:p>
          <a:endParaRPr lang="tr-TR"/>
        </a:p>
      </dgm:t>
    </dgm:pt>
    <dgm:pt modelId="{86C1C4C5-13EE-474F-B23E-46D7216653C6}">
      <dgm:prSet phldrT="[Text]"/>
      <dgm:spPr/>
      <dgm:t>
        <a:bodyPr/>
        <a:lstStyle/>
        <a:p>
          <a:r>
            <a:rPr lang="tr-TR" dirty="0"/>
            <a:t>Money</a:t>
          </a:r>
        </a:p>
        <a:p>
          <a:r>
            <a:rPr lang="tr-TR" dirty="0"/>
            <a:t>(non-interest bearing asset)</a:t>
          </a:r>
        </a:p>
      </dgm:t>
    </dgm:pt>
    <dgm:pt modelId="{612F592E-C4C4-40F7-B065-08F38AF86DB2}" type="parTrans" cxnId="{8D422EF9-7A9D-433A-B99A-CE2CA4373551}">
      <dgm:prSet/>
      <dgm:spPr/>
      <dgm:t>
        <a:bodyPr/>
        <a:lstStyle/>
        <a:p>
          <a:endParaRPr lang="tr-TR"/>
        </a:p>
      </dgm:t>
    </dgm:pt>
    <dgm:pt modelId="{2E429E01-BE19-4EF2-83C3-5A1019E5031D}" type="sibTrans" cxnId="{8D422EF9-7A9D-433A-B99A-CE2CA4373551}">
      <dgm:prSet/>
      <dgm:spPr/>
      <dgm:t>
        <a:bodyPr/>
        <a:lstStyle/>
        <a:p>
          <a:endParaRPr lang="tr-TR"/>
        </a:p>
      </dgm:t>
    </dgm:pt>
    <dgm:pt modelId="{01A4B820-881E-4CB4-ABDD-64237D2CA7CD}">
      <dgm:prSet phldrT="[Text]"/>
      <dgm:spPr/>
      <dgm:t>
        <a:bodyPr/>
        <a:lstStyle/>
        <a:p>
          <a:r>
            <a:rPr lang="tr-TR" dirty="0"/>
            <a:t>Bonds</a:t>
          </a:r>
        </a:p>
        <a:p>
          <a:r>
            <a:rPr lang="tr-TR" dirty="0"/>
            <a:t>(interest-bearing asset)</a:t>
          </a:r>
        </a:p>
      </dgm:t>
    </dgm:pt>
    <dgm:pt modelId="{607DE894-914D-4A76-BD02-2EB7A2584430}" type="parTrans" cxnId="{7EDDEB36-8EC8-495A-90EB-027CBE3ECE70}">
      <dgm:prSet/>
      <dgm:spPr/>
      <dgm:t>
        <a:bodyPr/>
        <a:lstStyle/>
        <a:p>
          <a:endParaRPr lang="tr-TR"/>
        </a:p>
      </dgm:t>
    </dgm:pt>
    <dgm:pt modelId="{F6B5A53B-797F-4DD3-88B3-3F82D0C23B58}" type="sibTrans" cxnId="{7EDDEB36-8EC8-495A-90EB-027CBE3ECE70}">
      <dgm:prSet/>
      <dgm:spPr/>
      <dgm:t>
        <a:bodyPr/>
        <a:lstStyle/>
        <a:p>
          <a:endParaRPr lang="tr-TR"/>
        </a:p>
      </dgm:t>
    </dgm:pt>
    <dgm:pt modelId="{BA197F09-0052-4940-BABD-C453BE166B02}" type="pres">
      <dgm:prSet presAssocID="{E08731B9-9C8D-4490-A8FB-767BFA2580C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C32B4A-6EA1-4753-A105-C329D0F21983}" type="pres">
      <dgm:prSet presAssocID="{D8CA2574-66C2-4D0B-8B21-71747C0D43F8}" presName="hierRoot1" presStyleCnt="0"/>
      <dgm:spPr/>
    </dgm:pt>
    <dgm:pt modelId="{B6674340-8E06-4818-9E87-0D84493A4326}" type="pres">
      <dgm:prSet presAssocID="{D8CA2574-66C2-4D0B-8B21-71747C0D43F8}" presName="composite" presStyleCnt="0"/>
      <dgm:spPr/>
    </dgm:pt>
    <dgm:pt modelId="{85B4C476-9396-4529-BC06-1841FDCC1CCC}" type="pres">
      <dgm:prSet presAssocID="{D8CA2574-66C2-4D0B-8B21-71747C0D43F8}" presName="background" presStyleLbl="node0" presStyleIdx="0" presStyleCnt="1"/>
      <dgm:spPr/>
    </dgm:pt>
    <dgm:pt modelId="{28E5695E-C280-4FB6-B4D2-48861BB85C12}" type="pres">
      <dgm:prSet presAssocID="{D8CA2574-66C2-4D0B-8B21-71747C0D43F8}" presName="text" presStyleLbl="fgAcc0" presStyleIdx="0" presStyleCnt="1">
        <dgm:presLayoutVars>
          <dgm:chPref val="3"/>
        </dgm:presLayoutVars>
      </dgm:prSet>
      <dgm:spPr/>
    </dgm:pt>
    <dgm:pt modelId="{BB3E91A0-24B9-4308-92E6-68AA646E205B}" type="pres">
      <dgm:prSet presAssocID="{D8CA2574-66C2-4D0B-8B21-71747C0D43F8}" presName="hierChild2" presStyleCnt="0"/>
      <dgm:spPr/>
    </dgm:pt>
    <dgm:pt modelId="{5D434DAA-5A64-4744-9C5B-C166FD74E9D7}" type="pres">
      <dgm:prSet presAssocID="{612F592E-C4C4-40F7-B065-08F38AF86DB2}" presName="Name10" presStyleLbl="parChTrans1D2" presStyleIdx="0" presStyleCnt="2"/>
      <dgm:spPr/>
    </dgm:pt>
    <dgm:pt modelId="{506E833C-88A4-4D6D-A24F-AEA9ADBAED14}" type="pres">
      <dgm:prSet presAssocID="{86C1C4C5-13EE-474F-B23E-46D7216653C6}" presName="hierRoot2" presStyleCnt="0"/>
      <dgm:spPr/>
    </dgm:pt>
    <dgm:pt modelId="{4D8621CD-7E03-412E-98C6-FCEB1A1FB477}" type="pres">
      <dgm:prSet presAssocID="{86C1C4C5-13EE-474F-B23E-46D7216653C6}" presName="composite2" presStyleCnt="0"/>
      <dgm:spPr/>
    </dgm:pt>
    <dgm:pt modelId="{35EE4A87-A77C-4FB2-A8AF-17501FA90D31}" type="pres">
      <dgm:prSet presAssocID="{86C1C4C5-13EE-474F-B23E-46D7216653C6}" presName="background2" presStyleLbl="node2" presStyleIdx="0" presStyleCnt="2"/>
      <dgm:spPr/>
    </dgm:pt>
    <dgm:pt modelId="{C60D078A-6507-4E9C-8D44-06E9F13BE7B6}" type="pres">
      <dgm:prSet presAssocID="{86C1C4C5-13EE-474F-B23E-46D7216653C6}" presName="text2" presStyleLbl="fgAcc2" presStyleIdx="0" presStyleCnt="2">
        <dgm:presLayoutVars>
          <dgm:chPref val="3"/>
        </dgm:presLayoutVars>
      </dgm:prSet>
      <dgm:spPr/>
    </dgm:pt>
    <dgm:pt modelId="{FF8D47A2-E8D9-4FB8-A339-07B0013357AC}" type="pres">
      <dgm:prSet presAssocID="{86C1C4C5-13EE-474F-B23E-46D7216653C6}" presName="hierChild3" presStyleCnt="0"/>
      <dgm:spPr/>
    </dgm:pt>
    <dgm:pt modelId="{C3955F71-DC96-4594-BDF5-A9DE72576D3A}" type="pres">
      <dgm:prSet presAssocID="{607DE894-914D-4A76-BD02-2EB7A2584430}" presName="Name10" presStyleLbl="parChTrans1D2" presStyleIdx="1" presStyleCnt="2"/>
      <dgm:spPr/>
    </dgm:pt>
    <dgm:pt modelId="{BE3C9F07-C77D-43EC-B64A-FD4490A53CC4}" type="pres">
      <dgm:prSet presAssocID="{01A4B820-881E-4CB4-ABDD-64237D2CA7CD}" presName="hierRoot2" presStyleCnt="0"/>
      <dgm:spPr/>
    </dgm:pt>
    <dgm:pt modelId="{62364B98-0DDA-4367-B7CA-DBE3CECEFB7F}" type="pres">
      <dgm:prSet presAssocID="{01A4B820-881E-4CB4-ABDD-64237D2CA7CD}" presName="composite2" presStyleCnt="0"/>
      <dgm:spPr/>
    </dgm:pt>
    <dgm:pt modelId="{CCA9A5A0-8FCC-45DC-94A7-3A65D200E71C}" type="pres">
      <dgm:prSet presAssocID="{01A4B820-881E-4CB4-ABDD-64237D2CA7CD}" presName="background2" presStyleLbl="node2" presStyleIdx="1" presStyleCnt="2"/>
      <dgm:spPr/>
    </dgm:pt>
    <dgm:pt modelId="{69186493-EB0C-4C96-AEE0-C4CBA6220A1E}" type="pres">
      <dgm:prSet presAssocID="{01A4B820-881E-4CB4-ABDD-64237D2CA7CD}" presName="text2" presStyleLbl="fgAcc2" presStyleIdx="1" presStyleCnt="2">
        <dgm:presLayoutVars>
          <dgm:chPref val="3"/>
        </dgm:presLayoutVars>
      </dgm:prSet>
      <dgm:spPr/>
    </dgm:pt>
    <dgm:pt modelId="{04207121-A8C0-4671-9239-CFE9487DF1C8}" type="pres">
      <dgm:prSet presAssocID="{01A4B820-881E-4CB4-ABDD-64237D2CA7CD}" presName="hierChild3" presStyleCnt="0"/>
      <dgm:spPr/>
    </dgm:pt>
  </dgm:ptLst>
  <dgm:cxnLst>
    <dgm:cxn modelId="{7979F925-986F-4613-86C9-297B4B4BBB13}" type="presOf" srcId="{612F592E-C4C4-40F7-B065-08F38AF86DB2}" destId="{5D434DAA-5A64-4744-9C5B-C166FD74E9D7}" srcOrd="0" destOrd="0" presId="urn:microsoft.com/office/officeart/2005/8/layout/hierarchy1"/>
    <dgm:cxn modelId="{CD56C231-6291-4031-BD47-07BC395898F6}" srcId="{E08731B9-9C8D-4490-A8FB-767BFA2580CE}" destId="{D8CA2574-66C2-4D0B-8B21-71747C0D43F8}" srcOrd="0" destOrd="0" parTransId="{BA6E9210-54E0-4C9B-AA00-0F19297BC91E}" sibTransId="{FE75B8F6-C2F3-4413-A203-95564C23C587}"/>
    <dgm:cxn modelId="{7EDDEB36-8EC8-495A-90EB-027CBE3ECE70}" srcId="{D8CA2574-66C2-4D0B-8B21-71747C0D43F8}" destId="{01A4B820-881E-4CB4-ABDD-64237D2CA7CD}" srcOrd="1" destOrd="0" parTransId="{607DE894-914D-4A76-BD02-2EB7A2584430}" sibTransId="{F6B5A53B-797F-4DD3-88B3-3F82D0C23B58}"/>
    <dgm:cxn modelId="{E631A76E-9716-45B1-9EDC-F2FA4307882B}" type="presOf" srcId="{D8CA2574-66C2-4D0B-8B21-71747C0D43F8}" destId="{28E5695E-C280-4FB6-B4D2-48861BB85C12}" srcOrd="0" destOrd="0" presId="urn:microsoft.com/office/officeart/2005/8/layout/hierarchy1"/>
    <dgm:cxn modelId="{4ACDA6D9-B371-435B-8EA6-F31B213ECAF4}" type="presOf" srcId="{607DE894-914D-4A76-BD02-2EB7A2584430}" destId="{C3955F71-DC96-4594-BDF5-A9DE72576D3A}" srcOrd="0" destOrd="0" presId="urn:microsoft.com/office/officeart/2005/8/layout/hierarchy1"/>
    <dgm:cxn modelId="{0C8029DC-B702-482B-82FA-D26183A398C2}" type="presOf" srcId="{86C1C4C5-13EE-474F-B23E-46D7216653C6}" destId="{C60D078A-6507-4E9C-8D44-06E9F13BE7B6}" srcOrd="0" destOrd="0" presId="urn:microsoft.com/office/officeart/2005/8/layout/hierarchy1"/>
    <dgm:cxn modelId="{D497A3F1-9E6F-494C-A75F-3402A3A742B8}" type="presOf" srcId="{E08731B9-9C8D-4490-A8FB-767BFA2580CE}" destId="{BA197F09-0052-4940-BABD-C453BE166B02}" srcOrd="0" destOrd="0" presId="urn:microsoft.com/office/officeart/2005/8/layout/hierarchy1"/>
    <dgm:cxn modelId="{8D422EF9-7A9D-433A-B99A-CE2CA4373551}" srcId="{D8CA2574-66C2-4D0B-8B21-71747C0D43F8}" destId="{86C1C4C5-13EE-474F-B23E-46D7216653C6}" srcOrd="0" destOrd="0" parTransId="{612F592E-C4C4-40F7-B065-08F38AF86DB2}" sibTransId="{2E429E01-BE19-4EF2-83C3-5A1019E5031D}"/>
    <dgm:cxn modelId="{B9D3DDFA-4B26-40AD-BC50-E88E999B4087}" type="presOf" srcId="{01A4B820-881E-4CB4-ABDD-64237D2CA7CD}" destId="{69186493-EB0C-4C96-AEE0-C4CBA6220A1E}" srcOrd="0" destOrd="0" presId="urn:microsoft.com/office/officeart/2005/8/layout/hierarchy1"/>
    <dgm:cxn modelId="{E3BF0112-46DB-4858-8707-4B786298EF9D}" type="presParOf" srcId="{BA197F09-0052-4940-BABD-C453BE166B02}" destId="{BFC32B4A-6EA1-4753-A105-C329D0F21983}" srcOrd="0" destOrd="0" presId="urn:microsoft.com/office/officeart/2005/8/layout/hierarchy1"/>
    <dgm:cxn modelId="{04B0FB3B-942B-4FA9-8992-0BCD242AB39A}" type="presParOf" srcId="{BFC32B4A-6EA1-4753-A105-C329D0F21983}" destId="{B6674340-8E06-4818-9E87-0D84493A4326}" srcOrd="0" destOrd="0" presId="urn:microsoft.com/office/officeart/2005/8/layout/hierarchy1"/>
    <dgm:cxn modelId="{1D8B8188-A223-4FE5-A380-06315890A47F}" type="presParOf" srcId="{B6674340-8E06-4818-9E87-0D84493A4326}" destId="{85B4C476-9396-4529-BC06-1841FDCC1CCC}" srcOrd="0" destOrd="0" presId="urn:microsoft.com/office/officeart/2005/8/layout/hierarchy1"/>
    <dgm:cxn modelId="{FEA4E084-DE27-415F-9A39-AF1DD74B9830}" type="presParOf" srcId="{B6674340-8E06-4818-9E87-0D84493A4326}" destId="{28E5695E-C280-4FB6-B4D2-48861BB85C12}" srcOrd="1" destOrd="0" presId="urn:microsoft.com/office/officeart/2005/8/layout/hierarchy1"/>
    <dgm:cxn modelId="{507FDE2E-52CA-4732-8045-E35FA7CF49C7}" type="presParOf" srcId="{BFC32B4A-6EA1-4753-A105-C329D0F21983}" destId="{BB3E91A0-24B9-4308-92E6-68AA646E205B}" srcOrd="1" destOrd="0" presId="urn:microsoft.com/office/officeart/2005/8/layout/hierarchy1"/>
    <dgm:cxn modelId="{0A16ABAF-2569-48E9-AE05-AABA4D7C0E29}" type="presParOf" srcId="{BB3E91A0-24B9-4308-92E6-68AA646E205B}" destId="{5D434DAA-5A64-4744-9C5B-C166FD74E9D7}" srcOrd="0" destOrd="0" presId="urn:microsoft.com/office/officeart/2005/8/layout/hierarchy1"/>
    <dgm:cxn modelId="{54FA0DC0-6927-4713-AF55-08F57505AC8C}" type="presParOf" srcId="{BB3E91A0-24B9-4308-92E6-68AA646E205B}" destId="{506E833C-88A4-4D6D-A24F-AEA9ADBAED14}" srcOrd="1" destOrd="0" presId="urn:microsoft.com/office/officeart/2005/8/layout/hierarchy1"/>
    <dgm:cxn modelId="{F7B97D77-2BCB-43FF-BF0A-A5E0F9686767}" type="presParOf" srcId="{506E833C-88A4-4D6D-A24F-AEA9ADBAED14}" destId="{4D8621CD-7E03-412E-98C6-FCEB1A1FB477}" srcOrd="0" destOrd="0" presId="urn:microsoft.com/office/officeart/2005/8/layout/hierarchy1"/>
    <dgm:cxn modelId="{32AAD4E2-26CA-456B-9625-B32A667FA92A}" type="presParOf" srcId="{4D8621CD-7E03-412E-98C6-FCEB1A1FB477}" destId="{35EE4A87-A77C-4FB2-A8AF-17501FA90D31}" srcOrd="0" destOrd="0" presId="urn:microsoft.com/office/officeart/2005/8/layout/hierarchy1"/>
    <dgm:cxn modelId="{142EDB44-AF94-450B-B7EF-B10D8848AD12}" type="presParOf" srcId="{4D8621CD-7E03-412E-98C6-FCEB1A1FB477}" destId="{C60D078A-6507-4E9C-8D44-06E9F13BE7B6}" srcOrd="1" destOrd="0" presId="urn:microsoft.com/office/officeart/2005/8/layout/hierarchy1"/>
    <dgm:cxn modelId="{22B5F1D5-842B-415E-9BEC-A4AAAFB80561}" type="presParOf" srcId="{506E833C-88A4-4D6D-A24F-AEA9ADBAED14}" destId="{FF8D47A2-E8D9-4FB8-A339-07B0013357AC}" srcOrd="1" destOrd="0" presId="urn:microsoft.com/office/officeart/2005/8/layout/hierarchy1"/>
    <dgm:cxn modelId="{5B659B9E-B0C5-46A8-8A41-006231F264E6}" type="presParOf" srcId="{BB3E91A0-24B9-4308-92E6-68AA646E205B}" destId="{C3955F71-DC96-4594-BDF5-A9DE72576D3A}" srcOrd="2" destOrd="0" presId="urn:microsoft.com/office/officeart/2005/8/layout/hierarchy1"/>
    <dgm:cxn modelId="{A36E2BB2-5B7E-4A92-9806-C1C8D7E9D334}" type="presParOf" srcId="{BB3E91A0-24B9-4308-92E6-68AA646E205B}" destId="{BE3C9F07-C77D-43EC-B64A-FD4490A53CC4}" srcOrd="3" destOrd="0" presId="urn:microsoft.com/office/officeart/2005/8/layout/hierarchy1"/>
    <dgm:cxn modelId="{FE7D3562-3F4A-4E2C-A69D-D4E46F8B1515}" type="presParOf" srcId="{BE3C9F07-C77D-43EC-B64A-FD4490A53CC4}" destId="{62364B98-0DDA-4367-B7CA-DBE3CECEFB7F}" srcOrd="0" destOrd="0" presId="urn:microsoft.com/office/officeart/2005/8/layout/hierarchy1"/>
    <dgm:cxn modelId="{1F3F3782-2595-486D-A256-5E183BD4331B}" type="presParOf" srcId="{62364B98-0DDA-4367-B7CA-DBE3CECEFB7F}" destId="{CCA9A5A0-8FCC-45DC-94A7-3A65D200E71C}" srcOrd="0" destOrd="0" presId="urn:microsoft.com/office/officeart/2005/8/layout/hierarchy1"/>
    <dgm:cxn modelId="{A211BF0E-D7E1-46A0-A808-069934C758C3}" type="presParOf" srcId="{62364B98-0DDA-4367-B7CA-DBE3CECEFB7F}" destId="{69186493-EB0C-4C96-AEE0-C4CBA6220A1E}" srcOrd="1" destOrd="0" presId="urn:microsoft.com/office/officeart/2005/8/layout/hierarchy1"/>
    <dgm:cxn modelId="{D5D30C18-8D60-4DB5-8E67-D959CCCFD61B}" type="presParOf" srcId="{BE3C9F07-C77D-43EC-B64A-FD4490A53CC4}" destId="{04207121-A8C0-4671-9239-CFE9487DF1C8}" srcOrd="1" destOrd="0" presId="urn:microsoft.com/office/officeart/2005/8/layout/hierarchy1"/>
  </dgm:cxnLst>
  <dgm:bg>
    <a:effectLst>
      <a:softEdge rad="1270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EBF81C-3886-43E3-A1EE-E799F27BE277}" type="doc">
      <dgm:prSet loTypeId="urn:microsoft.com/office/officeart/2005/8/layout/orgChart1" loCatId="hierarchy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8118F462-2E20-4342-B35A-4636F745B40B}">
      <dgm:prSet phldrT="[Text]"/>
      <dgm:spPr/>
      <dgm:t>
        <a:bodyPr/>
        <a:lstStyle/>
        <a:p>
          <a:r>
            <a:rPr lang="tr-TR" dirty="0"/>
            <a:t>Wealth</a:t>
          </a:r>
        </a:p>
      </dgm:t>
    </dgm:pt>
    <dgm:pt modelId="{BC43BB72-E3A2-48DA-B979-026F8ACC2493}" type="parTrans" cxnId="{6BC102F9-E214-4741-A8F8-4995C0D1705D}">
      <dgm:prSet/>
      <dgm:spPr/>
      <dgm:t>
        <a:bodyPr/>
        <a:lstStyle/>
        <a:p>
          <a:endParaRPr lang="tr-TR"/>
        </a:p>
      </dgm:t>
    </dgm:pt>
    <dgm:pt modelId="{85DE1DCD-BE7F-4136-A0BC-409128793084}" type="sibTrans" cxnId="{6BC102F9-E214-4741-A8F8-4995C0D1705D}">
      <dgm:prSet/>
      <dgm:spPr/>
      <dgm:t>
        <a:bodyPr/>
        <a:lstStyle/>
        <a:p>
          <a:endParaRPr lang="tr-TR"/>
        </a:p>
      </dgm:t>
    </dgm:pt>
    <dgm:pt modelId="{9610C032-EB0D-4A59-A631-D2E4C8B621F9}" type="asst">
      <dgm:prSet phldrT="[Text]"/>
      <dgm:spPr/>
      <dgm:t>
        <a:bodyPr/>
        <a:lstStyle/>
        <a:p>
          <a:r>
            <a:rPr lang="tr-TR" dirty="0"/>
            <a:t>Money</a:t>
          </a:r>
        </a:p>
      </dgm:t>
    </dgm:pt>
    <dgm:pt modelId="{B02CF203-7882-4270-B252-0D8C1BCAEB76}" type="parTrans" cxnId="{AFF8057B-4004-4B99-9FD9-EB98FFAF4421}">
      <dgm:prSet/>
      <dgm:spPr/>
      <dgm:t>
        <a:bodyPr/>
        <a:lstStyle/>
        <a:p>
          <a:endParaRPr lang="tr-TR"/>
        </a:p>
      </dgm:t>
    </dgm:pt>
    <dgm:pt modelId="{4A3D9703-BE2B-40A2-B014-45DC012D1FC1}" type="sibTrans" cxnId="{AFF8057B-4004-4B99-9FD9-EB98FFAF4421}">
      <dgm:prSet/>
      <dgm:spPr/>
      <dgm:t>
        <a:bodyPr/>
        <a:lstStyle/>
        <a:p>
          <a:endParaRPr lang="tr-TR"/>
        </a:p>
      </dgm:t>
    </dgm:pt>
    <dgm:pt modelId="{0492CC0B-7CBA-4C2B-883A-7379F49BF042}" type="asst">
      <dgm:prSet/>
      <dgm:spPr/>
      <dgm:t>
        <a:bodyPr/>
        <a:lstStyle/>
        <a:p>
          <a:r>
            <a:rPr lang="tr-TR" dirty="0"/>
            <a:t>Bonds</a:t>
          </a:r>
        </a:p>
      </dgm:t>
    </dgm:pt>
    <dgm:pt modelId="{A6AA7C3F-2506-4A23-8C69-094A7B7162BD}" type="parTrans" cxnId="{EBD5365B-7AC8-4555-8350-B1750BE18265}">
      <dgm:prSet/>
      <dgm:spPr/>
      <dgm:t>
        <a:bodyPr/>
        <a:lstStyle/>
        <a:p>
          <a:endParaRPr lang="tr-TR"/>
        </a:p>
      </dgm:t>
    </dgm:pt>
    <dgm:pt modelId="{18DC549C-D972-4CA2-B0CC-AE76256E3589}" type="sibTrans" cxnId="{EBD5365B-7AC8-4555-8350-B1750BE18265}">
      <dgm:prSet/>
      <dgm:spPr/>
      <dgm:t>
        <a:bodyPr/>
        <a:lstStyle/>
        <a:p>
          <a:endParaRPr lang="tr-TR"/>
        </a:p>
      </dgm:t>
    </dgm:pt>
    <dgm:pt modelId="{634C1AF2-B1C2-42D9-8BFE-2A780A260B7F}">
      <dgm:prSet/>
      <dgm:spPr/>
      <dgm:t>
        <a:bodyPr/>
        <a:lstStyle/>
        <a:p>
          <a:r>
            <a:rPr lang="tr-TR" dirty="0"/>
            <a:t>Currency</a:t>
          </a:r>
        </a:p>
      </dgm:t>
    </dgm:pt>
    <dgm:pt modelId="{9F305184-2D43-453B-882D-FA2D146C351D}" type="parTrans" cxnId="{F537EEF9-5C4C-4971-80B8-E6442480ED40}">
      <dgm:prSet/>
      <dgm:spPr/>
      <dgm:t>
        <a:bodyPr/>
        <a:lstStyle/>
        <a:p>
          <a:endParaRPr lang="tr-TR"/>
        </a:p>
      </dgm:t>
    </dgm:pt>
    <dgm:pt modelId="{61365E70-E588-4E07-9CD6-1DCAF8A6905C}" type="sibTrans" cxnId="{F537EEF9-5C4C-4971-80B8-E6442480ED40}">
      <dgm:prSet/>
      <dgm:spPr/>
      <dgm:t>
        <a:bodyPr/>
        <a:lstStyle/>
        <a:p>
          <a:endParaRPr lang="tr-TR"/>
        </a:p>
      </dgm:t>
    </dgm:pt>
    <dgm:pt modelId="{E05111F1-FF16-4967-B3FF-FCE5A0DA4D1F}">
      <dgm:prSet/>
      <dgm:spPr/>
      <dgm:t>
        <a:bodyPr/>
        <a:lstStyle/>
        <a:p>
          <a:r>
            <a:rPr lang="tr-TR" dirty="0"/>
            <a:t>Demand (checkable) deposits</a:t>
          </a:r>
        </a:p>
      </dgm:t>
    </dgm:pt>
    <dgm:pt modelId="{2A9C25D3-A99B-4951-8FE4-F09837A1DD94}" type="parTrans" cxnId="{354E89FC-707E-4403-B22F-4FE2DFB4A9A8}">
      <dgm:prSet/>
      <dgm:spPr/>
      <dgm:t>
        <a:bodyPr/>
        <a:lstStyle/>
        <a:p>
          <a:endParaRPr lang="tr-TR"/>
        </a:p>
      </dgm:t>
    </dgm:pt>
    <dgm:pt modelId="{C00D9058-6386-42A8-9AD4-02B776D9E657}" type="sibTrans" cxnId="{354E89FC-707E-4403-B22F-4FE2DFB4A9A8}">
      <dgm:prSet/>
      <dgm:spPr/>
      <dgm:t>
        <a:bodyPr/>
        <a:lstStyle/>
        <a:p>
          <a:endParaRPr lang="tr-TR"/>
        </a:p>
      </dgm:t>
    </dgm:pt>
    <dgm:pt modelId="{52E08A8C-C390-4F6A-8F75-D377CF2D9D89}" type="pres">
      <dgm:prSet presAssocID="{38EBF81C-3886-43E3-A1EE-E799F27BE27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AE82C4-E1FD-4331-9537-DBFB344865B6}" type="pres">
      <dgm:prSet presAssocID="{8118F462-2E20-4342-B35A-4636F745B40B}" presName="hierRoot1" presStyleCnt="0">
        <dgm:presLayoutVars>
          <dgm:hierBranch val="init"/>
        </dgm:presLayoutVars>
      </dgm:prSet>
      <dgm:spPr/>
    </dgm:pt>
    <dgm:pt modelId="{27D9BB61-BC85-461E-A3E3-24C7D59C52ED}" type="pres">
      <dgm:prSet presAssocID="{8118F462-2E20-4342-B35A-4636F745B40B}" presName="rootComposite1" presStyleCnt="0"/>
      <dgm:spPr/>
    </dgm:pt>
    <dgm:pt modelId="{274A53B4-6CD9-4B0E-872D-04A68B5E63F2}" type="pres">
      <dgm:prSet presAssocID="{8118F462-2E20-4342-B35A-4636F745B40B}" presName="rootText1" presStyleLbl="node0" presStyleIdx="0" presStyleCnt="1">
        <dgm:presLayoutVars>
          <dgm:chPref val="3"/>
        </dgm:presLayoutVars>
      </dgm:prSet>
      <dgm:spPr/>
    </dgm:pt>
    <dgm:pt modelId="{1473C630-0366-4990-BBB4-8FDBBE37B9CA}" type="pres">
      <dgm:prSet presAssocID="{8118F462-2E20-4342-B35A-4636F745B40B}" presName="rootConnector1" presStyleLbl="node1" presStyleIdx="0" presStyleCnt="0"/>
      <dgm:spPr/>
    </dgm:pt>
    <dgm:pt modelId="{1CD12C75-5AF3-41CE-AA1D-5830BEC42584}" type="pres">
      <dgm:prSet presAssocID="{8118F462-2E20-4342-B35A-4636F745B40B}" presName="hierChild2" presStyleCnt="0"/>
      <dgm:spPr/>
    </dgm:pt>
    <dgm:pt modelId="{48927DB1-F2E9-43AC-8F65-A83AA98CD436}" type="pres">
      <dgm:prSet presAssocID="{8118F462-2E20-4342-B35A-4636F745B40B}" presName="hierChild3" presStyleCnt="0"/>
      <dgm:spPr/>
    </dgm:pt>
    <dgm:pt modelId="{F0861636-5A8B-484A-9578-643D3BCBAA34}" type="pres">
      <dgm:prSet presAssocID="{B02CF203-7882-4270-B252-0D8C1BCAEB76}" presName="Name111" presStyleLbl="parChTrans1D2" presStyleIdx="0" presStyleCnt="2"/>
      <dgm:spPr/>
    </dgm:pt>
    <dgm:pt modelId="{A5631A6D-6D75-4FE4-8AD9-627FED2FBCA3}" type="pres">
      <dgm:prSet presAssocID="{9610C032-EB0D-4A59-A631-D2E4C8B621F9}" presName="hierRoot3" presStyleCnt="0">
        <dgm:presLayoutVars>
          <dgm:hierBranch val="init"/>
        </dgm:presLayoutVars>
      </dgm:prSet>
      <dgm:spPr/>
    </dgm:pt>
    <dgm:pt modelId="{C2116FF9-2A43-4899-8713-E6CA00BEA55D}" type="pres">
      <dgm:prSet presAssocID="{9610C032-EB0D-4A59-A631-D2E4C8B621F9}" presName="rootComposite3" presStyleCnt="0"/>
      <dgm:spPr/>
    </dgm:pt>
    <dgm:pt modelId="{A3390DD6-B9B8-4CA8-B1D9-80D9DCEBA6C5}" type="pres">
      <dgm:prSet presAssocID="{9610C032-EB0D-4A59-A631-D2E4C8B621F9}" presName="rootText3" presStyleLbl="asst1" presStyleIdx="0" presStyleCnt="2">
        <dgm:presLayoutVars>
          <dgm:chPref val="3"/>
        </dgm:presLayoutVars>
      </dgm:prSet>
      <dgm:spPr/>
    </dgm:pt>
    <dgm:pt modelId="{2E95C706-D6A1-456C-90D1-71E4DB7C73D6}" type="pres">
      <dgm:prSet presAssocID="{9610C032-EB0D-4A59-A631-D2E4C8B621F9}" presName="rootConnector3" presStyleLbl="asst1" presStyleIdx="0" presStyleCnt="2"/>
      <dgm:spPr/>
    </dgm:pt>
    <dgm:pt modelId="{9D257894-DACB-4870-83FB-9C1AF45D2DFD}" type="pres">
      <dgm:prSet presAssocID="{9610C032-EB0D-4A59-A631-D2E4C8B621F9}" presName="hierChild6" presStyleCnt="0"/>
      <dgm:spPr/>
    </dgm:pt>
    <dgm:pt modelId="{2ECB33EE-529F-4076-9BE3-6C6F5D0A8D87}" type="pres">
      <dgm:prSet presAssocID="{9F305184-2D43-453B-882D-FA2D146C351D}" presName="Name37" presStyleLbl="parChTrans1D3" presStyleIdx="0" presStyleCnt="2"/>
      <dgm:spPr/>
    </dgm:pt>
    <dgm:pt modelId="{76A22E5C-7B19-453D-BE14-304FD40A8FFD}" type="pres">
      <dgm:prSet presAssocID="{634C1AF2-B1C2-42D9-8BFE-2A780A260B7F}" presName="hierRoot2" presStyleCnt="0">
        <dgm:presLayoutVars>
          <dgm:hierBranch val="init"/>
        </dgm:presLayoutVars>
      </dgm:prSet>
      <dgm:spPr/>
    </dgm:pt>
    <dgm:pt modelId="{1C0D3ACC-BF2F-4ED7-9511-14594196351F}" type="pres">
      <dgm:prSet presAssocID="{634C1AF2-B1C2-42D9-8BFE-2A780A260B7F}" presName="rootComposite" presStyleCnt="0"/>
      <dgm:spPr/>
    </dgm:pt>
    <dgm:pt modelId="{DEA1E8BA-C615-43D2-9D49-FD7BA43EB69A}" type="pres">
      <dgm:prSet presAssocID="{634C1AF2-B1C2-42D9-8BFE-2A780A260B7F}" presName="rootText" presStyleLbl="node3" presStyleIdx="0" presStyleCnt="2">
        <dgm:presLayoutVars>
          <dgm:chPref val="3"/>
        </dgm:presLayoutVars>
      </dgm:prSet>
      <dgm:spPr/>
    </dgm:pt>
    <dgm:pt modelId="{58749AEA-4F48-45FD-B75E-DBB1FB3CA928}" type="pres">
      <dgm:prSet presAssocID="{634C1AF2-B1C2-42D9-8BFE-2A780A260B7F}" presName="rootConnector" presStyleLbl="node3" presStyleIdx="0" presStyleCnt="2"/>
      <dgm:spPr/>
    </dgm:pt>
    <dgm:pt modelId="{D65C041C-C1AA-4A81-B931-E04048A90A84}" type="pres">
      <dgm:prSet presAssocID="{634C1AF2-B1C2-42D9-8BFE-2A780A260B7F}" presName="hierChild4" presStyleCnt="0"/>
      <dgm:spPr/>
    </dgm:pt>
    <dgm:pt modelId="{065203D9-CFF8-4B63-AA2A-60D3C07683B0}" type="pres">
      <dgm:prSet presAssocID="{634C1AF2-B1C2-42D9-8BFE-2A780A260B7F}" presName="hierChild5" presStyleCnt="0"/>
      <dgm:spPr/>
    </dgm:pt>
    <dgm:pt modelId="{D6E87D5E-BC72-4CAD-863B-08F503DC5061}" type="pres">
      <dgm:prSet presAssocID="{2A9C25D3-A99B-4951-8FE4-F09837A1DD94}" presName="Name37" presStyleLbl="parChTrans1D3" presStyleIdx="1" presStyleCnt="2"/>
      <dgm:spPr/>
    </dgm:pt>
    <dgm:pt modelId="{42930E2F-5BC3-40B9-850B-E7B80EC2B085}" type="pres">
      <dgm:prSet presAssocID="{E05111F1-FF16-4967-B3FF-FCE5A0DA4D1F}" presName="hierRoot2" presStyleCnt="0">
        <dgm:presLayoutVars>
          <dgm:hierBranch val="init"/>
        </dgm:presLayoutVars>
      </dgm:prSet>
      <dgm:spPr/>
    </dgm:pt>
    <dgm:pt modelId="{07DD4CEB-AB54-433D-A9E4-E9A4F6FCDBFB}" type="pres">
      <dgm:prSet presAssocID="{E05111F1-FF16-4967-B3FF-FCE5A0DA4D1F}" presName="rootComposite" presStyleCnt="0"/>
      <dgm:spPr/>
    </dgm:pt>
    <dgm:pt modelId="{AA185CED-2CBB-414A-BEC2-20F19C7C07B0}" type="pres">
      <dgm:prSet presAssocID="{E05111F1-FF16-4967-B3FF-FCE5A0DA4D1F}" presName="rootText" presStyleLbl="node3" presStyleIdx="1" presStyleCnt="2">
        <dgm:presLayoutVars>
          <dgm:chPref val="3"/>
        </dgm:presLayoutVars>
      </dgm:prSet>
      <dgm:spPr/>
    </dgm:pt>
    <dgm:pt modelId="{CB90273E-DC45-4F01-BB62-4CE05BD44504}" type="pres">
      <dgm:prSet presAssocID="{E05111F1-FF16-4967-B3FF-FCE5A0DA4D1F}" presName="rootConnector" presStyleLbl="node3" presStyleIdx="1" presStyleCnt="2"/>
      <dgm:spPr/>
    </dgm:pt>
    <dgm:pt modelId="{29889F7E-20BF-4883-B40A-E4FBEF121504}" type="pres">
      <dgm:prSet presAssocID="{E05111F1-FF16-4967-B3FF-FCE5A0DA4D1F}" presName="hierChild4" presStyleCnt="0"/>
      <dgm:spPr/>
    </dgm:pt>
    <dgm:pt modelId="{19265793-B7E7-4175-A368-74196B27D3F9}" type="pres">
      <dgm:prSet presAssocID="{E05111F1-FF16-4967-B3FF-FCE5A0DA4D1F}" presName="hierChild5" presStyleCnt="0"/>
      <dgm:spPr/>
    </dgm:pt>
    <dgm:pt modelId="{1FCFED20-E803-4D37-B1DD-A21B7C5A651D}" type="pres">
      <dgm:prSet presAssocID="{9610C032-EB0D-4A59-A631-D2E4C8B621F9}" presName="hierChild7" presStyleCnt="0"/>
      <dgm:spPr/>
    </dgm:pt>
    <dgm:pt modelId="{3C24AC42-CF89-4EA0-A7C7-7A4E5E111341}" type="pres">
      <dgm:prSet presAssocID="{A6AA7C3F-2506-4A23-8C69-094A7B7162BD}" presName="Name111" presStyleLbl="parChTrans1D2" presStyleIdx="1" presStyleCnt="2"/>
      <dgm:spPr/>
    </dgm:pt>
    <dgm:pt modelId="{B9D9FEC2-AAE2-411A-8244-765504AEC22B}" type="pres">
      <dgm:prSet presAssocID="{0492CC0B-7CBA-4C2B-883A-7379F49BF042}" presName="hierRoot3" presStyleCnt="0">
        <dgm:presLayoutVars>
          <dgm:hierBranch val="init"/>
        </dgm:presLayoutVars>
      </dgm:prSet>
      <dgm:spPr/>
    </dgm:pt>
    <dgm:pt modelId="{ECE08BA1-CC24-48EC-915C-CB75BB420486}" type="pres">
      <dgm:prSet presAssocID="{0492CC0B-7CBA-4C2B-883A-7379F49BF042}" presName="rootComposite3" presStyleCnt="0"/>
      <dgm:spPr/>
    </dgm:pt>
    <dgm:pt modelId="{921E7101-6661-495C-BCD0-3CA61D1C066F}" type="pres">
      <dgm:prSet presAssocID="{0492CC0B-7CBA-4C2B-883A-7379F49BF042}" presName="rootText3" presStyleLbl="asst1" presStyleIdx="1" presStyleCnt="2">
        <dgm:presLayoutVars>
          <dgm:chPref val="3"/>
        </dgm:presLayoutVars>
      </dgm:prSet>
      <dgm:spPr/>
    </dgm:pt>
    <dgm:pt modelId="{45434A40-44B3-4457-B19B-AD93CA016831}" type="pres">
      <dgm:prSet presAssocID="{0492CC0B-7CBA-4C2B-883A-7379F49BF042}" presName="rootConnector3" presStyleLbl="asst1" presStyleIdx="1" presStyleCnt="2"/>
      <dgm:spPr/>
    </dgm:pt>
    <dgm:pt modelId="{6973BC26-D219-427A-9064-62ABBE8AA9D9}" type="pres">
      <dgm:prSet presAssocID="{0492CC0B-7CBA-4C2B-883A-7379F49BF042}" presName="hierChild6" presStyleCnt="0"/>
      <dgm:spPr/>
    </dgm:pt>
    <dgm:pt modelId="{2168DC16-DA14-4773-95A9-A402A5C5592F}" type="pres">
      <dgm:prSet presAssocID="{0492CC0B-7CBA-4C2B-883A-7379F49BF042}" presName="hierChild7" presStyleCnt="0"/>
      <dgm:spPr/>
    </dgm:pt>
  </dgm:ptLst>
  <dgm:cxnLst>
    <dgm:cxn modelId="{B2E19804-D752-4382-9449-E6C95F6A473C}" type="presOf" srcId="{B02CF203-7882-4270-B252-0D8C1BCAEB76}" destId="{F0861636-5A8B-484A-9578-643D3BCBAA34}" srcOrd="0" destOrd="0" presId="urn:microsoft.com/office/officeart/2005/8/layout/orgChart1"/>
    <dgm:cxn modelId="{D7D6820B-B54C-4997-8773-FE2B19AFD01B}" type="presOf" srcId="{E05111F1-FF16-4967-B3FF-FCE5A0DA4D1F}" destId="{AA185CED-2CBB-414A-BEC2-20F19C7C07B0}" srcOrd="0" destOrd="0" presId="urn:microsoft.com/office/officeart/2005/8/layout/orgChart1"/>
    <dgm:cxn modelId="{E1543D1F-9EFF-4E43-8360-5425B06FBE52}" type="presOf" srcId="{2A9C25D3-A99B-4951-8FE4-F09837A1DD94}" destId="{D6E87D5E-BC72-4CAD-863B-08F503DC5061}" srcOrd="0" destOrd="0" presId="urn:microsoft.com/office/officeart/2005/8/layout/orgChart1"/>
    <dgm:cxn modelId="{0AD03B25-63C4-4BF1-8993-F05220874801}" type="presOf" srcId="{634C1AF2-B1C2-42D9-8BFE-2A780A260B7F}" destId="{58749AEA-4F48-45FD-B75E-DBB1FB3CA928}" srcOrd="1" destOrd="0" presId="urn:microsoft.com/office/officeart/2005/8/layout/orgChart1"/>
    <dgm:cxn modelId="{96098338-2514-4D50-8EC3-2782538A5139}" type="presOf" srcId="{E05111F1-FF16-4967-B3FF-FCE5A0DA4D1F}" destId="{CB90273E-DC45-4F01-BB62-4CE05BD44504}" srcOrd="1" destOrd="0" presId="urn:microsoft.com/office/officeart/2005/8/layout/orgChart1"/>
    <dgm:cxn modelId="{EBD5365B-7AC8-4555-8350-B1750BE18265}" srcId="{8118F462-2E20-4342-B35A-4636F745B40B}" destId="{0492CC0B-7CBA-4C2B-883A-7379F49BF042}" srcOrd="1" destOrd="0" parTransId="{A6AA7C3F-2506-4A23-8C69-094A7B7162BD}" sibTransId="{18DC549C-D972-4CA2-B0CC-AE76256E3589}"/>
    <dgm:cxn modelId="{37059360-40FD-40A0-B083-CB0C699596DC}" type="presOf" srcId="{634C1AF2-B1C2-42D9-8BFE-2A780A260B7F}" destId="{DEA1E8BA-C615-43D2-9D49-FD7BA43EB69A}" srcOrd="0" destOrd="0" presId="urn:microsoft.com/office/officeart/2005/8/layout/orgChart1"/>
    <dgm:cxn modelId="{0B700067-6E52-4CF1-8A70-71BD457A87C9}" type="presOf" srcId="{38EBF81C-3886-43E3-A1EE-E799F27BE277}" destId="{52E08A8C-C390-4F6A-8F75-D377CF2D9D89}" srcOrd="0" destOrd="0" presId="urn:microsoft.com/office/officeart/2005/8/layout/orgChart1"/>
    <dgm:cxn modelId="{6EAFC569-534E-42D0-9E96-73E664852BAC}" type="presOf" srcId="{8118F462-2E20-4342-B35A-4636F745B40B}" destId="{1473C630-0366-4990-BBB4-8FDBBE37B9CA}" srcOrd="1" destOrd="0" presId="urn:microsoft.com/office/officeart/2005/8/layout/orgChart1"/>
    <dgm:cxn modelId="{F032FF73-E53F-4D87-8C44-A4CEDEC04843}" type="presOf" srcId="{0492CC0B-7CBA-4C2B-883A-7379F49BF042}" destId="{921E7101-6661-495C-BCD0-3CA61D1C066F}" srcOrd="0" destOrd="0" presId="urn:microsoft.com/office/officeart/2005/8/layout/orgChart1"/>
    <dgm:cxn modelId="{AE1FE676-1432-4848-BE73-2259FEC76FBD}" type="presOf" srcId="{9F305184-2D43-453B-882D-FA2D146C351D}" destId="{2ECB33EE-529F-4076-9BE3-6C6F5D0A8D87}" srcOrd="0" destOrd="0" presId="urn:microsoft.com/office/officeart/2005/8/layout/orgChart1"/>
    <dgm:cxn modelId="{AFF8057B-4004-4B99-9FD9-EB98FFAF4421}" srcId="{8118F462-2E20-4342-B35A-4636F745B40B}" destId="{9610C032-EB0D-4A59-A631-D2E4C8B621F9}" srcOrd="0" destOrd="0" parTransId="{B02CF203-7882-4270-B252-0D8C1BCAEB76}" sibTransId="{4A3D9703-BE2B-40A2-B014-45DC012D1FC1}"/>
    <dgm:cxn modelId="{EF09428C-189B-4254-9F5D-5F926662B567}" type="presOf" srcId="{0492CC0B-7CBA-4C2B-883A-7379F49BF042}" destId="{45434A40-44B3-4457-B19B-AD93CA016831}" srcOrd="1" destOrd="0" presId="urn:microsoft.com/office/officeart/2005/8/layout/orgChart1"/>
    <dgm:cxn modelId="{1773709F-5A1E-48B4-840A-1832DF477E05}" type="presOf" srcId="{A6AA7C3F-2506-4A23-8C69-094A7B7162BD}" destId="{3C24AC42-CF89-4EA0-A7C7-7A4E5E111341}" srcOrd="0" destOrd="0" presId="urn:microsoft.com/office/officeart/2005/8/layout/orgChart1"/>
    <dgm:cxn modelId="{7F87C49F-6C55-4042-86CB-0AE39BD61BD9}" type="presOf" srcId="{9610C032-EB0D-4A59-A631-D2E4C8B621F9}" destId="{2E95C706-D6A1-456C-90D1-71E4DB7C73D6}" srcOrd="1" destOrd="0" presId="urn:microsoft.com/office/officeart/2005/8/layout/orgChart1"/>
    <dgm:cxn modelId="{0CAFC5B8-DAA4-4A63-BF3E-CE2DEFEB31EB}" type="presOf" srcId="{9610C032-EB0D-4A59-A631-D2E4C8B621F9}" destId="{A3390DD6-B9B8-4CA8-B1D9-80D9DCEBA6C5}" srcOrd="0" destOrd="0" presId="urn:microsoft.com/office/officeart/2005/8/layout/orgChart1"/>
    <dgm:cxn modelId="{6BC102F9-E214-4741-A8F8-4995C0D1705D}" srcId="{38EBF81C-3886-43E3-A1EE-E799F27BE277}" destId="{8118F462-2E20-4342-B35A-4636F745B40B}" srcOrd="0" destOrd="0" parTransId="{BC43BB72-E3A2-48DA-B979-026F8ACC2493}" sibTransId="{85DE1DCD-BE7F-4136-A0BC-409128793084}"/>
    <dgm:cxn modelId="{F537EEF9-5C4C-4971-80B8-E6442480ED40}" srcId="{9610C032-EB0D-4A59-A631-D2E4C8B621F9}" destId="{634C1AF2-B1C2-42D9-8BFE-2A780A260B7F}" srcOrd="0" destOrd="0" parTransId="{9F305184-2D43-453B-882D-FA2D146C351D}" sibTransId="{61365E70-E588-4E07-9CD6-1DCAF8A6905C}"/>
    <dgm:cxn modelId="{354E89FC-707E-4403-B22F-4FE2DFB4A9A8}" srcId="{9610C032-EB0D-4A59-A631-D2E4C8B621F9}" destId="{E05111F1-FF16-4967-B3FF-FCE5A0DA4D1F}" srcOrd="1" destOrd="0" parTransId="{2A9C25D3-A99B-4951-8FE4-F09837A1DD94}" sibTransId="{C00D9058-6386-42A8-9AD4-02B776D9E657}"/>
    <dgm:cxn modelId="{ED03D5FC-9583-4BE1-B44A-3F38EB93122B}" type="presOf" srcId="{8118F462-2E20-4342-B35A-4636F745B40B}" destId="{274A53B4-6CD9-4B0E-872D-04A68B5E63F2}" srcOrd="0" destOrd="0" presId="urn:microsoft.com/office/officeart/2005/8/layout/orgChart1"/>
    <dgm:cxn modelId="{E38A607B-67A2-4147-8DFB-DEB48445D3D8}" type="presParOf" srcId="{52E08A8C-C390-4F6A-8F75-D377CF2D9D89}" destId="{98AE82C4-E1FD-4331-9537-DBFB344865B6}" srcOrd="0" destOrd="0" presId="urn:microsoft.com/office/officeart/2005/8/layout/orgChart1"/>
    <dgm:cxn modelId="{92DF843B-A5B7-4F73-96DD-7995D3369845}" type="presParOf" srcId="{98AE82C4-E1FD-4331-9537-DBFB344865B6}" destId="{27D9BB61-BC85-461E-A3E3-24C7D59C52ED}" srcOrd="0" destOrd="0" presId="urn:microsoft.com/office/officeart/2005/8/layout/orgChart1"/>
    <dgm:cxn modelId="{AC209059-DCAF-4313-828D-4734872FF84E}" type="presParOf" srcId="{27D9BB61-BC85-461E-A3E3-24C7D59C52ED}" destId="{274A53B4-6CD9-4B0E-872D-04A68B5E63F2}" srcOrd="0" destOrd="0" presId="urn:microsoft.com/office/officeart/2005/8/layout/orgChart1"/>
    <dgm:cxn modelId="{26655D2C-FBDE-429B-8DE9-42FE794A4246}" type="presParOf" srcId="{27D9BB61-BC85-461E-A3E3-24C7D59C52ED}" destId="{1473C630-0366-4990-BBB4-8FDBBE37B9CA}" srcOrd="1" destOrd="0" presId="urn:microsoft.com/office/officeart/2005/8/layout/orgChart1"/>
    <dgm:cxn modelId="{A6B9D35D-1C34-4109-96E6-4DFBC0A2DB0F}" type="presParOf" srcId="{98AE82C4-E1FD-4331-9537-DBFB344865B6}" destId="{1CD12C75-5AF3-41CE-AA1D-5830BEC42584}" srcOrd="1" destOrd="0" presId="urn:microsoft.com/office/officeart/2005/8/layout/orgChart1"/>
    <dgm:cxn modelId="{6402D1B2-1D4B-4899-9C29-FC650C3A4570}" type="presParOf" srcId="{98AE82C4-E1FD-4331-9537-DBFB344865B6}" destId="{48927DB1-F2E9-43AC-8F65-A83AA98CD436}" srcOrd="2" destOrd="0" presId="urn:microsoft.com/office/officeart/2005/8/layout/orgChart1"/>
    <dgm:cxn modelId="{48ADBB96-6008-4000-B564-A30A7BAB8635}" type="presParOf" srcId="{48927DB1-F2E9-43AC-8F65-A83AA98CD436}" destId="{F0861636-5A8B-484A-9578-643D3BCBAA34}" srcOrd="0" destOrd="0" presId="urn:microsoft.com/office/officeart/2005/8/layout/orgChart1"/>
    <dgm:cxn modelId="{051EA665-68B8-4E47-BC8F-484DA985C26B}" type="presParOf" srcId="{48927DB1-F2E9-43AC-8F65-A83AA98CD436}" destId="{A5631A6D-6D75-4FE4-8AD9-627FED2FBCA3}" srcOrd="1" destOrd="0" presId="urn:microsoft.com/office/officeart/2005/8/layout/orgChart1"/>
    <dgm:cxn modelId="{BEB8E4CC-4BDE-4F9F-8A17-3953A7A19D7C}" type="presParOf" srcId="{A5631A6D-6D75-4FE4-8AD9-627FED2FBCA3}" destId="{C2116FF9-2A43-4899-8713-E6CA00BEA55D}" srcOrd="0" destOrd="0" presId="urn:microsoft.com/office/officeart/2005/8/layout/orgChart1"/>
    <dgm:cxn modelId="{0AFCAAFB-FF17-4422-B4BB-60B512E1CCF3}" type="presParOf" srcId="{C2116FF9-2A43-4899-8713-E6CA00BEA55D}" destId="{A3390DD6-B9B8-4CA8-B1D9-80D9DCEBA6C5}" srcOrd="0" destOrd="0" presId="urn:microsoft.com/office/officeart/2005/8/layout/orgChart1"/>
    <dgm:cxn modelId="{B9D91B7B-DA85-47CD-AE41-D99E2DE35F84}" type="presParOf" srcId="{C2116FF9-2A43-4899-8713-E6CA00BEA55D}" destId="{2E95C706-D6A1-456C-90D1-71E4DB7C73D6}" srcOrd="1" destOrd="0" presId="urn:microsoft.com/office/officeart/2005/8/layout/orgChart1"/>
    <dgm:cxn modelId="{1867BE89-DD14-4570-B6E2-584577702827}" type="presParOf" srcId="{A5631A6D-6D75-4FE4-8AD9-627FED2FBCA3}" destId="{9D257894-DACB-4870-83FB-9C1AF45D2DFD}" srcOrd="1" destOrd="0" presId="urn:microsoft.com/office/officeart/2005/8/layout/orgChart1"/>
    <dgm:cxn modelId="{023BE7E4-C593-4730-BFFD-124038D89EFC}" type="presParOf" srcId="{9D257894-DACB-4870-83FB-9C1AF45D2DFD}" destId="{2ECB33EE-529F-4076-9BE3-6C6F5D0A8D87}" srcOrd="0" destOrd="0" presId="urn:microsoft.com/office/officeart/2005/8/layout/orgChart1"/>
    <dgm:cxn modelId="{A1B6E303-2248-4A05-B837-65E0AE425E2E}" type="presParOf" srcId="{9D257894-DACB-4870-83FB-9C1AF45D2DFD}" destId="{76A22E5C-7B19-453D-BE14-304FD40A8FFD}" srcOrd="1" destOrd="0" presId="urn:microsoft.com/office/officeart/2005/8/layout/orgChart1"/>
    <dgm:cxn modelId="{D626713A-714D-47A4-A015-DF5BEBC188F3}" type="presParOf" srcId="{76A22E5C-7B19-453D-BE14-304FD40A8FFD}" destId="{1C0D3ACC-BF2F-4ED7-9511-14594196351F}" srcOrd="0" destOrd="0" presId="urn:microsoft.com/office/officeart/2005/8/layout/orgChart1"/>
    <dgm:cxn modelId="{20639BC2-6482-4D17-8C34-F16FBD6283BA}" type="presParOf" srcId="{1C0D3ACC-BF2F-4ED7-9511-14594196351F}" destId="{DEA1E8BA-C615-43D2-9D49-FD7BA43EB69A}" srcOrd="0" destOrd="0" presId="urn:microsoft.com/office/officeart/2005/8/layout/orgChart1"/>
    <dgm:cxn modelId="{27F6C213-CF06-47BC-BF34-7E5C64D05410}" type="presParOf" srcId="{1C0D3ACC-BF2F-4ED7-9511-14594196351F}" destId="{58749AEA-4F48-45FD-B75E-DBB1FB3CA928}" srcOrd="1" destOrd="0" presId="urn:microsoft.com/office/officeart/2005/8/layout/orgChart1"/>
    <dgm:cxn modelId="{694CE37A-8CF1-4D8A-B644-55CC298CC193}" type="presParOf" srcId="{76A22E5C-7B19-453D-BE14-304FD40A8FFD}" destId="{D65C041C-C1AA-4A81-B931-E04048A90A84}" srcOrd="1" destOrd="0" presId="urn:microsoft.com/office/officeart/2005/8/layout/orgChart1"/>
    <dgm:cxn modelId="{4E3C02B7-0B30-4E5C-BF6F-00B9EB9231BD}" type="presParOf" srcId="{76A22E5C-7B19-453D-BE14-304FD40A8FFD}" destId="{065203D9-CFF8-4B63-AA2A-60D3C07683B0}" srcOrd="2" destOrd="0" presId="urn:microsoft.com/office/officeart/2005/8/layout/orgChart1"/>
    <dgm:cxn modelId="{A7501D83-F30B-4E70-9B5C-F624292C46B6}" type="presParOf" srcId="{9D257894-DACB-4870-83FB-9C1AF45D2DFD}" destId="{D6E87D5E-BC72-4CAD-863B-08F503DC5061}" srcOrd="2" destOrd="0" presId="urn:microsoft.com/office/officeart/2005/8/layout/orgChart1"/>
    <dgm:cxn modelId="{A45779F6-55FC-4E00-855E-E13E6952B01A}" type="presParOf" srcId="{9D257894-DACB-4870-83FB-9C1AF45D2DFD}" destId="{42930E2F-5BC3-40B9-850B-E7B80EC2B085}" srcOrd="3" destOrd="0" presId="urn:microsoft.com/office/officeart/2005/8/layout/orgChart1"/>
    <dgm:cxn modelId="{D93DB0CB-0AF3-4888-8F3A-11853F042A48}" type="presParOf" srcId="{42930E2F-5BC3-40B9-850B-E7B80EC2B085}" destId="{07DD4CEB-AB54-433D-A9E4-E9A4F6FCDBFB}" srcOrd="0" destOrd="0" presId="urn:microsoft.com/office/officeart/2005/8/layout/orgChart1"/>
    <dgm:cxn modelId="{64A98AAD-D923-400C-86F8-7FBA98416756}" type="presParOf" srcId="{07DD4CEB-AB54-433D-A9E4-E9A4F6FCDBFB}" destId="{AA185CED-2CBB-414A-BEC2-20F19C7C07B0}" srcOrd="0" destOrd="0" presId="urn:microsoft.com/office/officeart/2005/8/layout/orgChart1"/>
    <dgm:cxn modelId="{CEA243B4-0E15-4C48-AB28-1BCDC86365A4}" type="presParOf" srcId="{07DD4CEB-AB54-433D-A9E4-E9A4F6FCDBFB}" destId="{CB90273E-DC45-4F01-BB62-4CE05BD44504}" srcOrd="1" destOrd="0" presId="urn:microsoft.com/office/officeart/2005/8/layout/orgChart1"/>
    <dgm:cxn modelId="{40851421-9074-414A-B23A-F1B4E7C32DAD}" type="presParOf" srcId="{42930E2F-5BC3-40B9-850B-E7B80EC2B085}" destId="{29889F7E-20BF-4883-B40A-E4FBEF121504}" srcOrd="1" destOrd="0" presId="urn:microsoft.com/office/officeart/2005/8/layout/orgChart1"/>
    <dgm:cxn modelId="{273173C2-ADFF-4E06-9577-AEE7EC3FE9FC}" type="presParOf" srcId="{42930E2F-5BC3-40B9-850B-E7B80EC2B085}" destId="{19265793-B7E7-4175-A368-74196B27D3F9}" srcOrd="2" destOrd="0" presId="urn:microsoft.com/office/officeart/2005/8/layout/orgChart1"/>
    <dgm:cxn modelId="{57901278-2ED1-4DDC-8376-86941FED209F}" type="presParOf" srcId="{A5631A6D-6D75-4FE4-8AD9-627FED2FBCA3}" destId="{1FCFED20-E803-4D37-B1DD-A21B7C5A651D}" srcOrd="2" destOrd="0" presId="urn:microsoft.com/office/officeart/2005/8/layout/orgChart1"/>
    <dgm:cxn modelId="{1BF4021D-FC1B-45CA-85C0-20BDA90274BE}" type="presParOf" srcId="{48927DB1-F2E9-43AC-8F65-A83AA98CD436}" destId="{3C24AC42-CF89-4EA0-A7C7-7A4E5E111341}" srcOrd="2" destOrd="0" presId="urn:microsoft.com/office/officeart/2005/8/layout/orgChart1"/>
    <dgm:cxn modelId="{3A4E3735-26A7-4A0E-A411-1A3CE5B3BF9D}" type="presParOf" srcId="{48927DB1-F2E9-43AC-8F65-A83AA98CD436}" destId="{B9D9FEC2-AAE2-411A-8244-765504AEC22B}" srcOrd="3" destOrd="0" presId="urn:microsoft.com/office/officeart/2005/8/layout/orgChart1"/>
    <dgm:cxn modelId="{3BF4579A-EE33-4A4A-82D7-D58614EA553B}" type="presParOf" srcId="{B9D9FEC2-AAE2-411A-8244-765504AEC22B}" destId="{ECE08BA1-CC24-48EC-915C-CB75BB420486}" srcOrd="0" destOrd="0" presId="urn:microsoft.com/office/officeart/2005/8/layout/orgChart1"/>
    <dgm:cxn modelId="{5B6C4E58-2576-406B-ADB0-55A0CC67AF84}" type="presParOf" srcId="{ECE08BA1-CC24-48EC-915C-CB75BB420486}" destId="{921E7101-6661-495C-BCD0-3CA61D1C066F}" srcOrd="0" destOrd="0" presId="urn:microsoft.com/office/officeart/2005/8/layout/orgChart1"/>
    <dgm:cxn modelId="{4F3EE0F4-B506-4B1B-97EA-A03105C55031}" type="presParOf" srcId="{ECE08BA1-CC24-48EC-915C-CB75BB420486}" destId="{45434A40-44B3-4457-B19B-AD93CA016831}" srcOrd="1" destOrd="0" presId="urn:microsoft.com/office/officeart/2005/8/layout/orgChart1"/>
    <dgm:cxn modelId="{DF1B9B27-F51F-467A-B5E4-E47C390E7413}" type="presParOf" srcId="{B9D9FEC2-AAE2-411A-8244-765504AEC22B}" destId="{6973BC26-D219-427A-9064-62ABBE8AA9D9}" srcOrd="1" destOrd="0" presId="urn:microsoft.com/office/officeart/2005/8/layout/orgChart1"/>
    <dgm:cxn modelId="{0E6A7BBB-710B-4B6B-87E3-D76A2C91AFCF}" type="presParOf" srcId="{B9D9FEC2-AAE2-411A-8244-765504AEC22B}" destId="{2168DC16-DA14-4773-95A9-A402A5C5592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55F71-DC96-4594-BDF5-A9DE72576D3A}">
      <dsp:nvSpPr>
        <dsp:cNvPr id="0" name=""/>
        <dsp:cNvSpPr/>
      </dsp:nvSpPr>
      <dsp:spPr>
        <a:xfrm>
          <a:off x="3110791" y="1070363"/>
          <a:ext cx="1029211" cy="489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792"/>
              </a:lnTo>
              <a:lnTo>
                <a:pt x="1029211" y="333792"/>
              </a:lnTo>
              <a:lnTo>
                <a:pt x="1029211" y="489811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34DAA-5A64-4744-9C5B-C166FD74E9D7}">
      <dsp:nvSpPr>
        <dsp:cNvPr id="0" name=""/>
        <dsp:cNvSpPr/>
      </dsp:nvSpPr>
      <dsp:spPr>
        <a:xfrm>
          <a:off x="2081579" y="1070363"/>
          <a:ext cx="1029211" cy="489811"/>
        </a:xfrm>
        <a:custGeom>
          <a:avLst/>
          <a:gdLst/>
          <a:ahLst/>
          <a:cxnLst/>
          <a:rect l="0" t="0" r="0" b="0"/>
          <a:pathLst>
            <a:path>
              <a:moveTo>
                <a:pt x="1029211" y="0"/>
              </a:moveTo>
              <a:lnTo>
                <a:pt x="1029211" y="333792"/>
              </a:lnTo>
              <a:lnTo>
                <a:pt x="0" y="333792"/>
              </a:lnTo>
              <a:lnTo>
                <a:pt x="0" y="489811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4C476-9396-4529-BC06-1841FDCC1CCC}">
      <dsp:nvSpPr>
        <dsp:cNvPr id="0" name=""/>
        <dsp:cNvSpPr/>
      </dsp:nvSpPr>
      <dsp:spPr>
        <a:xfrm>
          <a:off x="2268709" y="919"/>
          <a:ext cx="1684164" cy="10694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5695E-C280-4FB6-B4D2-48861BB85C12}">
      <dsp:nvSpPr>
        <dsp:cNvPr id="0" name=""/>
        <dsp:cNvSpPr/>
      </dsp:nvSpPr>
      <dsp:spPr>
        <a:xfrm>
          <a:off x="2455838" y="178692"/>
          <a:ext cx="1684164" cy="1069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Wealth</a:t>
          </a:r>
        </a:p>
      </dsp:txBody>
      <dsp:txXfrm>
        <a:off x="2487161" y="210015"/>
        <a:ext cx="1621518" cy="1006798"/>
      </dsp:txXfrm>
    </dsp:sp>
    <dsp:sp modelId="{35EE4A87-A77C-4FB2-A8AF-17501FA90D31}">
      <dsp:nvSpPr>
        <dsp:cNvPr id="0" name=""/>
        <dsp:cNvSpPr/>
      </dsp:nvSpPr>
      <dsp:spPr>
        <a:xfrm>
          <a:off x="1239497" y="1560175"/>
          <a:ext cx="1684164" cy="10694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0D078A-6507-4E9C-8D44-06E9F13BE7B6}">
      <dsp:nvSpPr>
        <dsp:cNvPr id="0" name=""/>
        <dsp:cNvSpPr/>
      </dsp:nvSpPr>
      <dsp:spPr>
        <a:xfrm>
          <a:off x="1426626" y="1737948"/>
          <a:ext cx="1684164" cy="1069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Money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(non-interest bearing asset)</a:t>
          </a:r>
        </a:p>
      </dsp:txBody>
      <dsp:txXfrm>
        <a:off x="1457949" y="1769271"/>
        <a:ext cx="1621518" cy="1006798"/>
      </dsp:txXfrm>
    </dsp:sp>
    <dsp:sp modelId="{CCA9A5A0-8FCC-45DC-94A7-3A65D200E71C}">
      <dsp:nvSpPr>
        <dsp:cNvPr id="0" name=""/>
        <dsp:cNvSpPr/>
      </dsp:nvSpPr>
      <dsp:spPr>
        <a:xfrm>
          <a:off x="3297920" y="1560175"/>
          <a:ext cx="1684164" cy="10694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86493-EB0C-4C96-AEE0-C4CBA6220A1E}">
      <dsp:nvSpPr>
        <dsp:cNvPr id="0" name=""/>
        <dsp:cNvSpPr/>
      </dsp:nvSpPr>
      <dsp:spPr>
        <a:xfrm>
          <a:off x="3485050" y="1737948"/>
          <a:ext cx="1684164" cy="1069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Bonds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(interest-bearing asset)</a:t>
          </a:r>
        </a:p>
      </dsp:txBody>
      <dsp:txXfrm>
        <a:off x="3516373" y="1769271"/>
        <a:ext cx="1621518" cy="1006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4AC42-CF89-4EA0-A7C7-7A4E5E111341}">
      <dsp:nvSpPr>
        <dsp:cNvPr id="0" name=""/>
        <dsp:cNvSpPr/>
      </dsp:nvSpPr>
      <dsp:spPr>
        <a:xfrm>
          <a:off x="4816399" y="870958"/>
          <a:ext cx="182305" cy="798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673"/>
              </a:lnTo>
              <a:lnTo>
                <a:pt x="182305" y="798673"/>
              </a:lnTo>
            </a:path>
          </a:pathLst>
        </a:custGeom>
        <a:noFill/>
        <a:ln w="11429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E87D5E-BC72-4CAD-863B-08F503DC5061}">
      <dsp:nvSpPr>
        <dsp:cNvPr id="0" name=""/>
        <dsp:cNvSpPr/>
      </dsp:nvSpPr>
      <dsp:spPr>
        <a:xfrm>
          <a:off x="2637408" y="2103694"/>
          <a:ext cx="260437" cy="2031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409"/>
              </a:lnTo>
              <a:lnTo>
                <a:pt x="260437" y="2031409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CB33EE-529F-4076-9BE3-6C6F5D0A8D87}">
      <dsp:nvSpPr>
        <dsp:cNvPr id="0" name=""/>
        <dsp:cNvSpPr/>
      </dsp:nvSpPr>
      <dsp:spPr>
        <a:xfrm>
          <a:off x="2637408" y="2103694"/>
          <a:ext cx="260437" cy="798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673"/>
              </a:lnTo>
              <a:lnTo>
                <a:pt x="260437" y="798673"/>
              </a:lnTo>
            </a:path>
          </a:pathLst>
        </a:custGeom>
        <a:noFill/>
        <a:ln w="11429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861636-5A8B-484A-9578-643D3BCBAA34}">
      <dsp:nvSpPr>
        <dsp:cNvPr id="0" name=""/>
        <dsp:cNvSpPr/>
      </dsp:nvSpPr>
      <dsp:spPr>
        <a:xfrm>
          <a:off x="3505532" y="870958"/>
          <a:ext cx="1310866" cy="798673"/>
        </a:xfrm>
        <a:custGeom>
          <a:avLst/>
          <a:gdLst/>
          <a:ahLst/>
          <a:cxnLst/>
          <a:rect l="0" t="0" r="0" b="0"/>
          <a:pathLst>
            <a:path>
              <a:moveTo>
                <a:pt x="1310866" y="0"/>
              </a:moveTo>
              <a:lnTo>
                <a:pt x="1310866" y="798673"/>
              </a:lnTo>
              <a:lnTo>
                <a:pt x="0" y="798673"/>
              </a:lnTo>
            </a:path>
          </a:pathLst>
        </a:custGeom>
        <a:noFill/>
        <a:ln w="11429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A53B4-6CD9-4B0E-872D-04A68B5E63F2}">
      <dsp:nvSpPr>
        <dsp:cNvPr id="0" name=""/>
        <dsp:cNvSpPr/>
      </dsp:nvSpPr>
      <dsp:spPr>
        <a:xfrm>
          <a:off x="3948275" y="2834"/>
          <a:ext cx="1736247" cy="868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Wealth</a:t>
          </a:r>
        </a:p>
      </dsp:txBody>
      <dsp:txXfrm>
        <a:off x="3948275" y="2834"/>
        <a:ext cx="1736247" cy="868123"/>
      </dsp:txXfrm>
    </dsp:sp>
    <dsp:sp modelId="{A3390DD6-B9B8-4CA8-B1D9-80D9DCEBA6C5}">
      <dsp:nvSpPr>
        <dsp:cNvPr id="0" name=""/>
        <dsp:cNvSpPr/>
      </dsp:nvSpPr>
      <dsp:spPr>
        <a:xfrm>
          <a:off x="1769285" y="1235570"/>
          <a:ext cx="1736247" cy="8681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Money</a:t>
          </a:r>
        </a:p>
      </dsp:txBody>
      <dsp:txXfrm>
        <a:off x="1769285" y="1235570"/>
        <a:ext cx="1736247" cy="868123"/>
      </dsp:txXfrm>
    </dsp:sp>
    <dsp:sp modelId="{DEA1E8BA-C615-43D2-9D49-FD7BA43EB69A}">
      <dsp:nvSpPr>
        <dsp:cNvPr id="0" name=""/>
        <dsp:cNvSpPr/>
      </dsp:nvSpPr>
      <dsp:spPr>
        <a:xfrm>
          <a:off x="2897846" y="2468305"/>
          <a:ext cx="1736247" cy="8681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Currency</a:t>
          </a:r>
        </a:p>
      </dsp:txBody>
      <dsp:txXfrm>
        <a:off x="2897846" y="2468305"/>
        <a:ext cx="1736247" cy="868123"/>
      </dsp:txXfrm>
    </dsp:sp>
    <dsp:sp modelId="{AA185CED-2CBB-414A-BEC2-20F19C7C07B0}">
      <dsp:nvSpPr>
        <dsp:cNvPr id="0" name=""/>
        <dsp:cNvSpPr/>
      </dsp:nvSpPr>
      <dsp:spPr>
        <a:xfrm>
          <a:off x="2897846" y="3701041"/>
          <a:ext cx="1736247" cy="8681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Demand (checkable) deposits</a:t>
          </a:r>
        </a:p>
      </dsp:txBody>
      <dsp:txXfrm>
        <a:off x="2897846" y="3701041"/>
        <a:ext cx="1736247" cy="868123"/>
      </dsp:txXfrm>
    </dsp:sp>
    <dsp:sp modelId="{921E7101-6661-495C-BCD0-3CA61D1C066F}">
      <dsp:nvSpPr>
        <dsp:cNvPr id="0" name=""/>
        <dsp:cNvSpPr/>
      </dsp:nvSpPr>
      <dsp:spPr>
        <a:xfrm>
          <a:off x="4998705" y="1235570"/>
          <a:ext cx="1736247" cy="8681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Bonds</a:t>
          </a:r>
        </a:p>
      </dsp:txBody>
      <dsp:txXfrm>
        <a:off x="4998705" y="1235570"/>
        <a:ext cx="1736247" cy="868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119AA-5005-49F1-9518-DB6FE40670DF}" type="datetimeFigureOut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E404A-6E93-462B-899C-5596E82867E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2076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6781-66E4-4BCB-84F1-D2AA87D90884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4D3C8-176D-4D5A-A8A7-0436C6A6DFA4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16894E75-8033-49BD-B27F-3BB68502122A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7C2B8-83F6-4543-AE0B-D3C2C4822080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F8B5-2740-4842-B97C-6BFDDA9A0772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3EA3E-C5FE-4711-8108-70236ED8786F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43FC-4A88-46F9-B54C-5CA9AB5AB9AF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CBA058DB-3EF3-4154-AB00-3A80D7D229A8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20FCA-1EEC-4257-AF3C-4E522EC4133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AEBA-6041-4756-B167-93378A21B067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84B6F1F-DD21-4551-87E9-8AD00822F956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80E4E7-CED5-46B0-9B99-92834339C15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6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8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COURSE LECTURE NOTES</a:t>
            </a:r>
          </a:p>
          <a:p>
            <a:endParaRPr lang="tr-TR" dirty="0"/>
          </a:p>
          <a:p>
            <a:r>
              <a:rPr lang="tr-TR" dirty="0"/>
              <a:t>CHAPTER 4-FINANCIAL MARKETS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ECON 202 </a:t>
            </a:r>
            <a:br>
              <a:rPr lang="en-US"/>
            </a:br>
            <a:r>
              <a:rPr lang="en-US"/>
              <a:t>FALL 2025-26</a:t>
            </a:r>
            <a:br>
              <a:rPr lang="tr-TR" dirty="0"/>
            </a:br>
            <a:r>
              <a:rPr lang="tr-TR" dirty="0"/>
              <a:t>MACROECONOMIC THEORY I</a:t>
            </a:r>
          </a:p>
        </p:txBody>
      </p:sp>
      <p:pic>
        <p:nvPicPr>
          <p:cNvPr id="6145" name="Picture 1" descr="C:\Users\Şirin Saracoğlu\Pictures\imagesfinmr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7848" y="3861049"/>
            <a:ext cx="3096344" cy="20530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DEMAND FOR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What does “money” mean?</a:t>
            </a:r>
          </a:p>
          <a:p>
            <a:pPr lvl="1"/>
            <a:r>
              <a:rPr lang="tr-TR" dirty="0"/>
              <a:t>She makes a lot of “money”..versus</a:t>
            </a:r>
          </a:p>
          <a:p>
            <a:pPr lvl="1"/>
            <a:r>
              <a:rPr lang="tr-TR" dirty="0"/>
              <a:t>She has a lot of “money”.</a:t>
            </a:r>
          </a:p>
          <a:p>
            <a:r>
              <a:rPr lang="tr-TR" dirty="0"/>
              <a:t>In the first use of the term “money”, it means “income”, what you earn from regular work plus interest and dividend earnings.</a:t>
            </a:r>
          </a:p>
          <a:p>
            <a:pPr lvl="1"/>
            <a:r>
              <a:rPr lang="tr-TR" dirty="0"/>
              <a:t>Income is a “flow” variable, measured per unit in time (per week, per month, per year)</a:t>
            </a:r>
          </a:p>
          <a:p>
            <a:pPr lvl="1"/>
            <a:r>
              <a:rPr lang="tr-TR" dirty="0"/>
              <a:t>Out of your income, you have savings and/or consumption, which are both flow variables</a:t>
            </a:r>
          </a:p>
          <a:p>
            <a:pPr lvl="1"/>
            <a:r>
              <a:rPr lang="tr-TR" dirty="0"/>
              <a:t>Other examples: GDP, investment, government spending..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6267-B0C3-412A-90F6-513B0504C6C3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DEMAND FOR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In the second use of the term “money”, it means “wealth”, the total value of all your financial assets net of your financial liabilities.</a:t>
            </a:r>
          </a:p>
          <a:p>
            <a:pPr lvl="1"/>
            <a:r>
              <a:rPr lang="tr-TR" dirty="0"/>
              <a:t>Wealth is  “stock” variable: you accumulate wealth over time</a:t>
            </a:r>
          </a:p>
          <a:p>
            <a:pPr lvl="1"/>
            <a:r>
              <a:rPr lang="tr-TR" dirty="0"/>
              <a:t>Other stock variables: capital stock, debt..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891644" y="5409220"/>
            <a:ext cx="1368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75720" y="6093296"/>
            <a:ext cx="23042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5195900" y="5409220"/>
            <a:ext cx="13681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99657" y="378904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Savings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51785" y="5085184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Wealth</a:t>
            </a:r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6348028" y="5409220"/>
            <a:ext cx="12241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960096" y="6021288"/>
            <a:ext cx="24482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8760296" y="5373216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84032" y="3645024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Investment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8168" y="5085184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Capital stock</a:t>
            </a:r>
          </a:p>
        </p:txBody>
      </p:sp>
      <p:cxnSp>
        <p:nvCxnSpPr>
          <p:cNvPr id="32" name="Curved Connector 31"/>
          <p:cNvCxnSpPr/>
          <p:nvPr/>
        </p:nvCxnSpPr>
        <p:spPr>
          <a:xfrm rot="16200000" flipH="1">
            <a:off x="3431704" y="4221088"/>
            <a:ext cx="986408" cy="842392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/>
          <p:nvPr/>
        </p:nvCxnSpPr>
        <p:spPr>
          <a:xfrm rot="16200000" flipH="1">
            <a:off x="7248128" y="4149080"/>
            <a:ext cx="986408" cy="842392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Date Placeholder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206D3-DF1C-41DA-A8F6-1EEAD9A95F19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DEMAND FOR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Money is one of two ways to hold wealth (money versus bonds).               A stock variable</a:t>
            </a:r>
          </a:p>
          <a:p>
            <a:r>
              <a:rPr lang="tr-TR" dirty="0"/>
              <a:t>Money pays no interest and there are 3 motives for holding money: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Transactions motive;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Precautionary motive;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Speculative motive</a:t>
            </a:r>
          </a:p>
          <a:p>
            <a:pPr marL="457200" indent="-457200"/>
            <a:r>
              <a:rPr lang="tr-TR" dirty="0"/>
              <a:t>The most important motive to hold money is the transactions motive. Accordingly, there are two types of transactions money: currency and checkable (demand) deposits.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C206-1536-4C0F-98B8-7A7B61D63EC6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DEMAND FOR MONEY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783632" y="1484784"/>
          <a:ext cx="6408712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1775520" y="2060848"/>
            <a:ext cx="850392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tr-TR" sz="27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endParaRPr lang="tr-TR" sz="27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endParaRPr lang="tr-TR" sz="27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tr-TR" sz="27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endParaRPr lang="tr-TR" sz="27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700" dirty="0"/>
              <a:t>How much to hold from each (money vs. bonds) depends on two factors:</a:t>
            </a:r>
          </a:p>
          <a:p>
            <a:pPr marL="731520" lvl="1" indent="-457200">
              <a:spcBef>
                <a:spcPct val="20000"/>
              </a:spcBef>
              <a:buClr>
                <a:schemeClr val="accent2"/>
              </a:buClr>
              <a:buSzPct val="70000"/>
              <a:buFont typeface="+mj-lt"/>
              <a:buAutoNum type="arabicPeriod"/>
              <a:defRPr/>
            </a:pPr>
            <a:r>
              <a:rPr lang="tr-TR" sz="2200" dirty="0">
                <a:solidFill>
                  <a:schemeClr val="tx2"/>
                </a:solidFill>
              </a:rPr>
              <a:t>Your transactions level</a:t>
            </a:r>
          </a:p>
          <a:p>
            <a:pPr marL="731520" lvl="1" indent="-457200">
              <a:spcBef>
                <a:spcPct val="20000"/>
              </a:spcBef>
              <a:buClr>
                <a:schemeClr val="accent2"/>
              </a:buClr>
              <a:buSzPct val="70000"/>
              <a:buFont typeface="+mj-lt"/>
              <a:buAutoNum type="arabicPeriod"/>
              <a:defRPr/>
            </a:pPr>
            <a:r>
              <a:rPr lang="tr-TR" sz="2200" dirty="0">
                <a:solidFill>
                  <a:schemeClr val="tx2"/>
                </a:solidFill>
              </a:rPr>
              <a:t>The interest rate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EFBCC-CEF7-4752-9648-D749302871EA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DEMAND FOR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The demand for money function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Here, </a:t>
            </a:r>
            <a:r>
              <a:rPr lang="tr-TR" i="1" dirty="0"/>
              <a:t>Y</a:t>
            </a:r>
            <a:r>
              <a:rPr lang="tr-TR" dirty="0"/>
              <a:t> is the nominal (monetary) value of income, </a:t>
            </a:r>
            <a:r>
              <a:rPr lang="tr-TR" i="1" dirty="0"/>
              <a:t>L(i)</a:t>
            </a:r>
            <a:r>
              <a:rPr lang="tr-TR" dirty="0"/>
              <a:t> is a negative function if interest rate (i.e. some function of liquidity preference), and </a:t>
            </a:r>
            <a:r>
              <a:rPr lang="tr-TR" i="1" dirty="0"/>
              <a:t>M</a:t>
            </a:r>
            <a:r>
              <a:rPr lang="tr-TR" i="1" baseline="30000" dirty="0"/>
              <a:t>d  </a:t>
            </a:r>
            <a:r>
              <a:rPr lang="tr-TR" i="1" dirty="0"/>
              <a:t> </a:t>
            </a:r>
            <a:r>
              <a:rPr lang="tr-TR" dirty="0"/>
              <a:t>is the nominal value of quantity of money demanded.</a:t>
            </a:r>
          </a:p>
          <a:p>
            <a:r>
              <a:rPr lang="tr-TR" dirty="0"/>
              <a:t>Nominal value of quantity of money demanded is positively related to income, negatively related to interest rate.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02176" y="1997075"/>
          <a:ext cx="1960563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888840" imgH="393480" progId="Equation.3">
                  <p:embed/>
                </p:oleObj>
              </mc:Choice>
              <mc:Fallback>
                <p:oleObj name="Equation" r:id="rId3" imgW="8888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6" y="1997075"/>
                        <a:ext cx="1960563" cy="992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32564-2B48-44BA-8D8D-EED7CA805047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DEMAND FOR MONEY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tr-TR" i="1" dirty="0"/>
              <a:t>i</a:t>
            </a:r>
          </a:p>
          <a:p>
            <a:pPr>
              <a:buNone/>
            </a:pPr>
            <a:endParaRPr lang="tr-TR" i="1" dirty="0"/>
          </a:p>
          <a:p>
            <a:pPr>
              <a:buNone/>
            </a:pPr>
            <a:endParaRPr lang="tr-TR" i="1" dirty="0"/>
          </a:p>
          <a:p>
            <a:pPr>
              <a:buNone/>
            </a:pPr>
            <a:endParaRPr lang="tr-TR" i="1" dirty="0"/>
          </a:p>
          <a:p>
            <a:pPr>
              <a:buNone/>
            </a:pPr>
            <a:endParaRPr lang="tr-TR" i="1" dirty="0"/>
          </a:p>
          <a:p>
            <a:pPr>
              <a:buNone/>
            </a:pPr>
            <a:endParaRPr lang="tr-TR" i="1" dirty="0"/>
          </a:p>
          <a:p>
            <a:pPr>
              <a:buNone/>
            </a:pPr>
            <a:endParaRPr lang="tr-TR" i="1" dirty="0"/>
          </a:p>
          <a:p>
            <a:pPr>
              <a:buNone/>
            </a:pPr>
            <a:r>
              <a:rPr lang="tr-TR" i="1" dirty="0"/>
              <a:t>				          M</a:t>
            </a: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59396" y="3104964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07568" y="4653136"/>
            <a:ext cx="35283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51584" y="1844824"/>
            <a:ext cx="2880320" cy="23762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27648" y="1628800"/>
            <a:ext cx="2448272" cy="208823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4295800" y="3140968"/>
            <a:ext cx="288032" cy="288032"/>
          </a:xfrm>
          <a:prstGeom prst="straightConnector1">
            <a:avLst/>
          </a:prstGeom>
          <a:ln w="22225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31905" y="422108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</a:t>
            </a:r>
            <a:r>
              <a:rPr lang="tr-TR" baseline="-25000" dirty="0"/>
              <a:t>0</a:t>
            </a:r>
            <a:r>
              <a:rPr lang="tr-TR" baseline="30000" dirty="0"/>
              <a:t>d</a:t>
            </a:r>
            <a:endParaRPr lang="tr-TR" dirty="0"/>
          </a:p>
        </p:txBody>
      </p:sp>
      <p:sp>
        <p:nvSpPr>
          <p:cNvPr id="28" name="TextBox 27"/>
          <p:cNvSpPr txBox="1"/>
          <p:nvPr/>
        </p:nvSpPr>
        <p:spPr>
          <a:xfrm>
            <a:off x="5375921" y="3573016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</a:t>
            </a:r>
            <a:r>
              <a:rPr lang="tr-TR" baseline="-25000" dirty="0"/>
              <a:t>1</a:t>
            </a:r>
            <a:r>
              <a:rPr lang="tr-TR" baseline="30000" dirty="0"/>
              <a:t>d</a:t>
            </a:r>
            <a:endParaRPr lang="tr-TR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2207568" y="2492896"/>
            <a:ext cx="18002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2063552" y="3573016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2927648" y="3573016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ontent Placeholder 3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90571346"/>
              </p:ext>
            </p:extLst>
          </p:nvPr>
        </p:nvGraphicFramePr>
        <p:xfrm>
          <a:off x="398272" y="2385973"/>
          <a:ext cx="1728192" cy="1564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3" imgW="799920" imgH="723600" progId="Equation.3">
                  <p:embed/>
                </p:oleObj>
              </mc:Choice>
              <mc:Fallback>
                <p:oleObj name="Equation" r:id="rId3" imgW="799920" imgH="723600" progId="Equation.3">
                  <p:embed/>
                  <p:pic>
                    <p:nvPicPr>
                      <p:cNvPr id="0" name="Content Placeholder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272" y="2385973"/>
                        <a:ext cx="1728192" cy="15642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Arrow Connector 40"/>
          <p:cNvCxnSpPr/>
          <p:nvPr/>
        </p:nvCxnSpPr>
        <p:spPr>
          <a:xfrm>
            <a:off x="3143672" y="3789040"/>
            <a:ext cx="792088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651231" y="1823760"/>
            <a:ext cx="480612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000" dirty="0"/>
              <a:t> Along a given money demand function,</a:t>
            </a:r>
          </a:p>
          <a:p>
            <a:r>
              <a:rPr lang="tr-TR" sz="2000" dirty="0"/>
              <a:t>   for a given income level, an increase in </a:t>
            </a:r>
          </a:p>
          <a:p>
            <a:r>
              <a:rPr lang="tr-TR" sz="2000" dirty="0"/>
              <a:t>   the interest rate on bonds lowers the</a:t>
            </a:r>
          </a:p>
          <a:p>
            <a:r>
              <a:rPr lang="tr-TR" sz="2000" dirty="0"/>
              <a:t>   quantity of money demanded;</a:t>
            </a:r>
          </a:p>
          <a:p>
            <a:endParaRPr lang="tr-TR" sz="2000" dirty="0"/>
          </a:p>
          <a:p>
            <a:pPr>
              <a:buFont typeface="Arial" pitchFamily="34" charset="0"/>
              <a:buChar char="•"/>
            </a:pPr>
            <a:r>
              <a:rPr lang="tr-TR" sz="2000" dirty="0"/>
              <a:t> For  a given interest rate, as people’s</a:t>
            </a:r>
          </a:p>
          <a:p>
            <a:r>
              <a:rPr lang="tr-TR" sz="2000" dirty="0"/>
              <a:t>  </a:t>
            </a:r>
            <a:r>
              <a:rPr lang="tr-TR" sz="2000" dirty="0" err="1"/>
              <a:t>income</a:t>
            </a:r>
            <a:r>
              <a:rPr lang="en-US" sz="2000" dirty="0"/>
              <a:t>s</a:t>
            </a:r>
            <a:r>
              <a:rPr lang="tr-TR" sz="2000" dirty="0"/>
              <a:t> </a:t>
            </a:r>
            <a:r>
              <a:rPr lang="tr-TR" sz="2000" dirty="0" err="1"/>
              <a:t>increase</a:t>
            </a:r>
            <a:r>
              <a:rPr lang="tr-TR" sz="2000" dirty="0"/>
              <a:t>, their transactions</a:t>
            </a:r>
          </a:p>
          <a:p>
            <a:r>
              <a:rPr lang="tr-TR" sz="2000" dirty="0"/>
              <a:t>  level increases, and they want to hold</a:t>
            </a:r>
          </a:p>
          <a:p>
            <a:r>
              <a:rPr lang="tr-TR" sz="2000" dirty="0"/>
              <a:t>  more transactions money to carry out</a:t>
            </a:r>
          </a:p>
          <a:p>
            <a:r>
              <a:rPr lang="tr-TR" sz="2000" dirty="0"/>
              <a:t>   these transactions.</a:t>
            </a:r>
          </a:p>
          <a:p>
            <a:pPr>
              <a:buFont typeface="Arial" pitchFamily="34" charset="0"/>
              <a:buChar char="•"/>
            </a:pPr>
            <a:endParaRPr lang="tr-TR" sz="2000" dirty="0"/>
          </a:p>
        </p:txBody>
      </p:sp>
      <p:sp>
        <p:nvSpPr>
          <p:cNvPr id="43" name="Date Placeholder 4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C738-79B3-4D75-8661-A9BB6196CF80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7</a:t>
            </a:fld>
            <a:endParaRPr lang="tr-TR"/>
          </a:p>
        </p:txBody>
      </p:sp>
      <p:cxnSp>
        <p:nvCxnSpPr>
          <p:cNvPr id="20" name="Straight Connector 19"/>
          <p:cNvCxnSpPr/>
          <p:nvPr/>
        </p:nvCxnSpPr>
        <p:spPr>
          <a:xfrm>
            <a:off x="2207568" y="2492896"/>
            <a:ext cx="936104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MARKET EQUILIBRIUM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For a money market to exist, we now introduce the MONEY SUPPLY.</a:t>
            </a:r>
          </a:p>
          <a:p>
            <a:r>
              <a:rPr lang="tr-TR" dirty="0"/>
              <a:t>For simplicity, we assume that the MONEY SUPPLY is fixed, unless there is a policy change.</a:t>
            </a:r>
          </a:p>
          <a:p>
            <a:r>
              <a:rPr lang="tr-TR" dirty="0"/>
              <a:t>Currently, suppose all money is currency (transactions money is only defined as currency)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/>
              <a:t>In money market equilibrium,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That is, for a given income level, quantity of money demanded is equal to quantity of money demanded at some interest rate, </a:t>
            </a:r>
            <a:r>
              <a:rPr lang="tr-TR" i="1" dirty="0"/>
              <a:t>i</a:t>
            </a:r>
            <a:r>
              <a:rPr lang="tr-TR" dirty="0"/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960096" y="2348880"/>
          <a:ext cx="2092022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3" imgW="876240" imgH="482400" progId="Equation.3">
                  <p:embed/>
                </p:oleObj>
              </mc:Choice>
              <mc:Fallback>
                <p:oleObj name="Equation" r:id="rId3" imgW="87624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0096" y="2348880"/>
                        <a:ext cx="2092022" cy="1152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5508D-B350-4A6A-ACF4-C25FF14F6D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MARKET EQUILIBRIUM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94E75-8033-49BD-B27F-3BB68502122A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/>
              <a:t>Equilibrium at the money market occurs at </a:t>
            </a:r>
            <a:r>
              <a:rPr lang="tr-TR" i="1" dirty="0"/>
              <a:t>i</a:t>
            </a:r>
            <a:r>
              <a:rPr lang="tr-TR" i="1" baseline="-25000" dirty="0"/>
              <a:t>0 </a:t>
            </a:r>
            <a:endParaRPr lang="tr-TR" i="1" dirty="0"/>
          </a:p>
          <a:p>
            <a:r>
              <a:rPr lang="tr-TR" i="1"/>
              <a:t>Meaning</a:t>
            </a:r>
            <a:r>
              <a:rPr lang="tr-TR" i="1" dirty="0"/>
              <a:t> of equilibrium in the money market: </a:t>
            </a:r>
            <a:r>
              <a:rPr lang="tr-TR" dirty="0"/>
              <a:t>there exists a unique interest rate at which the quantity of money people want to hold is exactly equal to the available supply of money.</a:t>
            </a:r>
            <a:endParaRPr lang="tr-TR" i="1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07368" y="3356992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63552" y="5013176"/>
            <a:ext cx="3528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79576" y="1916832"/>
            <a:ext cx="3240360" cy="26642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2099556" y="3465004"/>
            <a:ext cx="3096344" cy="0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75520" y="285293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i</a:t>
            </a:r>
            <a:r>
              <a:rPr lang="tr-TR" i="1" baseline="-25000" dirty="0"/>
              <a:t>0</a:t>
            </a:r>
            <a:endParaRPr lang="tr-TR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5447928" y="5085184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9936" y="44371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d</a:t>
            </a:r>
            <a:endParaRPr lang="tr-TR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3575720" y="1556792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s</a:t>
            </a:r>
            <a:endParaRPr lang="tr-TR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87689" y="5085184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 </a:t>
            </a:r>
            <a:r>
              <a:rPr lang="tr-TR" i="1" baseline="30000" dirty="0"/>
              <a:t>s</a:t>
            </a:r>
            <a:r>
              <a:rPr lang="tr-TR" i="1" dirty="0"/>
              <a:t>=M </a:t>
            </a:r>
            <a:r>
              <a:rPr lang="tr-TR" i="1" baseline="30000" dirty="0"/>
              <a:t>d</a:t>
            </a:r>
            <a:endParaRPr lang="tr-TR" i="1" dirty="0"/>
          </a:p>
        </p:txBody>
      </p:sp>
      <p:cxnSp>
        <p:nvCxnSpPr>
          <p:cNvPr id="21" name="Straight Connector 20"/>
          <p:cNvCxnSpPr/>
          <p:nvPr/>
        </p:nvCxnSpPr>
        <p:spPr>
          <a:xfrm rot="10800000">
            <a:off x="2063552" y="3068960"/>
            <a:ext cx="158417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75520" y="1556792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i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THE EQUILIBRIUM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94E75-8033-49BD-B27F-3BB68502122A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Increase in people’s monetary value of income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People want to consume more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Increase in transactions demand for money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At original interest rate, there is excess demand for money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The money market is in disequilibrium as quantity of money demanded exceeds quantity of money supplied</a:t>
            </a:r>
          </a:p>
          <a:p>
            <a:endParaRPr lang="tr-TR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07368" y="3356992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63552" y="5013176"/>
            <a:ext cx="3528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79576" y="1916832"/>
            <a:ext cx="3240360" cy="26642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2099556" y="3465004"/>
            <a:ext cx="3096344" cy="0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75520" y="285293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i</a:t>
            </a:r>
            <a:r>
              <a:rPr lang="tr-TR" i="1" baseline="-25000" dirty="0"/>
              <a:t>0</a:t>
            </a:r>
            <a:endParaRPr lang="tr-TR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5447928" y="5085184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5720" y="1556792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s</a:t>
            </a:r>
            <a:endParaRPr lang="tr-TR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87689" y="5085184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 </a:t>
            </a:r>
            <a:r>
              <a:rPr lang="tr-TR" i="1" baseline="30000" dirty="0"/>
              <a:t>s</a:t>
            </a:r>
            <a:endParaRPr lang="tr-TR" i="1" dirty="0"/>
          </a:p>
        </p:txBody>
      </p:sp>
      <p:cxnSp>
        <p:nvCxnSpPr>
          <p:cNvPr id="21" name="Straight Connector 20"/>
          <p:cNvCxnSpPr/>
          <p:nvPr/>
        </p:nvCxnSpPr>
        <p:spPr>
          <a:xfrm rot="10800000">
            <a:off x="2063552" y="3068960"/>
            <a:ext cx="158417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75520" y="1556792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i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783632" y="1700808"/>
            <a:ext cx="2952328" cy="24482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2567608" y="1772816"/>
            <a:ext cx="360040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519937" y="4509120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</a:t>
            </a:r>
            <a:r>
              <a:rPr lang="tr-TR" baseline="-25000" dirty="0"/>
              <a:t>0</a:t>
            </a:r>
            <a:r>
              <a:rPr lang="tr-TR" baseline="30000" dirty="0"/>
              <a:t>d</a:t>
            </a:r>
            <a:endParaRPr lang="tr-TR" dirty="0"/>
          </a:p>
        </p:txBody>
      </p:sp>
      <p:sp>
        <p:nvSpPr>
          <p:cNvPr id="31" name="TextBox 30"/>
          <p:cNvSpPr txBox="1"/>
          <p:nvPr/>
        </p:nvSpPr>
        <p:spPr>
          <a:xfrm>
            <a:off x="5591945" y="4005064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</a:t>
            </a:r>
            <a:r>
              <a:rPr lang="tr-TR" baseline="-25000" dirty="0"/>
              <a:t>1</a:t>
            </a:r>
            <a:r>
              <a:rPr lang="tr-TR" baseline="30000" dirty="0"/>
              <a:t>d</a:t>
            </a:r>
            <a:endParaRPr lang="tr-TR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3647728" y="3068960"/>
            <a:ext cx="792088" cy="0"/>
          </a:xfrm>
          <a:prstGeom prst="line">
            <a:avLst/>
          </a:prstGeom>
          <a:ln w="2540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3467708" y="4041068"/>
            <a:ext cx="194421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5400000">
            <a:off x="2711624" y="4293096"/>
            <a:ext cx="2592288" cy="144016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639616" y="5661248"/>
            <a:ext cx="2856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Excess demand for money</a:t>
            </a:r>
          </a:p>
        </p:txBody>
      </p:sp>
      <p:cxnSp>
        <p:nvCxnSpPr>
          <p:cNvPr id="50" name="Straight Connector 49"/>
          <p:cNvCxnSpPr/>
          <p:nvPr/>
        </p:nvCxnSpPr>
        <p:spPr>
          <a:xfrm rot="10800000">
            <a:off x="2063552" y="2420888"/>
            <a:ext cx="158417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703512" y="2276872"/>
            <a:ext cx="3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/>
              <a:t>i</a:t>
            </a:r>
            <a:r>
              <a:rPr lang="tr-TR" i="1" baseline="-25000" dirty="0"/>
              <a:t>1</a:t>
            </a:r>
            <a:endParaRPr lang="tr-TR" i="1" dirty="0"/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2063552" y="2780928"/>
            <a:ext cx="57606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EQUILIBRIUM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94E75-8033-49BD-B27F-3BB68502122A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There is excess demand for money;</a:t>
            </a:r>
          </a:p>
          <a:p>
            <a:r>
              <a:rPr lang="tr-TR" dirty="0"/>
              <a:t>Since there is only a limited supply of money, people sell their bonds to acquire money in return;</a:t>
            </a:r>
          </a:p>
          <a:p>
            <a:r>
              <a:rPr lang="tr-TR" dirty="0"/>
              <a:t>As they sell their bonds, price of bonds decline;</a:t>
            </a:r>
          </a:p>
          <a:p>
            <a:r>
              <a:rPr lang="tr-TR" dirty="0"/>
              <a:t>As price of bonds decline, interest rates rise;</a:t>
            </a:r>
          </a:p>
          <a:p>
            <a:r>
              <a:rPr lang="tr-TR" dirty="0"/>
              <a:t>Interest rates rise until a new equilibrium is established.</a:t>
            </a:r>
          </a:p>
          <a:p>
            <a:r>
              <a:rPr lang="tr-TR" i="1" dirty="0"/>
              <a:t>Question: How is there a negative relationship between price of bonds and interest rates? ..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THE EQUILIBRIUM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94E75-8033-49BD-B27F-3BB68502122A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Increase in nominal money supply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This can occur via expansionary monetary policy change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At original interest rate, there is excess supply of money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The money market is in disequilibrium as quantity of money supplied exceeds quantity of money demanded</a:t>
            </a:r>
          </a:p>
          <a:p>
            <a:endParaRPr lang="tr-TR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07368" y="3356992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63552" y="5013176"/>
            <a:ext cx="3528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79576" y="1916832"/>
            <a:ext cx="3240360" cy="26642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2099556" y="3465004"/>
            <a:ext cx="3096344" cy="0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75520" y="285293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i</a:t>
            </a:r>
            <a:r>
              <a:rPr lang="tr-TR" i="1" baseline="-25000" dirty="0"/>
              <a:t>0</a:t>
            </a:r>
            <a:endParaRPr lang="tr-TR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5447928" y="5085184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5721" y="1556792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s0</a:t>
            </a:r>
            <a:endParaRPr lang="tr-TR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87689" y="5085184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s0</a:t>
            </a:r>
            <a:endParaRPr lang="tr-TR" i="1" dirty="0"/>
          </a:p>
        </p:txBody>
      </p:sp>
      <p:cxnSp>
        <p:nvCxnSpPr>
          <p:cNvPr id="21" name="Straight Connector 20"/>
          <p:cNvCxnSpPr/>
          <p:nvPr/>
        </p:nvCxnSpPr>
        <p:spPr>
          <a:xfrm rot="10800000">
            <a:off x="2063552" y="3068960"/>
            <a:ext cx="1584176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75520" y="1556792"/>
            <a:ext cx="25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19937" y="4509120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M</a:t>
            </a:r>
            <a:r>
              <a:rPr lang="tr-TR" baseline="-25000" dirty="0"/>
              <a:t>0</a:t>
            </a:r>
            <a:r>
              <a:rPr lang="tr-TR" baseline="30000" dirty="0"/>
              <a:t>d</a:t>
            </a:r>
            <a:endParaRPr lang="tr-TR" dirty="0"/>
          </a:p>
        </p:txBody>
      </p:sp>
      <p:cxnSp>
        <p:nvCxnSpPr>
          <p:cNvPr id="44" name="Elbow Connector 43"/>
          <p:cNvCxnSpPr/>
          <p:nvPr/>
        </p:nvCxnSpPr>
        <p:spPr>
          <a:xfrm rot="5400000">
            <a:off x="2711624" y="4293096"/>
            <a:ext cx="2592288" cy="144016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639616" y="5661248"/>
            <a:ext cx="2601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Excess supply of money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703512" y="3501008"/>
            <a:ext cx="3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i="1" dirty="0"/>
              <a:t>i</a:t>
            </a:r>
            <a:r>
              <a:rPr lang="tr-TR" i="1" baseline="-25000" dirty="0"/>
              <a:t>1</a:t>
            </a:r>
            <a:endParaRPr lang="tr-TR" i="1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2927648" y="3501008"/>
            <a:ext cx="302433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39817" y="1556792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s1</a:t>
            </a:r>
            <a:endParaRPr lang="tr-TR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4223793" y="508518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M</a:t>
            </a:r>
            <a:r>
              <a:rPr lang="tr-TR" i="1" baseline="30000" dirty="0"/>
              <a:t>s1</a:t>
            </a:r>
            <a:endParaRPr lang="tr-TR" i="1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3647728" y="3068960"/>
            <a:ext cx="792088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063552" y="3645024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2027548" y="3320988"/>
            <a:ext cx="504056" cy="1588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647728" y="2060848"/>
            <a:ext cx="72008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EQUILIBRIUM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There is excess supply of money;</a:t>
            </a:r>
          </a:p>
          <a:p>
            <a:r>
              <a:rPr lang="tr-TR" dirty="0"/>
              <a:t>Money supply is more than people want to hold for transactions purposes;</a:t>
            </a:r>
          </a:p>
          <a:p>
            <a:r>
              <a:rPr lang="tr-TR" dirty="0"/>
              <a:t>They buy bonds with the excess supply of money;</a:t>
            </a:r>
          </a:p>
          <a:p>
            <a:r>
              <a:rPr lang="tr-TR" dirty="0"/>
              <a:t>As </a:t>
            </a:r>
            <a:r>
              <a:rPr lang="tr-TR" dirty="0" err="1"/>
              <a:t>the</a:t>
            </a:r>
            <a:r>
              <a:rPr lang="en-US" dirty="0"/>
              <a:t>y</a:t>
            </a:r>
            <a:r>
              <a:rPr lang="tr-TR" dirty="0"/>
              <a:t> buy bonds, price of </a:t>
            </a:r>
            <a:r>
              <a:rPr lang="tr-TR" dirty="0" err="1"/>
              <a:t>bonds</a:t>
            </a:r>
            <a:r>
              <a:rPr lang="tr-TR" dirty="0"/>
              <a:t> start</a:t>
            </a:r>
            <a:r>
              <a:rPr lang="en-US" dirty="0"/>
              <a:t>s</a:t>
            </a:r>
            <a:r>
              <a:rPr lang="tr-TR" dirty="0"/>
              <a:t> to increase;</a:t>
            </a:r>
          </a:p>
          <a:p>
            <a:r>
              <a:rPr lang="tr-TR" dirty="0"/>
              <a:t>As price of bonds increases, interest rates decline 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EQUILIBRIUM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Negative relationship between price of bonds and interest rates:</a:t>
            </a:r>
          </a:p>
          <a:p>
            <a:pPr lvl="1"/>
            <a:r>
              <a:rPr lang="tr-TR" dirty="0"/>
              <a:t>Let the face value of a one-year bond is 100 TL (promises to pay in one year);</a:t>
            </a:r>
          </a:p>
          <a:p>
            <a:pPr lvl="1"/>
            <a:r>
              <a:rPr lang="tr-TR" dirty="0"/>
              <a:t>Buy the bond for P(b) TL today, then its rate of return in one year is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r>
              <a:rPr lang="tr-TR" dirty="0"/>
              <a:t>As price incerases, interest rate declines, or vice versa.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/>
              <p:cNvSpPr txBox="1"/>
              <p:nvPr/>
            </p:nvSpPr>
            <p:spPr bwMode="auto">
              <a:xfrm>
                <a:off x="4511824" y="2996952"/>
                <a:ext cx="2345272" cy="1395001"/>
              </a:xfrm>
              <a:prstGeom prst="rect">
                <a:avLst/>
              </a:prstGeom>
              <a:noFill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1824" y="2996952"/>
                <a:ext cx="2345272" cy="13950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In our analysis so far, all money is currency;</a:t>
            </a:r>
          </a:p>
          <a:p>
            <a:r>
              <a:rPr lang="tr-TR" dirty="0"/>
              <a:t>If the Central Bank wants to change the money supply, it expands or contracts the currency volume.</a:t>
            </a:r>
          </a:p>
          <a:p>
            <a:r>
              <a:rPr lang="tr-TR" dirty="0"/>
              <a:t>Most widely used monetary policy </a:t>
            </a:r>
            <a:r>
              <a:rPr lang="tr-TR" dirty="0" err="1"/>
              <a:t>tool</a:t>
            </a:r>
            <a:r>
              <a:rPr lang="tr-TR" dirty="0"/>
              <a:t> </a:t>
            </a:r>
            <a:r>
              <a:rPr lang="en-US" dirty="0"/>
              <a:t>to change the money supply </a:t>
            </a:r>
            <a:r>
              <a:rPr lang="tr-TR" dirty="0"/>
              <a:t>is the OPEN MARKET OPERATIONS: sale or purchase of government bonds by the Central Bank for the purposes of regulating the money supply in the system</a:t>
            </a:r>
          </a:p>
          <a:p>
            <a:pPr lvl="1"/>
            <a:r>
              <a:rPr lang="tr-TR" dirty="0"/>
              <a:t>The Central Bank buys (purchases) bonds at the open market in order to expand the money supply;</a:t>
            </a:r>
          </a:p>
          <a:p>
            <a:pPr lvl="1"/>
            <a:r>
              <a:rPr lang="tr-TR" dirty="0"/>
              <a:t>The Central Bank sells bonds at the open market in order to contract the money supply.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Monetary policy objective: expand the money supply</a:t>
            </a:r>
          </a:p>
          <a:p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r>
              <a:rPr lang="tr-TR" dirty="0"/>
              <a:t>After 1 billion TL open market purchase:</a:t>
            </a:r>
          </a:p>
          <a:p>
            <a:pPr>
              <a:buNone/>
            </a:pPr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869446"/>
              </p:ext>
            </p:extLst>
          </p:nvPr>
        </p:nvGraphicFramePr>
        <p:xfrm>
          <a:off x="3071664" y="220486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Balance Sheet of </a:t>
                      </a:r>
                      <a:r>
                        <a:rPr lang="tr-TR" i="0" dirty="0"/>
                        <a:t>the</a:t>
                      </a:r>
                      <a:r>
                        <a:rPr lang="tr-TR" dirty="0"/>
                        <a:t> CB </a:t>
                      </a:r>
                      <a:r>
                        <a:rPr lang="tr-TR" dirty="0" err="1"/>
                        <a:t>before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the</a:t>
                      </a:r>
                      <a:r>
                        <a:rPr lang="tr-TR" dirty="0"/>
                        <a:t> </a:t>
                      </a:r>
                      <a:r>
                        <a:rPr lang="tr-TR"/>
                        <a:t>Change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1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i="1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Money (currency)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7568" y="4149080"/>
          <a:ext cx="727280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dirty="0"/>
                        <a:t>Balance Sheet of the CB after the Monetary Policy Change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1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i="1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+1 billion TL of 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+1 billion TL of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91944" y="5373217"/>
            <a:ext cx="576064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Currency </a:t>
            </a:r>
            <a:r>
              <a:rPr lang="tr-TR" dirty="0" err="1"/>
              <a:t>created</a:t>
            </a:r>
            <a:r>
              <a:rPr lang="tr-TR" dirty="0"/>
              <a:t> </a:t>
            </a:r>
            <a:r>
              <a:rPr lang="en-US" dirty="0"/>
              <a:t>by the CB </a:t>
            </a:r>
            <a:r>
              <a:rPr lang="tr-TR" dirty="0" err="1"/>
              <a:t>to</a:t>
            </a:r>
            <a:r>
              <a:rPr lang="tr-TR" dirty="0"/>
              <a:t> pay for the 1 </a:t>
            </a:r>
            <a:r>
              <a:rPr lang="tr-TR" dirty="0" err="1"/>
              <a:t>billion</a:t>
            </a:r>
            <a:r>
              <a:rPr lang="tr-TR" dirty="0"/>
              <a:t> TL</a:t>
            </a:r>
            <a:r>
              <a:rPr lang="en-US" dirty="0"/>
              <a:t> </a:t>
            </a:r>
            <a:r>
              <a:rPr lang="tr-TR" dirty="0" err="1"/>
              <a:t>worth</a:t>
            </a:r>
            <a:r>
              <a:rPr lang="tr-TR" dirty="0"/>
              <a:t> of bonds from the open market</a:t>
            </a:r>
          </a:p>
          <a:p>
            <a:endParaRPr lang="tr-T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CHANGES IN 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/>
              <a:t>Monetary policy objective: contract the money supply</a:t>
            </a:r>
          </a:p>
          <a:p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r>
              <a:rPr lang="tr-TR" dirty="0"/>
              <a:t>After 1 billion TL open market sale:</a:t>
            </a:r>
          </a:p>
          <a:p>
            <a:pPr>
              <a:buNone/>
            </a:pPr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855640" y="220486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Balance Sheet of </a:t>
                      </a:r>
                      <a:r>
                        <a:rPr lang="tr-TR" i="0" dirty="0"/>
                        <a:t>the</a:t>
                      </a:r>
                      <a:r>
                        <a:rPr lang="tr-TR" dirty="0"/>
                        <a:t> CB before the Change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1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i="1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Money (currency)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7568" y="4077072"/>
          <a:ext cx="727280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dirty="0"/>
                        <a:t>Balance Sheet of the CB after the Monetary Policy Change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1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i="1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-</a:t>
                      </a:r>
                      <a:r>
                        <a:rPr lang="tr-TR" baseline="0" dirty="0"/>
                        <a:t> </a:t>
                      </a:r>
                      <a:r>
                        <a:rPr lang="tr-TR" dirty="0"/>
                        <a:t>1 billion TL of 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-</a:t>
                      </a:r>
                      <a:r>
                        <a:rPr lang="tr-TR" baseline="0" dirty="0"/>
                        <a:t> </a:t>
                      </a:r>
                      <a:r>
                        <a:rPr lang="tr-TR" dirty="0"/>
                        <a:t>1 billion TL of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03912" y="5373219"/>
            <a:ext cx="475252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1 billion TL worth of currency withdrawn from the system as people pay for the bonds </a:t>
            </a:r>
          </a:p>
          <a:p>
            <a:endParaRPr lang="tr-T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Alternative measures (definitions) of money supply: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M1</a:t>
            </a:r>
            <a:r>
              <a:rPr lang="tr-TR" dirty="0">
                <a:solidFill>
                  <a:schemeClr val="accent6"/>
                </a:solidFill>
              </a:rPr>
              <a:t>=currency in circulation+checkable deposits</a:t>
            </a:r>
          </a:p>
          <a:p>
            <a:r>
              <a:rPr lang="tr-TR" dirty="0">
                <a:solidFill>
                  <a:schemeClr val="accent6"/>
                </a:solidFill>
              </a:rPr>
              <a:t>M2=</a:t>
            </a:r>
            <a:r>
              <a:rPr lang="tr-TR" dirty="0">
                <a:solidFill>
                  <a:srgbClr val="FF0000"/>
                </a:solidFill>
              </a:rPr>
              <a:t>M1</a:t>
            </a:r>
            <a:r>
              <a:rPr lang="tr-TR" dirty="0">
                <a:solidFill>
                  <a:schemeClr val="accent6"/>
                </a:solidFill>
              </a:rPr>
              <a:t>+small denomination time deposits+ </a:t>
            </a:r>
            <a:r>
              <a:rPr lang="tr-TR" dirty="0" err="1">
                <a:solidFill>
                  <a:schemeClr val="accent6"/>
                </a:solidFill>
              </a:rPr>
              <a:t>saving</a:t>
            </a:r>
            <a:r>
              <a:rPr lang="tr-TR" dirty="0">
                <a:solidFill>
                  <a:schemeClr val="accent6"/>
                </a:solidFill>
              </a:rPr>
              <a:t> </a:t>
            </a:r>
            <a:r>
              <a:rPr lang="tr-TR" dirty="0" err="1">
                <a:solidFill>
                  <a:schemeClr val="accent6"/>
                </a:solidFill>
              </a:rPr>
              <a:t>deposits</a:t>
            </a:r>
            <a:r>
              <a:rPr lang="tr-TR" dirty="0">
                <a:solidFill>
                  <a:schemeClr val="accent6"/>
                </a:solidFill>
              </a:rPr>
              <a:t>+ money market deposit accounts</a:t>
            </a:r>
          </a:p>
          <a:p>
            <a:r>
              <a:rPr lang="tr-TR" dirty="0">
                <a:solidFill>
                  <a:schemeClr val="accent6"/>
                </a:solidFill>
              </a:rPr>
              <a:t>M3=</a:t>
            </a:r>
            <a:r>
              <a:rPr lang="tr-TR" dirty="0">
                <a:solidFill>
                  <a:srgbClr val="FF0000"/>
                </a:solidFill>
              </a:rPr>
              <a:t>M2</a:t>
            </a:r>
            <a:r>
              <a:rPr lang="tr-TR" dirty="0">
                <a:solidFill>
                  <a:schemeClr val="accent6"/>
                </a:solidFill>
              </a:rPr>
              <a:t>+large denomination time deposits (</a:t>
            </a:r>
            <a:r>
              <a:rPr lang="tr-TR" dirty="0" err="1">
                <a:solidFill>
                  <a:schemeClr val="accent6"/>
                </a:solidFill>
              </a:rPr>
              <a:t>including</a:t>
            </a:r>
            <a:r>
              <a:rPr lang="tr-TR" dirty="0">
                <a:solidFill>
                  <a:schemeClr val="accent6"/>
                </a:solidFill>
              </a:rPr>
              <a:t> </a:t>
            </a:r>
            <a:r>
              <a:rPr lang="tr-TR" dirty="0" err="1">
                <a:solidFill>
                  <a:schemeClr val="accent6"/>
                </a:solidFill>
              </a:rPr>
              <a:t>public</a:t>
            </a:r>
            <a:r>
              <a:rPr lang="tr-TR" dirty="0">
                <a:solidFill>
                  <a:schemeClr val="accent6"/>
                </a:solidFill>
              </a:rPr>
              <a:t> deposits)</a:t>
            </a:r>
          </a:p>
          <a:p>
            <a:r>
              <a:rPr lang="tr-TR" dirty="0">
                <a:solidFill>
                  <a:schemeClr val="accent6"/>
                </a:solidFill>
              </a:rPr>
              <a:t>M2Y=</a:t>
            </a:r>
            <a:r>
              <a:rPr lang="tr-TR" dirty="0">
                <a:solidFill>
                  <a:srgbClr val="FF0000"/>
                </a:solidFill>
              </a:rPr>
              <a:t>M2</a:t>
            </a:r>
            <a:r>
              <a:rPr lang="tr-TR" dirty="0">
                <a:solidFill>
                  <a:schemeClr val="accent6"/>
                </a:solidFill>
              </a:rPr>
              <a:t>+foreign exchange deposits</a:t>
            </a:r>
          </a:p>
          <a:p>
            <a:endParaRPr lang="tr-TR" dirty="0"/>
          </a:p>
          <a:p>
            <a:r>
              <a:rPr lang="tr-TR" dirty="0"/>
              <a:t>THROUGHOUT, WHEN WE REFER TO </a:t>
            </a:r>
            <a:r>
              <a:rPr lang="tr-TR" dirty="0">
                <a:solidFill>
                  <a:schemeClr val="accent3"/>
                </a:solidFill>
              </a:rPr>
              <a:t>MONEY SUPPLY</a:t>
            </a:r>
            <a:r>
              <a:rPr lang="tr-TR" dirty="0"/>
              <a:t>, WE WILL MEAN </a:t>
            </a:r>
            <a:r>
              <a:rPr lang="tr-TR" dirty="0">
                <a:solidFill>
                  <a:schemeClr val="accent3"/>
                </a:solidFill>
              </a:rPr>
              <a:t>M1, THE NARROWEST DEFINITION OF MONEY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19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3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Balance Sheet of the Commercial</a:t>
                      </a:r>
                      <a:r>
                        <a:rPr lang="tr-TR" baseline="0" dirty="0"/>
                        <a:t> Banking System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1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i="1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Checkable deposits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1847528" y="2996952"/>
            <a:ext cx="1224136" cy="360040"/>
          </a:xfrm>
          <a:prstGeom prst="ellipse">
            <a:avLst/>
          </a:prstGeom>
          <a:noFill/>
          <a:ln w="25400" cmpd="sng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9" name="Content Placeholder 5"/>
          <p:cNvGraphicFramePr>
            <a:graphicFrameLocks/>
          </p:cNvGraphicFramePr>
          <p:nvPr/>
        </p:nvGraphicFramePr>
        <p:xfrm>
          <a:off x="1919536" y="3861048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Balance Sheet of the Central Bank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1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i="1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Bonds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val 9"/>
          <p:cNvSpPr/>
          <p:nvPr/>
        </p:nvSpPr>
        <p:spPr>
          <a:xfrm>
            <a:off x="6168008" y="5013176"/>
            <a:ext cx="1224136" cy="360040"/>
          </a:xfrm>
          <a:prstGeom prst="ellipse">
            <a:avLst/>
          </a:prstGeom>
          <a:noFill/>
          <a:ln w="25400" cmpd="sng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Curved Connector 11"/>
          <p:cNvCxnSpPr/>
          <p:nvPr/>
        </p:nvCxnSpPr>
        <p:spPr>
          <a:xfrm>
            <a:off x="3071664" y="3212976"/>
            <a:ext cx="3096344" cy="1908212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55641" y="5661248"/>
            <a:ext cx="6481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>
                <a:solidFill>
                  <a:schemeClr val="accent5"/>
                </a:solidFill>
              </a:rPr>
              <a:t>CENTRAL BANK MONEY = CURRENCY + RESERVES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20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>
            <a:off x="1775520" y="2276872"/>
            <a:ext cx="56886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775520" y="3717032"/>
            <a:ext cx="39604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711624" y="2996952"/>
            <a:ext cx="144016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735960" y="2276872"/>
            <a:ext cx="1728192" cy="144016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1055440" y="2996952"/>
            <a:ext cx="144016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03513" y="1772816"/>
            <a:ext cx="4230645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Currency (CU)      Demand Deposits (D)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5521" y="3789040"/>
            <a:ext cx="3251211" cy="369332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Currency (CU)     Reserves (R)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36160" y="1844824"/>
            <a:ext cx="2297424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= Money Supply (M)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0" y="3645025"/>
            <a:ext cx="3528392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= Central Bank Money (CBM) or</a:t>
            </a:r>
          </a:p>
          <a:p>
            <a:r>
              <a:rPr lang="tr-TR" dirty="0"/>
              <a:t>     High Powered Money (H)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 flipH="1" flipV="1">
            <a:off x="3071664" y="1916832"/>
            <a:ext cx="720080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071664" y="4077072"/>
            <a:ext cx="720080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4367808" y="4653136"/>
          <a:ext cx="3960440" cy="148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3" imgW="1688760" imgH="634680" progId="Equation.3">
                  <p:embed/>
                </p:oleObj>
              </mc:Choice>
              <mc:Fallback>
                <p:oleObj name="Equation" r:id="rId3" imgW="1688760" imgH="634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808" y="4653136"/>
                        <a:ext cx="3960440" cy="1488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21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775521" y="2924944"/>
          <a:ext cx="1680187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2" name="Equation" r:id="rId8" imgW="888840" imgH="228600" progId="Equation.3">
                  <p:embed/>
                </p:oleObj>
              </mc:Choice>
              <mc:Fallback>
                <p:oleObj name="Equation" r:id="rId8" imgW="8888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5521" y="2924944"/>
                        <a:ext cx="1680187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22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135561" y="1700809"/>
          <a:ext cx="2828925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0" name="Equation" r:id="rId3" imgW="1396800" imgH="711000" progId="Equation.3">
                  <p:embed/>
                </p:oleObj>
              </mc:Choice>
              <mc:Fallback>
                <p:oleObj name="Equation" r:id="rId3" imgW="1396800" imgH="711000" progId="Equation.3">
                  <p:embed/>
                  <p:pic>
                    <p:nvPicPr>
                      <p:cNvPr id="0" name="Content Placeholder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561" y="1700809"/>
                        <a:ext cx="2828925" cy="1439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03912" y="1772817"/>
            <a:ext cx="4605748" cy="1015663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tr-TR" sz="2000" dirty="0"/>
              <a:t>People hold a fixed fraction (c) of their </a:t>
            </a:r>
          </a:p>
          <a:p>
            <a:r>
              <a:rPr lang="tr-TR" sz="2000" dirty="0"/>
              <a:t>money holdings in currency, the rest </a:t>
            </a:r>
          </a:p>
          <a:p>
            <a:r>
              <a:rPr lang="tr-TR" sz="2000" dirty="0"/>
              <a:t>(1-c) fraction in demand deposits 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351584" y="3645024"/>
          <a:ext cx="2563484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1" name="Equation" r:id="rId5" imgW="1130040" imgH="888840" progId="Equation.3">
                  <p:embed/>
                </p:oleObj>
              </mc:Choice>
              <mc:Fallback>
                <p:oleObj name="Equation" r:id="rId5" imgW="1130040" imgH="888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584" y="3645024"/>
                        <a:ext cx="2563484" cy="2016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87889" y="3789040"/>
            <a:ext cx="4984057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R is the bank reserves, R</a:t>
            </a:r>
            <a:r>
              <a:rPr lang="tr-TR" baseline="30000" dirty="0"/>
              <a:t>d </a:t>
            </a:r>
            <a:r>
              <a:rPr lang="tr-TR" dirty="0"/>
              <a:t> is the demand for</a:t>
            </a:r>
          </a:p>
          <a:p>
            <a:r>
              <a:rPr lang="tr-TR" dirty="0"/>
              <a:t>Reserves, which is a fraction of the total money</a:t>
            </a:r>
          </a:p>
          <a:p>
            <a:r>
              <a:rPr lang="tr-TR" dirty="0"/>
              <a:t>demand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Demand for Central Bank Money (High Powered Money)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In equilibrium,</a:t>
            </a:r>
          </a:p>
          <a:p>
            <a:endParaRPr lang="tr-TR" sz="2400" dirty="0"/>
          </a:p>
          <a:p>
            <a:r>
              <a:rPr lang="tr-TR" sz="2400" i="1" dirty="0"/>
              <a:t>H</a:t>
            </a:r>
            <a:r>
              <a:rPr lang="tr-TR" sz="2400" dirty="0"/>
              <a:t> is the supply of CBM, directly controlled by the Central Bank; </a:t>
            </a:r>
            <a:r>
              <a:rPr lang="tr-TR" sz="2400" i="1" dirty="0"/>
              <a:t>H</a:t>
            </a:r>
            <a:r>
              <a:rPr lang="tr-TR" sz="2400" i="1" baseline="30000" dirty="0"/>
              <a:t>d</a:t>
            </a:r>
            <a:r>
              <a:rPr lang="tr-TR" sz="2400" dirty="0"/>
              <a:t> is the demand for the CBM.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295800" y="2060848"/>
          <a:ext cx="3580670" cy="20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4" name="Equation" r:id="rId3" imgW="1714320" imgH="965160" progId="Equation.3">
                  <p:embed/>
                </p:oleObj>
              </mc:Choice>
              <mc:Fallback>
                <p:oleObj name="Equation" r:id="rId3" imgW="1714320" imgH="965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800" y="2060848"/>
                        <a:ext cx="3580670" cy="2016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871864" y="4509121"/>
          <a:ext cx="1584176" cy="565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5" name="Equation" r:id="rId5" imgW="533160" imgH="190440" progId="Equation.3">
                  <p:embed/>
                </p:oleObj>
              </mc:Choice>
              <mc:Fallback>
                <p:oleObj name="Equation" r:id="rId5" imgW="533160" imgH="190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1864" y="4509121"/>
                        <a:ext cx="1584176" cy="5657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In equilibrium,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935760" y="2060849"/>
          <a:ext cx="4104456" cy="3952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8" name="Equation" r:id="rId3" imgW="2057400" imgH="1981080" progId="Equation.3">
                  <p:embed/>
                </p:oleObj>
              </mc:Choice>
              <mc:Fallback>
                <p:oleObj name="Equation" r:id="rId3" imgW="2057400" imgH="1981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760" y="2060849"/>
                        <a:ext cx="4104456" cy="39524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896200" y="5373216"/>
            <a:ext cx="2159566" cy="4001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tr-TR" sz="2000" dirty="0"/>
              <a:t>Money multiplier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672064" y="2708921"/>
          <a:ext cx="3456384" cy="460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9" name="Equation" r:id="rId5" imgW="1714320" imgH="228600" progId="Equation.3">
                  <p:embed/>
                </p:oleObj>
              </mc:Choice>
              <mc:Fallback>
                <p:oleObj name="Equation" r:id="rId5" imgW="17143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064" y="2708921"/>
                        <a:ext cx="3456384" cy="460851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Given</a:t>
            </a:r>
          </a:p>
          <a:p>
            <a:endParaRPr lang="tr-TR" dirty="0"/>
          </a:p>
          <a:p>
            <a:r>
              <a:rPr lang="tr-TR" dirty="0"/>
              <a:t>The Central Bank can affect the money supply by</a:t>
            </a:r>
          </a:p>
          <a:p>
            <a:pPr lvl="1"/>
            <a:r>
              <a:rPr lang="tr-TR" dirty="0"/>
              <a:t>Changing the Central Bank Money (by changing reserves)</a:t>
            </a:r>
          </a:p>
          <a:p>
            <a:pPr lvl="1"/>
            <a:r>
              <a:rPr lang="tr-TR" dirty="0"/>
              <a:t>Changing the money multiplier (by changing the reserve ratio)</a:t>
            </a:r>
          </a:p>
          <a:p>
            <a:r>
              <a:rPr lang="tr-TR" dirty="0"/>
              <a:t>Three major policy tools available to the CB:</a:t>
            </a:r>
          </a:p>
          <a:p>
            <a:pPr lvl="1"/>
            <a:r>
              <a:rPr lang="tr-TR" dirty="0"/>
              <a:t>Open market operations </a:t>
            </a:r>
            <a:r>
              <a:rPr lang="tr-TR" dirty="0">
                <a:solidFill>
                  <a:schemeClr val="accent3"/>
                </a:solidFill>
              </a:rPr>
              <a:t>(changes the reserves)</a:t>
            </a:r>
          </a:p>
          <a:p>
            <a:pPr lvl="1"/>
            <a:r>
              <a:rPr lang="tr-TR" dirty="0"/>
              <a:t>Changing the required reserve ratio </a:t>
            </a:r>
            <a:r>
              <a:rPr lang="tr-TR" dirty="0">
                <a:solidFill>
                  <a:schemeClr val="accent3"/>
                </a:solidFill>
              </a:rPr>
              <a:t>(changes the multiplier)</a:t>
            </a:r>
          </a:p>
          <a:p>
            <a:pPr lvl="1"/>
            <a:r>
              <a:rPr lang="tr-TR" dirty="0"/>
              <a:t>Changing the discount rate </a:t>
            </a:r>
            <a:r>
              <a:rPr lang="tr-TR" dirty="0">
                <a:solidFill>
                  <a:schemeClr val="accent3"/>
                </a:solidFill>
              </a:rPr>
              <a:t>(changes the reserves)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3935760" y="1700808"/>
          <a:ext cx="2688299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Equation" r:id="rId3" imgW="1422360" imgH="419040" progId="Equation.3">
                  <p:embed/>
                </p:oleObj>
              </mc:Choice>
              <mc:Fallback>
                <p:oleObj name="Equation" r:id="rId3" imgW="14223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5760" y="1700808"/>
                        <a:ext cx="2688299" cy="7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SUPPLY-OMO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The Central Bank’s objective is to increase the money supply:</a:t>
            </a:r>
          </a:p>
          <a:p>
            <a:pPr lvl="1"/>
            <a:r>
              <a:rPr lang="tr-TR" dirty="0"/>
              <a:t>To this end, the Central Bank buys (purchases) bonds from the public</a:t>
            </a:r>
          </a:p>
          <a:p>
            <a:pPr lvl="1"/>
            <a:r>
              <a:rPr lang="tr-TR" dirty="0"/>
              <a:t>The Central Bank conducts an open market purchase of 1000 TL</a:t>
            </a:r>
          </a:p>
          <a:p>
            <a:pPr lvl="1"/>
            <a:r>
              <a:rPr lang="tr-TR" dirty="0"/>
              <a:t>Initially, people put this 1000 TL into their deposits, increasing the bank reserves by 100 TL at </a:t>
            </a:r>
            <a:r>
              <a:rPr lang="tr-TR" dirty="0" err="1"/>
              <a:t>first</a:t>
            </a:r>
            <a:r>
              <a:rPr lang="en-US" dirty="0"/>
              <a:t> (RRR is 10%)</a:t>
            </a:r>
            <a:endParaRPr lang="tr-TR" dirty="0"/>
          </a:p>
          <a:p>
            <a:pPr lvl="1"/>
            <a:r>
              <a:rPr lang="tr-TR" dirty="0"/>
              <a:t>However, through the commercial banks’ power of creating money, the increase in m</a:t>
            </a:r>
            <a:r>
              <a:rPr lang="en-US"/>
              <a:t>o</a:t>
            </a:r>
            <a:r>
              <a:rPr lang="tr-TR"/>
              <a:t>ney </a:t>
            </a:r>
            <a:r>
              <a:rPr lang="tr-TR" dirty="0"/>
              <a:t>is not limited to this;</a:t>
            </a:r>
          </a:p>
          <a:p>
            <a:pPr lvl="1"/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money</a:t>
            </a:r>
            <a:r>
              <a:rPr lang="tr-TR" dirty="0"/>
              <a:t> </a:t>
            </a:r>
            <a:r>
              <a:rPr lang="tr-TR" dirty="0" err="1"/>
              <a:t>multiplier</a:t>
            </a:r>
            <a:r>
              <a:rPr lang="tr-TR" dirty="0"/>
              <a:t> </a:t>
            </a:r>
            <a:r>
              <a:rPr lang="tr-TR" dirty="0" err="1"/>
              <a:t>process</a:t>
            </a:r>
            <a:r>
              <a:rPr lang="tr-TR" dirty="0"/>
              <a:t> </a:t>
            </a:r>
            <a:r>
              <a:rPr lang="tr-TR" dirty="0" err="1"/>
              <a:t>works</a:t>
            </a:r>
            <a:r>
              <a:rPr lang="tr-TR" dirty="0"/>
              <a:t> as </a:t>
            </a:r>
            <a:r>
              <a:rPr lang="tr-TR" dirty="0" err="1"/>
              <a:t>follows</a:t>
            </a:r>
            <a:r>
              <a:rPr lang="tr-TR" dirty="0"/>
              <a:t>: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SUPPLY- OMO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27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40" cy="360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26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Bank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Increase in Deposits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Increase in Reserves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Increase in loans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İş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Yapı Kredi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VakıfBank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Ziraat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656,1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Rest of rounds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6,561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656,1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5904,9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351585" y="5301209"/>
            <a:ext cx="7510389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r-TR" sz="2000" dirty="0"/>
              <a:t>Initial injection (or, initial withdrawal)=</a:t>
            </a:r>
          </a:p>
          <a:p>
            <a:r>
              <a:rPr lang="tr-TR" sz="2000" dirty="0"/>
              <a:t>Change in reserves = Change in Central Bank Money= </a:t>
            </a:r>
            <a:r>
              <a:rPr lang="el-GR" sz="2000" dirty="0">
                <a:latin typeface="Cambria Math"/>
                <a:ea typeface="Cambria Math"/>
              </a:rPr>
              <a:t>Δ</a:t>
            </a:r>
            <a:r>
              <a:rPr lang="tr-TR" sz="2000" dirty="0">
                <a:latin typeface="Cambria Math"/>
                <a:ea typeface="Cambria Math"/>
              </a:rPr>
              <a:t>H=1,000</a:t>
            </a:r>
            <a:endParaRPr lang="tr-TR" sz="2000" dirty="0"/>
          </a:p>
          <a:p>
            <a:endParaRPr lang="tr-TR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MONEY SUPPLY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Change in deposits = Change in Money Supply</a:t>
            </a:r>
          </a:p>
          <a:p>
            <a:pPr>
              <a:buNone/>
            </a:pPr>
            <a:r>
              <a:rPr lang="tr-TR" dirty="0"/>
              <a:t>	=</a:t>
            </a:r>
            <a:r>
              <a:rPr lang="el-GR" dirty="0">
                <a:ea typeface="Cambria Math"/>
              </a:rPr>
              <a:t>Δ</a:t>
            </a:r>
            <a:r>
              <a:rPr lang="tr-TR" dirty="0">
                <a:ea typeface="Cambria Math"/>
              </a:rPr>
              <a:t>M=10,000</a:t>
            </a:r>
          </a:p>
          <a:p>
            <a:r>
              <a:rPr lang="tr-TR" dirty="0">
                <a:ea typeface="Cambria Math"/>
              </a:rPr>
              <a:t>The money multiplier:</a:t>
            </a:r>
          </a:p>
          <a:p>
            <a:endParaRPr lang="tr-TR" dirty="0">
              <a:ea typeface="Cambria Math"/>
            </a:endParaRPr>
          </a:p>
          <a:p>
            <a:r>
              <a:rPr lang="tr-TR" dirty="0">
                <a:ea typeface="Cambria Math"/>
              </a:rPr>
              <a:t>Or, with c=0</a:t>
            </a:r>
            <a:r>
              <a:rPr lang="en-US" dirty="0">
                <a:ea typeface="Cambria Math"/>
              </a:rPr>
              <a:t> (people do not hold currency, only </a:t>
            </a:r>
            <a:r>
              <a:rPr lang="en-US">
                <a:ea typeface="Cambria Math"/>
              </a:rPr>
              <a:t>demand deposits)</a:t>
            </a:r>
            <a:r>
              <a:rPr lang="tr-TR">
                <a:ea typeface="Cambria Math"/>
              </a:rPr>
              <a:t>, </a:t>
            </a:r>
            <a:endParaRPr lang="tr-TR" dirty="0">
              <a:ea typeface="Cambria Math"/>
            </a:endParaRPr>
          </a:p>
          <a:p>
            <a:endParaRPr lang="tr-TR" dirty="0">
              <a:ea typeface="Cambria Math"/>
            </a:endParaRPr>
          </a:p>
          <a:p>
            <a:endParaRPr lang="tr-TR" dirty="0">
              <a:ea typeface="Cambria Math"/>
            </a:endParaRPr>
          </a:p>
          <a:p>
            <a:r>
              <a:rPr lang="tr-TR" i="1" dirty="0">
                <a:ea typeface="Cambria Math"/>
              </a:rPr>
              <a:t>There is no change in currency holdings, change in money supply is due only to the change in deposits.</a:t>
            </a:r>
          </a:p>
          <a:p>
            <a:pPr>
              <a:buNone/>
            </a:pPr>
            <a:endParaRPr lang="tr-TR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735961" y="2420888"/>
          <a:ext cx="2098677" cy="844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Equation" r:id="rId3" imgW="977760" imgH="393480" progId="Equation.3">
                  <p:embed/>
                </p:oleObj>
              </mc:Choice>
              <mc:Fallback>
                <p:oleObj name="Equation" r:id="rId3" imgW="9777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5961" y="2420888"/>
                        <a:ext cx="2098677" cy="8449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871864" y="3933056"/>
          <a:ext cx="2581378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7" name="Equation" r:id="rId5" imgW="1155600" imgH="419040" progId="Equation.3">
                  <p:embed/>
                </p:oleObj>
              </mc:Choice>
              <mc:Fallback>
                <p:oleObj name="Equation" r:id="rId5" imgW="115560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1864" y="3933056"/>
                        <a:ext cx="2581378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534400" cy="758952"/>
          </a:xfrm>
        </p:spPr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MONETARY POLICY TOOLS-</a:t>
            </a:r>
            <a:br>
              <a:rPr lang="tr-TR" sz="2800" dirty="0"/>
            </a:br>
            <a:r>
              <a:rPr lang="tr-TR" sz="2800" dirty="0"/>
              <a:t>OPEN MARKET OPERATIONS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29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   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1847528" y="3140968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 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</a:t>
                      </a:r>
                      <a:r>
                        <a:rPr lang="tr-TR" baseline="0" dirty="0"/>
                        <a:t>        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  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/>
        </p:nvGraphicFramePr>
        <p:xfrm>
          <a:off x="1919536" y="4797152"/>
          <a:ext cx="8504238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CITIZEN MEHMET’S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Deposits                                                    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 5                                               Net Worth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                                                Debt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8503920" cy="478227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Initially, money supply is</a:t>
            </a:r>
          </a:p>
          <a:p>
            <a:pPr>
              <a:buNone/>
            </a:pPr>
            <a:r>
              <a:rPr lang="tr-TR" dirty="0"/>
              <a:t>	M1=currency + deposits = 80 + 100= 180</a:t>
            </a:r>
          </a:p>
          <a:p>
            <a:r>
              <a:rPr lang="tr-TR" dirty="0"/>
              <a:t>Reserve ratio is 20%</a:t>
            </a:r>
          </a:p>
          <a:p>
            <a:r>
              <a:rPr lang="tr-TR" dirty="0"/>
              <a:t>Now, the Central Bank sells 5 TL worth of bonds to citizen Mehmet via his bank İş Bankası (part of the commercial banking system)</a:t>
            </a:r>
          </a:p>
          <a:p>
            <a:r>
              <a:rPr lang="tr-TR" dirty="0"/>
              <a:t>To pay for the bonds, Mehmet withdraws 5 TL from his deposit at İş Bankası</a:t>
            </a:r>
          </a:p>
          <a:p>
            <a:r>
              <a:rPr lang="tr-TR" dirty="0"/>
              <a:t>This withdrawal reduces the reserves of İş Bankası by 5 TL</a:t>
            </a:r>
          </a:p>
          <a:p>
            <a:r>
              <a:rPr lang="tr-TR" dirty="0">
                <a:solidFill>
                  <a:schemeClr val="accent3"/>
                </a:solidFill>
              </a:rPr>
              <a:t>How does this open market sale by the CB affect the money supply?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MONETARY POLICY TOOLS-</a:t>
            </a:r>
            <a:br>
              <a:rPr lang="tr-TR" sz="2800" dirty="0"/>
            </a:br>
            <a:r>
              <a:rPr lang="tr-TR" sz="2800" dirty="0"/>
              <a:t>OPEN MARKET OPERATIONS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534400" cy="758952"/>
          </a:xfrm>
        </p:spPr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MONETARY POLICY TOOLS-</a:t>
            </a:r>
            <a:br>
              <a:rPr lang="tr-TR" sz="2800" dirty="0"/>
            </a:br>
            <a:r>
              <a:rPr lang="tr-TR" sz="2800" dirty="0"/>
              <a:t>OPEN MARKET OPERATIONS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31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   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1847528" y="3140968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 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/>
                        <a:t>95       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  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/>
        </p:nvGraphicFramePr>
        <p:xfrm>
          <a:off x="1919536" y="4797152"/>
          <a:ext cx="8504238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CITIZEN MEHMET’S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Deposits                                                    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 5                                               Net Worth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   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                                                Debt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32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However, here something seems to be wrong.</a:t>
            </a:r>
          </a:p>
          <a:p>
            <a:r>
              <a:rPr lang="tr-TR" dirty="0"/>
              <a:t>The reserve ratio is given by 20 %, however, in the balance sheet above, reserves of 15 TL is not 20 % of 95 TL deposits</a:t>
            </a:r>
          </a:p>
          <a:p>
            <a:r>
              <a:rPr lang="tr-TR" dirty="0"/>
              <a:t>15 TL of reserves can only support 75 TL of deposits (15 TL is 20% of only 75 TL)</a:t>
            </a:r>
          </a:p>
          <a:p>
            <a:r>
              <a:rPr lang="tr-TR" dirty="0"/>
              <a:t>Hence, deposits and loans must be reduced accordingly.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MONETARY POLICY TOOLS-</a:t>
            </a:r>
            <a:br>
              <a:rPr lang="tr-TR" sz="2800" dirty="0"/>
            </a:br>
            <a:r>
              <a:rPr lang="tr-TR" sz="2800" dirty="0"/>
              <a:t>OPEN MARKET OPERATIONS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534400" cy="758952"/>
          </a:xfrm>
        </p:spPr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MONETARY POLICY TOOLS-</a:t>
            </a:r>
            <a:br>
              <a:rPr lang="tr-TR" sz="2800" dirty="0"/>
            </a:br>
            <a:r>
              <a:rPr lang="tr-TR" sz="2800" dirty="0"/>
              <a:t>OPEN MARKET OPERATIONS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33</a:t>
            </a:fld>
            <a:endParaRPr lang="tr-TR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1825625" y="1527175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   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1847528" y="3140968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 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/>
                        <a:t>75       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  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/>
        </p:nvGraphicFramePr>
        <p:xfrm>
          <a:off x="1919536" y="4797152"/>
          <a:ext cx="8504238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CITIZEN MEHMET’S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Deposits                                                    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 5                                               Net Worth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   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                                                Debt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New money supply after the open market sale:</a:t>
            </a:r>
          </a:p>
          <a:p>
            <a:pPr lvl="1"/>
            <a:r>
              <a:rPr lang="tr-TR" dirty="0"/>
              <a:t>M1’=currency+ deposits = 80+ 75= 155</a:t>
            </a:r>
          </a:p>
          <a:p>
            <a:r>
              <a:rPr lang="tr-TR" dirty="0">
                <a:ea typeface="Cambria Math"/>
              </a:rPr>
              <a:t>ΔM=M1’-M1=155-180=-25</a:t>
            </a:r>
          </a:p>
          <a:p>
            <a:endParaRPr lang="tr-TR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MONETARY POLICY TOOLS-</a:t>
            </a:r>
            <a:br>
              <a:rPr lang="tr-TR" sz="2800" dirty="0"/>
            </a:br>
            <a:r>
              <a:rPr lang="tr-TR" sz="2800" dirty="0"/>
              <a:t>OPEN MARKET OPERATIONS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015880" y="3068961"/>
          <a:ext cx="2232248" cy="2910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Equation" r:id="rId3" imgW="1002960" imgH="1307880" progId="Equation.3">
                  <p:embed/>
                </p:oleObj>
              </mc:Choice>
              <mc:Fallback>
                <p:oleObj name="Equation" r:id="rId3" imgW="1002960" imgH="1307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3068961"/>
                        <a:ext cx="2232248" cy="29103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Initially, rrr= 20%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M1= currency+deposits=100+500=600</a:t>
            </a: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1775520" y="2132856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1775520" y="3933056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/>
                        <a:t>500     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847528" y="332656"/>
            <a:ext cx="8534400" cy="758952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sz="2900" dirty="0"/>
              <a:t>MONETARY POLICY TOOLS-</a:t>
            </a:r>
            <a:br>
              <a:rPr lang="tr-TR" sz="2900" dirty="0"/>
            </a:br>
            <a:r>
              <a:rPr lang="tr-TR" sz="2900" dirty="0"/>
              <a:t>CHANGE THE RESERVE REQUIREMENT RATIO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332656"/>
            <a:ext cx="8534400" cy="758952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sz="2900" dirty="0"/>
              <a:t>MONETARY POLICY TOOLS-</a:t>
            </a:r>
            <a:br>
              <a:rPr lang="tr-TR" sz="2900" dirty="0"/>
            </a:br>
            <a:r>
              <a:rPr lang="tr-TR" sz="2900" dirty="0"/>
              <a:t>CHANGE THE RESERVE REQUIREMENT RATIO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After the policy change, rrr’= 12,5%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M1= currency+deposits=100+800=900</a:t>
            </a: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1775520" y="2132856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1775520" y="3933056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/>
                        <a:t>800     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Increase in the money supply is 300 TL</a:t>
            </a:r>
          </a:p>
          <a:p>
            <a:r>
              <a:rPr lang="tr-TR" dirty="0"/>
              <a:t>A drop in rrr allowed the commercial banks to accept a higher volume of deposits against the SAME volume of reserves as before (same </a:t>
            </a:r>
            <a:r>
              <a:rPr lang="el-GR" dirty="0">
                <a:ea typeface="Cambria Math"/>
              </a:rPr>
              <a:t>Δ</a:t>
            </a:r>
            <a:r>
              <a:rPr lang="tr-TR" dirty="0">
                <a:ea typeface="Cambria Math"/>
              </a:rPr>
              <a:t>H but different mm)</a:t>
            </a:r>
            <a:endParaRPr lang="tr-TR" dirty="0"/>
          </a:p>
          <a:p>
            <a:pPr lvl="1"/>
            <a:r>
              <a:rPr lang="tr-TR" dirty="0"/>
              <a:t>With the fall in rrr, the same amount of reserves now support a higher amount of deposits!..</a:t>
            </a:r>
          </a:p>
          <a:p>
            <a:r>
              <a:rPr lang="tr-TR" dirty="0"/>
              <a:t>A fall in rrr signals an expansion in money supply</a:t>
            </a:r>
          </a:p>
          <a:p>
            <a:r>
              <a:rPr lang="tr-TR" dirty="0"/>
              <a:t>Conversely, a rise in rrr implies a contraction in money supply</a:t>
            </a:r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47528" y="404664"/>
            <a:ext cx="8534400" cy="758952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sz="2900" dirty="0"/>
              <a:t>MONETARY POLICY TOOLS-</a:t>
            </a:r>
            <a:br>
              <a:rPr lang="tr-TR" sz="2900" dirty="0"/>
            </a:br>
            <a:r>
              <a:rPr lang="tr-TR" sz="2900" dirty="0"/>
              <a:t>CHANGE THE RESERVE REQUIREMENT RATIO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38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Case 1: No bank borrowing from the CB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M1= currency+deposits=80+400=480</a:t>
            </a: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1775520" y="2132856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   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1775520" y="3933056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/>
                        <a:t>400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sz="2900" dirty="0"/>
              <a:t>MONETARY POLICY TOOLS-</a:t>
            </a:r>
            <a:br>
              <a:rPr lang="tr-TR" sz="2900" dirty="0"/>
            </a:br>
            <a:r>
              <a:rPr lang="tr-TR" sz="2900" dirty="0"/>
              <a:t>CHANGE THE DISCOUNT RATE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39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Case 2: Lower discount rate. Banks borrow 20 TL from the CB.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M1’= currency+deposits=80+500=580</a:t>
            </a: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1775520" y="2348880"/>
          <a:ext cx="8504238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CENTRAL BANK’S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Bonds                                                      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                                              Reserves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to commercial banks                 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80                                              Currency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1775520" y="3933056"/>
          <a:ext cx="850423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/>
                        <a:t>COMMERCIAL BANKS’ BALANCE SHEET</a:t>
                      </a:r>
                      <a:r>
                        <a:rPr lang="tr-TR" baseline="0" dirty="0"/>
                        <a:t> 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Reserves                                                 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/>
                        <a:t>500                                   Deposits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Loans                                                      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                                      Owed</a:t>
                      </a:r>
                      <a:r>
                        <a:rPr lang="tr-TR" baseline="0" dirty="0"/>
                        <a:t> to the CB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sz="2900" dirty="0"/>
              <a:t>MONETARY POLICY TOOLS-</a:t>
            </a:r>
            <a:br>
              <a:rPr lang="tr-TR" sz="2900" dirty="0"/>
            </a:br>
            <a:r>
              <a:rPr lang="tr-TR" sz="2900" dirty="0"/>
              <a:t>CHANGE THE DISCOUNT RATE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MONETARY POLICY TOOLS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A910-C6EA-49F4-B9D4-203E49573B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0E4E7-CED5-46B0-9B99-92834339C152}" type="slidenum">
              <a:rPr lang="tr-TR" smtClean="0"/>
              <a:pPr/>
              <a:t>40</a:t>
            </a:fld>
            <a:endParaRPr lang="tr-TR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/>
              <a:t>EXPANSIONARY MONETARY POLICY</a:t>
            </a:r>
          </a:p>
          <a:p>
            <a:pPr lvl="1"/>
            <a:r>
              <a:rPr lang="tr-TR" dirty="0"/>
              <a:t>Open market purchase </a:t>
            </a:r>
            <a:r>
              <a:rPr lang="tr-TR" dirty="0">
                <a:solidFill>
                  <a:schemeClr val="accent5"/>
                </a:solidFill>
              </a:rPr>
              <a:t>(increases reserves)</a:t>
            </a:r>
          </a:p>
          <a:p>
            <a:pPr lvl="1"/>
            <a:r>
              <a:rPr lang="tr-TR" dirty="0"/>
              <a:t>A fall in reserve requirement ratio </a:t>
            </a:r>
            <a:r>
              <a:rPr lang="tr-TR" dirty="0">
                <a:solidFill>
                  <a:schemeClr val="accent6"/>
                </a:solidFill>
              </a:rPr>
              <a:t>(increases the money multiplier)</a:t>
            </a:r>
          </a:p>
          <a:p>
            <a:pPr lvl="1"/>
            <a:r>
              <a:rPr lang="tr-TR" dirty="0"/>
              <a:t>A fall in discount rate </a:t>
            </a:r>
            <a:r>
              <a:rPr lang="tr-TR" dirty="0">
                <a:solidFill>
                  <a:schemeClr val="accent4"/>
                </a:solidFill>
              </a:rPr>
              <a:t>(increases reserves)</a:t>
            </a:r>
          </a:p>
          <a:p>
            <a:pPr>
              <a:buFont typeface="Wingdings" pitchFamily="2" charset="2"/>
              <a:buChar char="Ø"/>
            </a:pPr>
            <a:r>
              <a:rPr lang="tr-TR" dirty="0">
                <a:solidFill>
                  <a:srgbClr val="FF0000"/>
                </a:solidFill>
              </a:rPr>
              <a:t>Increase in money supply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CONTRACTIONARY MONETARY POLICY</a:t>
            </a:r>
          </a:p>
          <a:p>
            <a:pPr lvl="1"/>
            <a:r>
              <a:rPr lang="tr-TR" dirty="0"/>
              <a:t>Open market sales </a:t>
            </a:r>
            <a:r>
              <a:rPr lang="tr-TR" dirty="0">
                <a:solidFill>
                  <a:schemeClr val="accent5"/>
                </a:solidFill>
              </a:rPr>
              <a:t>(decreases reserves)</a:t>
            </a:r>
          </a:p>
          <a:p>
            <a:pPr lvl="1"/>
            <a:r>
              <a:rPr lang="tr-TR" dirty="0"/>
              <a:t>A rise in reserve requirement ratio </a:t>
            </a:r>
            <a:r>
              <a:rPr lang="tr-TR" dirty="0">
                <a:solidFill>
                  <a:schemeClr val="accent6"/>
                </a:solidFill>
              </a:rPr>
              <a:t>(decreases the money multiplier)</a:t>
            </a:r>
          </a:p>
          <a:p>
            <a:pPr lvl="1"/>
            <a:r>
              <a:rPr lang="tr-TR" dirty="0"/>
              <a:t>A rise in discount rate </a:t>
            </a:r>
            <a:r>
              <a:rPr lang="tr-TR" dirty="0">
                <a:solidFill>
                  <a:schemeClr val="accent4"/>
                </a:solidFill>
              </a:rPr>
              <a:t>(decreases reserves)</a:t>
            </a:r>
          </a:p>
          <a:p>
            <a:pPr>
              <a:buFont typeface="Wingdings" pitchFamily="2" charset="2"/>
              <a:buChar char="Ø"/>
            </a:pPr>
            <a:r>
              <a:rPr lang="tr-TR" dirty="0">
                <a:solidFill>
                  <a:srgbClr val="FF0000"/>
                </a:solidFill>
              </a:rPr>
              <a:t>Decrease in money supply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CON 202 MACROECONOMIC THEORY&amp;quot;&quot;/&gt;&lt;property id=&quot;20307&quot; value=&quot;256&quot;/&gt;&lt;/object&gt;&lt;object type=&quot;3&quot; unique_id=&quot;10011&quot;&gt;&lt;property id=&quot;20148&quot; value=&quot;5&quot;/&gt;&lt;property id=&quot;20300&quot; value=&quot;Slide 2 - &amp;quot;THE DEMAND FOR MONEY&amp;quot;&quot;/&gt;&lt;property id=&quot;20307&quot; value=&quot;257&quot;/&gt;&lt;/object&gt;&lt;object type=&quot;3&quot; unique_id=&quot;10012&quot;&gt;&lt;property id=&quot;20148&quot; value=&quot;5&quot;/&gt;&lt;property id=&quot;20300&quot; value=&quot;Slide 3 - &amp;quot;THE DEMAND FOR MONEY&amp;quot;&quot;/&gt;&lt;property id=&quot;20307&quot; value=&quot;258&quot;/&gt;&lt;/object&gt;&lt;object type=&quot;3&quot; unique_id=&quot;10048&quot;&gt;&lt;property id=&quot;20148&quot; value=&quot;5&quot;/&gt;&lt;property id=&quot;20300&quot; value=&quot;Slide 4 - &amp;quot;THE DEMAND FOR MONEY&amp;quot;&quot;/&gt;&lt;property id=&quot;20307&quot; value=&quot;259&quot;/&gt;&lt;/object&gt;&lt;object type=&quot;3&quot; unique_id=&quot;10049&quot;&gt;&lt;property id=&quot;20148&quot; value=&quot;5&quot;/&gt;&lt;property id=&quot;20300&quot; value=&quot;Slide 5 - &amp;quot;THE DEMAND FOR MONEY&amp;quot;&quot;/&gt;&lt;property id=&quot;20307&quot; value=&quot;260&quot;/&gt;&lt;/object&gt;&lt;object type=&quot;3&quot; unique_id=&quot;10050&quot;&gt;&lt;property id=&quot;20148&quot; value=&quot;5&quot;/&gt;&lt;property id=&quot;20300&quot; value=&quot;Slide 6 - &amp;quot;THE DEMAND FOR MONEY&amp;quot;&quot;/&gt;&lt;property id=&quot;20307&quot; value=&quot;261&quot;/&gt;&lt;/object&gt;&lt;object type=&quot;3&quot; unique_id=&quot;10075&quot;&gt;&lt;property id=&quot;20148&quot; value=&quot;5&quot;/&gt;&lt;property id=&quot;20300&quot; value=&quot;Slide 7 - &amp;quot;THE DEMAND FOR MONEY&amp;quot;&quot;/&gt;&lt;property id=&quot;20307&quot; value=&quot;262&quot;/&gt;&lt;/object&gt;&lt;object type=&quot;3&quot; unique_id=&quot;10121&quot;&gt;&lt;property id=&quot;20148&quot; value=&quot;5&quot;/&gt;&lt;property id=&quot;20300&quot; value=&quot;Slide 8 - &amp;quot;THE MONEY MARKET EQUILIBRIUM&amp;quot;&quot;/&gt;&lt;property id=&quot;20307&quot; value=&quot;263&quot;/&gt;&lt;/object&gt;&lt;object type=&quot;3&quot; unique_id=&quot;10222&quot;&gt;&lt;property id=&quot;20148&quot; value=&quot;5&quot;/&gt;&lt;property id=&quot;20300&quot; value=&quot;Slide 9 - &amp;quot;THE MONEY MARKET EQUILIBRIUM&amp;quot;&quot;/&gt;&lt;property id=&quot;20307&quot; value=&quot;264&quot;/&gt;&lt;/object&gt;&lt;object type=&quot;3&quot; unique_id=&quot;10267&quot;&gt;&lt;property id=&quot;20148&quot; value=&quot;5&quot;/&gt;&lt;property id=&quot;20300&quot; value=&quot;Slide 10 - &amp;quot;CHANGES IN THE EQUILIBRIUM&amp;quot;&quot;/&gt;&lt;property id=&quot;20307&quot; value=&quot;266&quot;/&gt;&lt;/object&gt;&lt;object type=&quot;3&quot; unique_id=&quot;10268&quot;&gt;&lt;property id=&quot;20148&quot; value=&quot;5&quot;/&gt;&lt;property id=&quot;20300&quot; value=&quot;Slide 11 - &amp;quot;CHANGES IN EQUILIBRIUM&amp;quot;&quot;/&gt;&lt;property id=&quot;20307&quot; value=&quot;265&quot;/&gt;&lt;/object&gt;&lt;object type=&quot;3&quot; unique_id=&quot;10347&quot;&gt;&lt;property id=&quot;20148&quot; value=&quot;5&quot;/&gt;&lt;property id=&quot;20300&quot; value=&quot;Slide 12 - &amp;quot;CHANGES IN THE EQUILIBRIUM&amp;quot;&quot;/&gt;&lt;property id=&quot;20307&quot; value=&quot;268&quot;/&gt;&lt;/object&gt;&lt;object type=&quot;3&quot; unique_id=&quot;10348&quot;&gt;&lt;property id=&quot;20148&quot; value=&quot;5&quot;/&gt;&lt;property id=&quot;20300&quot; value=&quot;Slide 13 - &amp;quot;CHANGES IN EQUILIBRIUM&amp;quot;&quot;/&gt;&lt;property id=&quot;20307&quot; value=&quot;267&quot;/&gt;&lt;/object&gt;&lt;object type=&quot;3&quot; unique_id=&quot;10394&quot;&gt;&lt;property id=&quot;20148&quot; value=&quot;5&quot;/&gt;&lt;property id=&quot;20300&quot; value=&quot;Slide 14 - &amp;quot;CHANGES IN EQUILIBRIUM&amp;quot;&quot;/&gt;&lt;property id=&quot;20307&quot; value=&quot;269&quot;/&gt;&lt;/object&gt;&lt;object type=&quot;3&quot; unique_id=&quot;10459&quot;&gt;&lt;property id=&quot;20148&quot; value=&quot;5&quot;/&gt;&lt;property id=&quot;20300&quot; value=&quot;Slide 15 - &amp;quot;CHANGES IN THE MONEY SUPPLY&amp;quot;&quot;/&gt;&lt;property id=&quot;20307&quot; value=&quot;270&quot;/&gt;&lt;/object&gt;&lt;object type=&quot;3&quot; unique_id=&quot;10460&quot;&gt;&lt;property id=&quot;20148&quot; value=&quot;5&quot;/&gt;&lt;property id=&quot;20300&quot; value=&quot;Slide 16 - &amp;quot;CHANGES IN THE MONEY SUPPLY&amp;quot;&quot;/&gt;&lt;property id=&quot;20307&quot; value=&quot;271&quot;/&gt;&lt;/object&gt;&lt;object type=&quot;3&quot; unique_id=&quot;10515&quot;&gt;&lt;property id=&quot;20148&quot; value=&quot;5&quot;/&gt;&lt;property id=&quot;20300&quot; value=&quot;Slide 17 - &amp;quot;CHANGES IN THE MONEY SUPPLY&amp;quot;&quot;/&gt;&lt;property id=&quot;20307&quot; value=&quot;272&quot;/&gt;&lt;/object&gt;&lt;object type=&quot;3&quot; unique_id=&quot;10573&quot;&gt;&lt;property id=&quot;20148&quot; value=&quot;5&quot;/&gt;&lt;property id=&quot;20300&quot; value=&quot;Slide 18 - &amp;quot;THE MONEY SUPPLY&amp;quot;&quot;/&gt;&lt;property id=&quot;20307&quot; value=&quot;273&quot;/&gt;&lt;/object&gt;&lt;object type=&quot;3&quot; unique_id=&quot;10674&quot;&gt;&lt;property id=&quot;20148&quot; value=&quot;5&quot;/&gt;&lt;property id=&quot;20300&quot; value=&quot;Slide 19 - &amp;quot;THE MONEY SUPPLY&amp;quot;&quot;/&gt;&lt;property id=&quot;20307&quot; value=&quot;274&quot;/&gt;&lt;/object&gt;&lt;object type=&quot;3&quot; unique_id=&quot;10780&quot;&gt;&lt;property id=&quot;20148&quot; value=&quot;5&quot;/&gt;&lt;property id=&quot;20300&quot; value=&quot;Slide 20 - &amp;quot;THE MONEY SUPPLY&amp;quot;&quot;/&gt;&lt;property id=&quot;20307&quot; value=&quot;275&quot;/&gt;&lt;/object&gt;&lt;object type=&quot;3&quot; unique_id=&quot;10803&quot;&gt;&lt;property id=&quot;20148&quot; value=&quot;5&quot;/&gt;&lt;property id=&quot;20300&quot; value=&quot;Slide 21 - &amp;quot;THE MONEY SUPPLY&amp;quot;&quot;/&gt;&lt;property id=&quot;20307&quot; value=&quot;276&quot;/&gt;&lt;/object&gt;&lt;object type=&quot;3&quot; unique_id=&quot;10896&quot;&gt;&lt;property id=&quot;20148&quot; value=&quot;5&quot;/&gt;&lt;property id=&quot;20300&quot; value=&quot;Slide 22 - &amp;quot;THE MONEY SUPPLY&amp;quot;&quot;/&gt;&lt;property id=&quot;20307&quot; value=&quot;277&quot;/&gt;&lt;/object&gt;&lt;object type=&quot;3&quot; unique_id=&quot;10969&quot;&gt;&lt;property id=&quot;20148&quot; value=&quot;5&quot;/&gt;&lt;property id=&quot;20300&quot; value=&quot;Slide 23 - &amp;quot;THE MONEY SUPPLY&amp;quot;&quot;/&gt;&lt;property id=&quot;20307&quot; value=&quot;278&quot;/&gt;&lt;/object&gt;&lt;object type=&quot;3&quot; unique_id=&quot;11045&quot;&gt;&lt;property id=&quot;20148&quot; value=&quot;5&quot;/&gt;&lt;property id=&quot;20300&quot; value=&quot;Slide 24 - &amp;quot;THE MONEY SUPLY&amp;quot;&quot;/&gt;&lt;property id=&quot;20307&quot; value=&quot;279&quot;/&gt;&lt;/object&gt;&lt;object type=&quot;3&quot; unique_id=&quot;11280&quot;&gt;&lt;property id=&quot;20148&quot; value=&quot;5&quot;/&gt;&lt;property id=&quot;20300&quot; value=&quot;Slide 25 - &amp;quot;THE MONEY SUPPLY&amp;quot;&quot;/&gt;&lt;property id=&quot;20307&quot; value=&quot;280&quot;/&gt;&lt;/object&gt;&lt;object type=&quot;3&quot; unique_id=&quot;11362&quot;&gt;&lt;property id=&quot;20148&quot; value=&quot;5&quot;/&gt;&lt;property id=&quot;20300&quot; value=&quot;Slide 27 - &amp;quot;THE MONEY SUPPLY- OMO&amp;quot;&quot;/&gt;&lt;property id=&quot;20307&quot; value=&quot;281&quot;/&gt;&lt;/object&gt;&lt;object type=&quot;3&quot; unique_id=&quot;11447&quot;&gt;&lt;property id=&quot;20148&quot; value=&quot;5&quot;/&gt;&lt;property id=&quot;20300&quot; value=&quot;Slide 28 - &amp;quot;THE MONEY SUPPLY&amp;quot;&quot;/&gt;&lt;property id=&quot;20307&quot; value=&quot;282&quot;/&gt;&lt;/object&gt;&lt;object type=&quot;3&quot; unique_id=&quot;11477&quot;&gt;&lt;property id=&quot;20148&quot; value=&quot;5&quot;/&gt;&lt;property id=&quot;20300&quot; value=&quot;Slide 29 - &amp;quot;&amp;#x0D;&amp;#x0A;&amp;#x0D;&amp;#x0A;&amp;#x0D;&amp;#x0A;MONETARY POLICY TOOLS-&amp;#x0D;&amp;#x0A;OPEN MARKET OPERATIONS&amp;quot;&quot;/&gt;&lt;property id=&quot;20307&quot; value=&quot;283&quot;/&gt;&lt;/object&gt;&lt;object type=&quot;3&quot; unique_id=&quot;11508&quot;&gt;&lt;property id=&quot;20148&quot; value=&quot;5&quot;/&gt;&lt;property id=&quot;20300&quot; value=&quot;Slide 30 - &amp;quot;&amp;#x0D;&amp;#x0A;&amp;#x0D;&amp;#x0A;&amp;#x0D;&amp;#x0A;MONETARY POLICY TOOLS-&amp;#x0D;&amp;#x0A;OPEN MARKET OPERATIONS&amp;quot;&quot;/&gt;&lt;property id=&quot;20307&quot; value=&quot;284&quot;/&gt;&lt;/object&gt;&lt;object type=&quot;3&quot; unique_id=&quot;11974&quot;&gt;&lt;property id=&quot;20148&quot; value=&quot;5&quot;/&gt;&lt;property id=&quot;20300&quot; value=&quot;Slide 31 - &amp;quot;&amp;#x0D;&amp;#x0A;&amp;#x0D;&amp;#x0A;&amp;#x0D;&amp;#x0A;MONETARY POLICY TOOLS-&amp;#x0D;&amp;#x0A;OPEN MARKET OPERATIONS&amp;quot;&quot;/&gt;&lt;property id=&quot;20307&quot; value=&quot;285&quot;/&gt;&lt;/object&gt;&lt;object type=&quot;3&quot; unique_id=&quot;11975&quot;&gt;&lt;property id=&quot;20148&quot; value=&quot;5&quot;/&gt;&lt;property id=&quot;20300&quot; value=&quot;Slide 32 - &amp;quot;&amp;#x0D;&amp;#x0A;&amp;#x0D;&amp;#x0A;&amp;#x0D;&amp;#x0A;MONETARY POLICY TOOLS-&amp;#x0D;&amp;#x0A;OPEN MARKET OPERATIONS&amp;quot;&quot;/&gt;&lt;property id=&quot;20307&quot; value=&quot;286&quot;/&gt;&lt;/object&gt;&lt;object type=&quot;3&quot; unique_id=&quot;11976&quot;&gt;&lt;property id=&quot;20148&quot; value=&quot;5&quot;/&gt;&lt;property id=&quot;20300&quot; value=&quot;Slide 33 - &amp;quot;&amp;#x0D;&amp;#x0A;&amp;#x0D;&amp;#x0A;&amp;#x0D;&amp;#x0A;MONETARY POLICY TOOLS-&amp;#x0D;&amp;#x0A;OPEN MARKET OPERATIONS&amp;quot;&quot;/&gt;&lt;property id=&quot;20307&quot; value=&quot;287&quot;/&gt;&lt;/object&gt;&lt;object type=&quot;3&quot; unique_id=&quot;11977&quot;&gt;&lt;property id=&quot;20148&quot; value=&quot;5&quot;/&gt;&lt;property id=&quot;20300&quot; value=&quot;Slide 34 - &amp;quot;&amp;#x0D;&amp;#x0A;&amp;#x0D;&amp;#x0A;&amp;#x0D;&amp;#x0A;MONETARY POLICY TOOLS-&amp;#x0D;&amp;#x0A;OPEN MARKET OPERATIONS&amp;quot;&quot;/&gt;&lt;property id=&quot;20307&quot; value=&quot;288&quot;/&gt;&lt;/object&gt;&lt;object type=&quot;3&quot; unique_id=&quot;12188&quot;&gt;&lt;property id=&quot;20148&quot; value=&quot;5&quot;/&gt;&lt;property id=&quot;20300&quot; value=&quot;Slide 35 - &amp;quot;&amp;#x0D;&amp;#x0A;&amp;#x0D;&amp;#x0A;&amp;#x0D;&amp;#x0A;&amp;#x0D;&amp;#x0A;&amp;#x0D;&amp;#x0A;&amp;#x0D;&amp;#x0A;&amp;#x0D;&amp;#x0A;&amp;#x0D;&amp;#x0A;&amp;#x0D;&amp;#x0A;&amp;#x0D;&amp;#x0A;MONETARY POLICY TOOLS-&amp;#x0D;&amp;#x0A;CHANGE THE RESERVE REQUIREMENT RATIO&amp;quot;&quot;/&gt;&lt;property id=&quot;20307&quot; value=&quot;289&quot;/&gt;&lt;/object&gt;&lt;object type=&quot;3&quot; unique_id=&quot;12333&quot;&gt;&lt;property id=&quot;20148&quot; value=&quot;5&quot;/&gt;&lt;property id=&quot;20300&quot; value=&quot;Slide 36 - &amp;quot;&amp;#x0D;&amp;#x0A;&amp;#x0D;&amp;#x0A;&amp;#x0D;&amp;#x0A;&amp;#x0D;&amp;#x0A;&amp;#x0D;&amp;#x0A;&amp;#x0D;&amp;#x0A;&amp;#x0D;&amp;#x0A;&amp;#x0D;&amp;#x0A;&amp;#x0D;&amp;#x0A;&amp;#x0D;&amp;#x0A;MONETARY POLICY TOOLS-&amp;#x0D;&amp;#x0A;CHANGE THE RESERVE REQUIREMENT RATIO&amp;quot;&quot;/&gt;&lt;property id=&quot;20307&quot; value=&quot;290&quot;/&gt;&lt;/object&gt;&lt;object type=&quot;3&quot; unique_id=&quot;12519&quot;&gt;&lt;property id=&quot;20148&quot; value=&quot;5&quot;/&gt;&lt;property id=&quot;20300&quot; value=&quot;Slide 37 - &amp;quot;&amp;#x0D;&amp;#x0A;&amp;#x0D;&amp;#x0A;&amp;#x0D;&amp;#x0A;&amp;#x0D;&amp;#x0A;&amp;#x0D;&amp;#x0A;&amp;#x0D;&amp;#x0A;&amp;#x0D;&amp;#x0A;&amp;#x0D;&amp;#x0A;&amp;#x0D;&amp;#x0A;&amp;#x0D;&amp;#x0A;MONETARY POLICY TOOLS-&amp;#x0D;&amp;#x0A;CHANGE THE RESERVE REQUIREMENT RATIO&amp;quot;&quot;/&gt;&lt;property id=&quot;20307&quot; value=&quot;291&quot;/&gt;&lt;/object&gt;&lt;object type=&quot;3&quot; unique_id=&quot;13210&quot;&gt;&lt;property id=&quot;20148&quot; value=&quot;5&quot;/&gt;&lt;property id=&quot;20300&quot; value=&quot;Slide 38 - &amp;quot;&amp;#x0D;&amp;#x0A;&amp;#x0D;&amp;#x0A;&amp;#x0D;&amp;#x0A;&amp;#x0D;&amp;#x0A;&amp;#x0D;&amp;#x0A;&amp;#x0D;&amp;#x0A;&amp;#x0D;&amp;#x0A;&amp;#x0D;&amp;#x0A;&amp;#x0D;&amp;#x0A;&amp;#x0D;&amp;#x0A;MONETARY POLICY TOOLS-&amp;#x0D;&amp;#x0A;CHANGE THE DISCOUNT RATE&amp;quot;&quot;/&gt;&lt;property id=&quot;20307&quot; value=&quot;293&quot;/&gt;&lt;/object&gt;&lt;object type=&quot;3&quot; unique_id=&quot;13523&quot;&gt;&lt;property id=&quot;20148&quot; value=&quot;5&quot;/&gt;&lt;property id=&quot;20300&quot; value=&quot;Slide 39 - &amp;quot;&amp;#x0D;&amp;#x0A;&amp;#x0D;&amp;#x0A;&amp;#x0D;&amp;#x0A;&amp;#x0D;&amp;#x0A;&amp;#x0D;&amp;#x0A;&amp;#x0D;&amp;#x0A;&amp;#x0D;&amp;#x0A;&amp;#x0D;&amp;#x0A;&amp;#x0D;&amp;#x0A;&amp;#x0D;&amp;#x0A;MONETARY POLICY TOOLS-&amp;#x0D;&amp;#x0A;CHANGE THE DISCOUNT RATE&amp;quot;&quot;/&gt;&lt;property id=&quot;20307&quot; value=&quot;294&quot;/&gt;&lt;/object&gt;&lt;object type=&quot;3&quot; unique_id=&quot;13844&quot;&gt;&lt;property id=&quot;20148&quot; value=&quot;5&quot;/&gt;&lt;property id=&quot;20300&quot; value=&quot;Slide 40 - &amp;quot;MONETARY POLICY TOOLS&amp;quot;&quot;/&gt;&lt;property id=&quot;20307&quot; value=&quot;295&quot;/&gt;&lt;/object&gt;&lt;object type=&quot;3&quot; unique_id=&quot;14009&quot;&gt;&lt;property id=&quot;20148&quot; value=&quot;5&quot;/&gt;&lt;property id=&quot;20300&quot; value=&quot;Slide 26 - &amp;quot;THE MONEY SUPPLY-OMO&amp;quot;&quot;/&gt;&lt;property id=&quot;20307&quot; value=&quot;296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614</TotalTime>
  <Words>2606</Words>
  <Application>Microsoft Office PowerPoint</Application>
  <PresentationFormat>Geniş ekran</PresentationFormat>
  <Paragraphs>566</Paragraphs>
  <Slides>40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8" baseType="lpstr">
      <vt:lpstr>Arial</vt:lpstr>
      <vt:lpstr>Calibri</vt:lpstr>
      <vt:lpstr>Cambria Math</vt:lpstr>
      <vt:lpstr>Georgia</vt:lpstr>
      <vt:lpstr>Wingdings</vt:lpstr>
      <vt:lpstr>Wingdings 2</vt:lpstr>
      <vt:lpstr>Civic</vt:lpstr>
      <vt:lpstr>Equation</vt:lpstr>
      <vt:lpstr>ECON 202  FALL 2025-26 MACROECONOMIC THEORY I</vt:lpstr>
      <vt:lpstr>THE DEMAND FOR MONEY</vt:lpstr>
      <vt:lpstr>THE DEMAND FOR MONEY</vt:lpstr>
      <vt:lpstr>THE DEMAND FOR MONEY</vt:lpstr>
      <vt:lpstr>THE DEMAND FOR MONEY</vt:lpstr>
      <vt:lpstr>THE DEMAND FOR MONEY</vt:lpstr>
      <vt:lpstr>THE DEMAND FOR MONEY</vt:lpstr>
      <vt:lpstr>THE MONEY MARKET EQUILIBRIUM</vt:lpstr>
      <vt:lpstr>THE MONEY MARKET EQUILIBRIUM</vt:lpstr>
      <vt:lpstr>CHANGES IN THE EQUILIBRIUM</vt:lpstr>
      <vt:lpstr>CHANGES IN EQUILIBRIUM</vt:lpstr>
      <vt:lpstr>CHANGES IN THE EQUILIBRIUM</vt:lpstr>
      <vt:lpstr>CHANGES IN EQUILIBRIUM</vt:lpstr>
      <vt:lpstr>CHANGES IN EQUILIBRIUM</vt:lpstr>
      <vt:lpstr>CHANGES IN THE MONEY SUPPLY</vt:lpstr>
      <vt:lpstr>CHANGES IN THE MONEY SUPPLY</vt:lpstr>
      <vt:lpstr>CHANGES IN THE MONEY SUPPLY</vt:lpstr>
      <vt:lpstr>THE MONEY SUPPLY</vt:lpstr>
      <vt:lpstr>THE MONEY SUPPLY</vt:lpstr>
      <vt:lpstr>THE MONEY SUPPLY</vt:lpstr>
      <vt:lpstr>THE MONEY SUPPLY</vt:lpstr>
      <vt:lpstr>THE MONEY SUPPLY</vt:lpstr>
      <vt:lpstr>THE MONEY SUPPLY</vt:lpstr>
      <vt:lpstr>THE MONEY SUPLY</vt:lpstr>
      <vt:lpstr>THE MONEY SUPPLY</vt:lpstr>
      <vt:lpstr>THE MONEY SUPPLY-OMO</vt:lpstr>
      <vt:lpstr>THE MONEY SUPPLY- OMO</vt:lpstr>
      <vt:lpstr>THE MONEY SUPPLY</vt:lpstr>
      <vt:lpstr>   MONETARY POLICY TOOLS- OPEN MARKET OPERATIONS</vt:lpstr>
      <vt:lpstr>   MONETARY POLICY TOOLS- OPEN MARKET OPERATIONS</vt:lpstr>
      <vt:lpstr>   MONETARY POLICY TOOLS- OPEN MARKET OPERATIONS</vt:lpstr>
      <vt:lpstr>   MONETARY POLICY TOOLS- OPEN MARKET OPERATIONS</vt:lpstr>
      <vt:lpstr>   MONETARY POLICY TOOLS- OPEN MARKET OPERATIONS</vt:lpstr>
      <vt:lpstr>   MONETARY POLICY TOOLS- OPEN MARKET OPERATIONS</vt:lpstr>
      <vt:lpstr>          MONETARY POLICY TOOLS- CHANGE THE RESERVE REQUIREMENT RATIO</vt:lpstr>
      <vt:lpstr>          MONETARY POLICY TOOLS- CHANGE THE RESERVE REQUIREMENT RATIO</vt:lpstr>
      <vt:lpstr>          MONETARY POLICY TOOLS- CHANGE THE RESERVE REQUIREMENT RATIO</vt:lpstr>
      <vt:lpstr>          MONETARY POLICY TOOLS- CHANGE THE DISCOUNT RATE</vt:lpstr>
      <vt:lpstr>          MONETARY POLICY TOOLS- CHANGE THE DISCOUNT RATE</vt:lpstr>
      <vt:lpstr>MONETARY POLICY TOOLS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 202 MACROECONOMIC THEORY</dc:title>
  <dc:creator>Şirin Saracoğlu</dc:creator>
  <cp:lastModifiedBy>Şirin Saraçoğlu</cp:lastModifiedBy>
  <cp:revision>133</cp:revision>
  <dcterms:created xsi:type="dcterms:W3CDTF">2011-03-13T09:55:17Z</dcterms:created>
  <dcterms:modified xsi:type="dcterms:W3CDTF">2025-09-30T09:07:23Z</dcterms:modified>
</cp:coreProperties>
</file>