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5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303" r:id="rId21"/>
    <p:sldId id="304" r:id="rId22"/>
    <p:sldId id="278" r:id="rId23"/>
    <p:sldId id="279" r:id="rId24"/>
    <p:sldId id="281" r:id="rId25"/>
    <p:sldId id="282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8" r:id="rId40"/>
    <p:sldId id="299" r:id="rId41"/>
    <p:sldId id="300" r:id="rId42"/>
    <p:sldId id="302" r:id="rId43"/>
    <p:sldId id="305" r:id="rId44"/>
  </p:sldIdLst>
  <p:sldSz cx="12192000" cy="6858000"/>
  <p:notesSz cx="6858000" cy="9144000"/>
  <p:custDataLst>
    <p:tags r:id="rId46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DB13C-7356-495C-9A5C-AAC45C925638}" type="datetimeFigureOut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E5C8B-C734-4159-A7A8-8A5C711CE96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7939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A 1 unit increase in aggregate demand leads to a 1 unit increase in output,</a:t>
            </a:r>
            <a:r>
              <a:rPr lang="tr-TR" baseline="0" dirty="0"/>
              <a:t> 1 unit increase in income</a:t>
            </a:r>
          </a:p>
          <a:p>
            <a:r>
              <a:rPr lang="tr-TR" baseline="0" dirty="0"/>
              <a:t>A 1 unit increase in income leads to a c1 unit increase in C and AD and a c1 unit increase in output and income</a:t>
            </a:r>
          </a:p>
          <a:p>
            <a:r>
              <a:rPr lang="tr-TR" baseline="0" dirty="0"/>
              <a:t>A c1 unit increase in income leads to a c1^2 unit increase in C and AD and a c1^2 unit increase in output and income</a:t>
            </a:r>
          </a:p>
          <a:p>
            <a:r>
              <a:rPr lang="tr-TR" baseline="0"/>
              <a:t>A c1^2 unit increase in income leads to a c1^3 unit increase in C and AD and c1^3 unit increase in output and income....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E5C8B-C734-4159-A7A8-8A5C711CE969}" type="slidenum">
              <a:rPr lang="tr-TR" smtClean="0"/>
              <a:pPr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0776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D9A91-0332-4385-BA03-73B3FCCFC85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7C89B-F002-4FB9-B863-3CCC56B70D4E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C2BD9D31-A1D8-42D6-A69D-28966C9CFDEF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3D1C8-3401-4539-9B3A-210D6BC8B05F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80DE0-78D1-424A-BF87-3F2C97966738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FC5D1-523D-438D-A4DB-7ECE1C0B7F6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A019A-0853-4E02-9AA6-DBC639999120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D3FB6EDA-9742-420A-8DAA-3A353CB34C92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981EB-FD2C-43E1-857E-5A2906B63354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F9B7B-C1D7-43B7-993D-00D21A3EF5CE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7BE40DA-A8B0-4580-A745-554DB8E2EA42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4AF3E7F-9369-442D-A920-DA8A5FA830EE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8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7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0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3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5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0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1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3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5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47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8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50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/>
              <a:t>COURSE LECTURE</a:t>
            </a:r>
            <a:endParaRPr lang="tr-TR" dirty="0"/>
          </a:p>
          <a:p>
            <a:r>
              <a:rPr lang="tr-TR" dirty="0"/>
              <a:t>GOODS MARKET AND THE SHORT-RUN ANALYSIS</a:t>
            </a:r>
          </a:p>
          <a:p>
            <a:endParaRPr lang="tr-TR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ECON 202</a:t>
            </a:r>
            <a:br>
              <a:rPr lang="tr-TR" dirty="0"/>
            </a:br>
            <a:r>
              <a:rPr lang="tr-TR" dirty="0"/>
              <a:t>MACROECONOMIC THEORY I</a:t>
            </a:r>
            <a:br>
              <a:rPr lang="tr-TR" dirty="0"/>
            </a:br>
            <a:r>
              <a:rPr lang="en-US"/>
              <a:t>FALL 2025-26</a:t>
            </a:r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233CB3D-31AC-4D47-8608-E562B8191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3882" y="3429000"/>
            <a:ext cx="3924236" cy="2853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COMPOSITION OF GDP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02BF-1739-4F73-BE62-8B2B9E16351F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4EE57-A8D7-40AE-9FC6-397B9999D0D2}" type="slidenum">
              <a:rPr lang="tr-TR" smtClean="0"/>
              <a:pPr/>
              <a:t>2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/>
              <a:t>NATIONAL INCOME IDENTITY</a:t>
            </a:r>
          </a:p>
          <a:p>
            <a:endParaRPr lang="tr-TR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205039" y="2924176"/>
          <a:ext cx="72675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Equation" r:id="rId3" imgW="3352680" imgH="431640" progId="Equation.3">
                  <p:embed/>
                </p:oleObj>
              </mc:Choice>
              <mc:Fallback>
                <p:oleObj name="Equation" r:id="rId3" imgW="335268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5039" y="2924176"/>
                        <a:ext cx="7267575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EAE0C-31A2-4C15-9DCA-7F9F418B6600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4EE57-A8D7-40AE-9FC6-397B9999D0D2}" type="slidenum">
              <a:rPr lang="tr-TR" smtClean="0"/>
              <a:pPr/>
              <a:t>3</a:t>
            </a:fld>
            <a:endParaRPr lang="tr-TR"/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7648" y="188641"/>
            <a:ext cx="6408738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847529" y="6093296"/>
            <a:ext cx="5410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dirty="0"/>
              <a:t>McEachern, W. Economics, A Contemporary Introduction, 4e, SW Publishing, 1995.</a:t>
            </a: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COMPOSITION OF GDP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23404-F273-4B2F-9E0D-826C614EB5CD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4EE57-A8D7-40AE-9FC6-397B9999D0D2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Consumption (C)—</a:t>
            </a:r>
            <a:r>
              <a:rPr lang="tr-TR" dirty="0"/>
              <a:t>consists of goods and services purchased directly by consumers, anything from food to airline tickets, tourism, new cars, etc. Consumption makes up for the largest share in aggregate expenditures.</a:t>
            </a:r>
          </a:p>
          <a:p>
            <a:r>
              <a:rPr lang="tr-TR" b="1" dirty="0"/>
              <a:t>Investment (I)—</a:t>
            </a:r>
            <a:r>
              <a:rPr lang="tr-TR" dirty="0"/>
              <a:t>also called the fixed business investment. It is the sum of non-residential and residential investment</a:t>
            </a:r>
          </a:p>
          <a:p>
            <a:pPr lvl="1"/>
            <a:r>
              <a:rPr lang="tr-TR" dirty="0"/>
              <a:t>Non-residential investment is the purchase of new machinery, equipment, plants by businesses</a:t>
            </a:r>
          </a:p>
          <a:p>
            <a:pPr lvl="1"/>
            <a:r>
              <a:rPr lang="tr-TR" dirty="0"/>
              <a:t>Residential investment is the purchase of new houses and apartment buildings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COMPOSITION OF GDP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84BAC-3847-49DB-B3A4-B214001550FD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4EE57-A8D7-40AE-9FC6-397B9999D0D2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/>
              <a:t>Government spending (G)—</a:t>
            </a:r>
            <a:r>
              <a:rPr lang="tr-TR" dirty="0"/>
              <a:t>includes purchases of goods and services by central government and local municipalities. The purchases may range from airplanes for the government officials to office supplies. </a:t>
            </a:r>
          </a:p>
          <a:p>
            <a:pPr lvl="1"/>
            <a:r>
              <a:rPr lang="tr-TR" dirty="0"/>
              <a:t>The G does NOT include </a:t>
            </a:r>
            <a:r>
              <a:rPr lang="tr-TR" b="1" dirty="0"/>
              <a:t>government transfers, </a:t>
            </a:r>
            <a:r>
              <a:rPr lang="tr-TR" dirty="0"/>
              <a:t>such as Social Security payments or unemployment insurance.  WHY NOT? Because such payments by the government DOES NOT GENERATE INCOME for anyone by production of goods and services. By making a transfer, the government does not purchase any goods or services hence generate any income.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COMPOSITION OF GDP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4A00-A993-476A-9BC7-D43E874B0C07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4EE57-A8D7-40AE-9FC6-397B9999D0D2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598320" cy="4710264"/>
          </a:xfrm>
        </p:spPr>
        <p:txBody>
          <a:bodyPr>
            <a:normAutofit lnSpcReduction="10000"/>
          </a:bodyPr>
          <a:lstStyle/>
          <a:p>
            <a:r>
              <a:rPr lang="tr-TR" dirty="0"/>
              <a:t>So far, </a:t>
            </a:r>
            <a:r>
              <a:rPr lang="tr-TR" b="1" i="1" dirty="0"/>
              <a:t>C+I+G</a:t>
            </a:r>
            <a:r>
              <a:rPr lang="tr-TR" dirty="0"/>
              <a:t> gives us the domestic expenditures on goods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services</a:t>
            </a:r>
            <a:r>
              <a:rPr lang="en-US" dirty="0"/>
              <a:t> (</a:t>
            </a:r>
            <a:r>
              <a:rPr lang="en-US" i="1" dirty="0"/>
              <a:t>domestic demand for all goods</a:t>
            </a:r>
            <a:r>
              <a:rPr lang="en-US" dirty="0"/>
              <a:t>)</a:t>
            </a:r>
            <a:r>
              <a:rPr lang="tr-TR" dirty="0"/>
              <a:t>.</a:t>
            </a:r>
          </a:p>
          <a:p>
            <a:r>
              <a:rPr lang="tr-TR" dirty="0"/>
              <a:t>From </a:t>
            </a:r>
            <a:r>
              <a:rPr lang="tr-TR" b="1" i="1" dirty="0"/>
              <a:t>C+I+G</a:t>
            </a:r>
            <a:r>
              <a:rPr lang="tr-TR" dirty="0"/>
              <a:t>, we subtract imports, </a:t>
            </a:r>
            <a:r>
              <a:rPr lang="tr-TR" b="1" i="1" dirty="0"/>
              <a:t>M</a:t>
            </a:r>
            <a:r>
              <a:rPr lang="tr-TR" dirty="0"/>
              <a:t>, purchases of foreign goods and services by domestic consumers, businesses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government</a:t>
            </a:r>
            <a:r>
              <a:rPr lang="tr-TR" dirty="0"/>
              <a:t>. We subtract M because imported goods are produced elsewhere, they do not generate </a:t>
            </a:r>
            <a:r>
              <a:rPr lang="tr-TR" dirty="0" err="1"/>
              <a:t>income</a:t>
            </a:r>
            <a:r>
              <a:rPr lang="tr-TR" dirty="0"/>
              <a:t> </a:t>
            </a:r>
            <a:r>
              <a:rPr lang="tr-TR" dirty="0" err="1"/>
              <a:t>domestically</a:t>
            </a:r>
            <a:r>
              <a:rPr lang="en-US" dirty="0"/>
              <a:t> (</a:t>
            </a:r>
            <a:r>
              <a:rPr lang="en-US" i="1" dirty="0"/>
              <a:t>domestic demand for domestically produced goods</a:t>
            </a:r>
            <a:r>
              <a:rPr lang="en-US" dirty="0"/>
              <a:t>)</a:t>
            </a:r>
            <a:r>
              <a:rPr lang="tr-TR" dirty="0"/>
              <a:t>.</a:t>
            </a:r>
          </a:p>
          <a:p>
            <a:r>
              <a:rPr lang="tr-TR" dirty="0"/>
              <a:t>To </a:t>
            </a:r>
            <a:r>
              <a:rPr lang="tr-TR" b="1" i="1" dirty="0"/>
              <a:t>C+I+G-M</a:t>
            </a:r>
            <a:r>
              <a:rPr lang="tr-TR" dirty="0"/>
              <a:t>, we add exports, </a:t>
            </a:r>
            <a:r>
              <a:rPr lang="tr-TR" b="1" i="1" dirty="0"/>
              <a:t>X</a:t>
            </a:r>
            <a:r>
              <a:rPr lang="tr-TR" dirty="0"/>
              <a:t>, purchases of domestically produced goods and services by foreigners. Why? Because exported goods are produced domestically and they generate income to </a:t>
            </a:r>
            <a:r>
              <a:rPr lang="tr-TR" dirty="0" err="1"/>
              <a:t>someone</a:t>
            </a:r>
            <a:r>
              <a:rPr lang="tr-TR" dirty="0"/>
              <a:t> </a:t>
            </a:r>
            <a:r>
              <a:rPr lang="tr-TR" dirty="0" err="1"/>
              <a:t>domestically</a:t>
            </a:r>
            <a:r>
              <a:rPr lang="en-US" dirty="0"/>
              <a:t> (</a:t>
            </a:r>
            <a:r>
              <a:rPr lang="en-US" i="1" dirty="0"/>
              <a:t>aggregate demand-both foreign and domestic- for domestically produced goods</a:t>
            </a:r>
            <a:r>
              <a:rPr lang="en-US" dirty="0"/>
              <a:t>)</a:t>
            </a:r>
            <a:r>
              <a:rPr lang="tr-TR" dirty="0"/>
              <a:t>.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COMPOSITION OF GDP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28B3-1020-4489-8A4B-6343DBC91887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4EE57-A8D7-40AE-9FC6-397B9999D0D2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The difference between exports and imports is the NET EXPORTS (NX)=X-M or the trade balance</a:t>
            </a:r>
          </a:p>
          <a:p>
            <a:r>
              <a:rPr lang="tr-TR" dirty="0"/>
              <a:t>If X&gt;M, then the country runs a trade surplus</a:t>
            </a:r>
          </a:p>
          <a:p>
            <a:r>
              <a:rPr lang="tr-TR" dirty="0"/>
              <a:t>If X&lt;M, then the country runs a trade deficit</a:t>
            </a:r>
          </a:p>
          <a:p>
            <a:r>
              <a:rPr lang="tr-TR" dirty="0"/>
              <a:t>If X=M, there is trade balance</a:t>
            </a:r>
          </a:p>
          <a:p>
            <a:endParaRPr lang="tr-TR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DEF4-52D3-4DBE-A051-805630ABCED4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4EE57-A8D7-40AE-9FC6-397B9999D0D2}" type="slidenum">
              <a:rPr lang="tr-TR" smtClean="0"/>
              <a:pPr/>
              <a:t>8</a:t>
            </a:fld>
            <a:endParaRPr lang="tr-TR"/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3632" y="188641"/>
            <a:ext cx="6408738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847529" y="6093296"/>
            <a:ext cx="54104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100" dirty="0"/>
              <a:t>McEachern, W. Economics, A Contemporary Introduction, 4e, SW Publishing, 1995.</a:t>
            </a: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COMPOSITION OF GDP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i="1" dirty="0"/>
              <a:t>Question</a:t>
            </a:r>
            <a:r>
              <a:rPr lang="tr-TR" dirty="0"/>
              <a:t>: What if, in a given year, the value of production of goods and services exceed that year’s sales (expenditures)?</a:t>
            </a:r>
          </a:p>
          <a:p>
            <a:r>
              <a:rPr lang="tr-TR" i="1" dirty="0"/>
              <a:t>Answer</a:t>
            </a:r>
            <a:r>
              <a:rPr lang="tr-TR" dirty="0"/>
              <a:t>: The goods that are unsold are added to the inventory, which is part of investment, I.</a:t>
            </a:r>
          </a:p>
          <a:p>
            <a:pPr lvl="1"/>
            <a:r>
              <a:rPr lang="tr-TR" dirty="0"/>
              <a:t>This way, the upper half is always equivalent to the lower half.</a:t>
            </a:r>
          </a:p>
          <a:p>
            <a:r>
              <a:rPr lang="tr-TR" dirty="0"/>
              <a:t>The same logic works for the case where production is less than the expenditures or sales</a:t>
            </a:r>
          </a:p>
          <a:p>
            <a:pPr lvl="1"/>
            <a:r>
              <a:rPr lang="tr-TR" dirty="0"/>
              <a:t>In that case, there is a decrease in inventories, or there is negative inventory investment, which is subtracted from the total investment, I.</a:t>
            </a:r>
          </a:p>
          <a:p>
            <a:endParaRPr lang="tr-T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EB260-1869-4665-ACC4-17DDBC69095D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COMPOSITION OF GDP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7E3D0-0AF3-4E2D-849E-45D2174FC086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4EE57-A8D7-40AE-9FC6-397B9999D0D2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In the lower half of the circular flow, aggregate income is disposable income plus net taxes (taxes net of transfers)</a:t>
            </a:r>
          </a:p>
          <a:p>
            <a:r>
              <a:rPr lang="tr-TR" dirty="0"/>
              <a:t>As given in the circular flow, aggregate income arising form the production equals the aggregate expenditure on that production</a:t>
            </a:r>
          </a:p>
          <a:p>
            <a:r>
              <a:rPr lang="tr-TR" dirty="0"/>
              <a:t>That is,</a:t>
            </a:r>
          </a:p>
          <a:p>
            <a:pPr algn="ctr">
              <a:buNone/>
            </a:pPr>
            <a:endParaRPr lang="tr-TR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719737" y="4293096"/>
          <a:ext cx="3753417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0" name="Equation" r:id="rId3" imgW="1765080" imgH="406080" progId="Equation.3">
                  <p:embed/>
                </p:oleObj>
              </mc:Choice>
              <mc:Fallback>
                <p:oleObj name="Equation" r:id="rId3" imgW="1765080" imgH="406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737" y="4293096"/>
                        <a:ext cx="3753417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47528" y="5301209"/>
            <a:ext cx="818204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700" dirty="0"/>
              <a:t>Subtract C from both sides, and add M to both sides,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791744" y="5877272"/>
          <a:ext cx="3240360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1" name="Equation" r:id="rId5" imgW="1333440" imgH="177480" progId="Equation.3">
                  <p:embed/>
                </p:oleObj>
              </mc:Choice>
              <mc:Fallback>
                <p:oleObj name="Equation" r:id="rId5" imgW="133344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1744" y="5877272"/>
                        <a:ext cx="3240360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392144" y="5949280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rgbClr val="FF0000"/>
                </a:solidFill>
              </a:rPr>
              <a:t>Leakages=Injections</a:t>
            </a:r>
          </a:p>
        </p:txBody>
      </p:sp>
    </p:spTree>
  </p:cSld>
  <p:clrMapOvr>
    <a:masterClrMapping/>
  </p:clrMapOvr>
  <p:transition advTm="1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COMPONENTS OF AGGREGATE DEMAND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Aggregate demand, Z, is defined as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Assume a closed economy, where </a:t>
            </a:r>
            <a:r>
              <a:rPr lang="tr-TR" i="1" dirty="0"/>
              <a:t>X=0</a:t>
            </a:r>
            <a:r>
              <a:rPr lang="tr-TR" dirty="0"/>
              <a:t> and </a:t>
            </a:r>
            <a:r>
              <a:rPr lang="tr-TR" i="1" dirty="0"/>
              <a:t>M=0</a:t>
            </a:r>
            <a:r>
              <a:rPr lang="tr-TR" dirty="0"/>
              <a:t> , then the aggregate demand is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079776" y="2348881"/>
          <a:ext cx="3744416" cy="540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4" name="Equation" r:id="rId3" imgW="1231560" imgH="177480" progId="Equation.3">
                  <p:embed/>
                </p:oleObj>
              </mc:Choice>
              <mc:Fallback>
                <p:oleObj name="Equation" r:id="rId3" imgW="1231560" imgH="177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776" y="2348881"/>
                        <a:ext cx="3744416" cy="5404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4710114" y="4365625"/>
          <a:ext cx="26257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5" name="Equation" r:id="rId5" imgW="863280" imgH="177480" progId="Equation.3">
                  <p:embed/>
                </p:oleObj>
              </mc:Choice>
              <mc:Fallback>
                <p:oleObj name="Equation" r:id="rId5" imgW="86328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0114" y="4365625"/>
                        <a:ext cx="2625725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CB59A-B3D3-4C9A-9F91-73EFC2904655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COMPONENTS OF AGGREGATE DEMAND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8503920" cy="4854280"/>
          </a:xfrm>
        </p:spPr>
        <p:txBody>
          <a:bodyPr>
            <a:normAutofit/>
          </a:bodyPr>
          <a:lstStyle/>
          <a:p>
            <a:r>
              <a:rPr lang="tr-TR" b="1" dirty="0"/>
              <a:t>CONSUMPTION (C): </a:t>
            </a:r>
            <a:r>
              <a:rPr lang="tr-TR" dirty="0"/>
              <a:t>Consumption depends on many factors, but first and foremost it depends on disposable income, </a:t>
            </a:r>
            <a:r>
              <a:rPr lang="tr-TR" i="1" dirty="0"/>
              <a:t>Y</a:t>
            </a:r>
            <a:r>
              <a:rPr lang="tr-TR" i="1" baseline="-25000" dirty="0"/>
              <a:t>D </a:t>
            </a:r>
            <a:r>
              <a:rPr lang="tr-TR" i="1" dirty="0"/>
              <a:t> (=Y-T):</a:t>
            </a:r>
          </a:p>
          <a:p>
            <a:r>
              <a:rPr lang="tr-TR" dirty="0"/>
              <a:t>Consumption function is given by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This consumption function captures the short-run behavior of consumers. Let the functional form be given by (a linear function)</a:t>
            </a:r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943872" y="3501008"/>
          <a:ext cx="1906095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8" name="Equation" r:id="rId3" imgW="634680" imgH="215640" progId="Equation.3">
                  <p:embed/>
                </p:oleObj>
              </mc:Choice>
              <mc:Fallback>
                <p:oleObj name="Equation" r:id="rId3" imgW="63468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872" y="3501008"/>
                        <a:ext cx="1906095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799857" y="5661248"/>
          <a:ext cx="230425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9" name="Equation" r:id="rId5" imgW="812520" imgH="228600" progId="Equation.3">
                  <p:embed/>
                </p:oleObj>
              </mc:Choice>
              <mc:Fallback>
                <p:oleObj name="Equation" r:id="rId5" imgW="81252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9857" y="5661248"/>
                        <a:ext cx="2304257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39090-4EE9-490D-8966-2645EFF3667F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c</a:t>
            </a:r>
            <a:r>
              <a:rPr lang="tr-TR" baseline="-25000" dirty="0"/>
              <a:t>0</a:t>
            </a:r>
            <a:r>
              <a:rPr lang="tr-TR" dirty="0"/>
              <a:t> : what people would consume if their disposable income were equal to zero.</a:t>
            </a:r>
          </a:p>
          <a:p>
            <a:r>
              <a:rPr lang="tr-TR" dirty="0"/>
              <a:t>c</a:t>
            </a:r>
            <a:r>
              <a:rPr lang="tr-TR" baseline="-25000" dirty="0"/>
              <a:t>1</a:t>
            </a:r>
            <a:r>
              <a:rPr lang="tr-TR" dirty="0"/>
              <a:t> : marginal propensity to consume (out of disposable income)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The </a:t>
            </a:r>
            <a:r>
              <a:rPr lang="tr-TR"/>
              <a:t>marginal propensity </a:t>
            </a:r>
            <a:r>
              <a:rPr lang="tr-TR" dirty="0"/>
              <a:t>to consume indicates that a 1 unit increase in disposable income leads to a c</a:t>
            </a:r>
            <a:r>
              <a:rPr lang="tr-TR" baseline="-25000" dirty="0"/>
              <a:t>1  </a:t>
            </a:r>
            <a:r>
              <a:rPr lang="tr-TR" dirty="0"/>
              <a:t> unit increase in consumption</a:t>
            </a:r>
            <a:r>
              <a:rPr lang="tr-TR" baseline="-25000" dirty="0"/>
              <a:t>  </a:t>
            </a:r>
            <a:endParaRPr lang="tr-TR" dirty="0"/>
          </a:p>
          <a:p>
            <a:endParaRPr lang="tr-TR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COMPONENTS OF AGGREGATE DEMAND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3586307"/>
              </p:ext>
            </p:extLst>
          </p:nvPr>
        </p:nvGraphicFramePr>
        <p:xfrm>
          <a:off x="4508277" y="2960687"/>
          <a:ext cx="261461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Equation" r:id="rId3" imgW="1206360" imgH="431640" progId="Equation.3">
                  <p:embed/>
                </p:oleObj>
              </mc:Choice>
              <mc:Fallback>
                <p:oleObj name="Equation" r:id="rId3" imgW="120636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277" y="2960687"/>
                        <a:ext cx="2614613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Plot of the consumption function: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COMPONENTS OF AGGREGATE DEMAND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559496" y="3717032"/>
            <a:ext cx="2880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99656" y="5157192"/>
            <a:ext cx="3384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999656" y="2636912"/>
            <a:ext cx="3744416" cy="158417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67609" y="4077072"/>
            <a:ext cx="576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c</a:t>
            </a:r>
            <a:r>
              <a:rPr lang="tr-TR" baseline="-25000" dirty="0"/>
              <a:t>0</a:t>
            </a:r>
            <a:endParaRPr lang="tr-TR" dirty="0"/>
          </a:p>
        </p:txBody>
      </p:sp>
      <p:sp>
        <p:nvSpPr>
          <p:cNvPr id="14" name="TextBox 13"/>
          <p:cNvSpPr txBox="1"/>
          <p:nvPr/>
        </p:nvSpPr>
        <p:spPr>
          <a:xfrm>
            <a:off x="2711624" y="2276872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0016" y="530120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Y</a:t>
            </a:r>
            <a:r>
              <a:rPr lang="tr-TR" baseline="-25000" dirty="0"/>
              <a:t>D</a:t>
            </a:r>
            <a:endParaRPr lang="tr-TR" dirty="0"/>
          </a:p>
        </p:txBody>
      </p:sp>
      <p:sp>
        <p:nvSpPr>
          <p:cNvPr id="17" name="TextBox 16"/>
          <p:cNvSpPr txBox="1"/>
          <p:nvPr/>
        </p:nvSpPr>
        <p:spPr>
          <a:xfrm>
            <a:off x="6600056" y="3573017"/>
            <a:ext cx="3700052" cy="64633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Slope of the consumption function</a:t>
            </a:r>
          </a:p>
          <a:p>
            <a:r>
              <a:rPr lang="tr-TR" dirty="0"/>
              <a:t>is the MPC or c</a:t>
            </a:r>
            <a:r>
              <a:rPr lang="tr-TR" baseline="-25000" dirty="0"/>
              <a:t>1</a:t>
            </a:r>
            <a:r>
              <a:rPr lang="tr-TR" dirty="0"/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What is disposable income?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Express C as a function of aggregate income, Y: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COMPONENTS OF AGGREGATE DEMAND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511825" y="2060848"/>
          <a:ext cx="3176823" cy="1728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8" name="Equation" r:id="rId3" imgW="1587240" imgH="863280" progId="Equation.3">
                  <p:embed/>
                </p:oleObj>
              </mc:Choice>
              <mc:Fallback>
                <p:oleObj name="Equation" r:id="rId3" imgW="1587240" imgH="8632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825" y="2060848"/>
                        <a:ext cx="3176823" cy="17281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367808" y="4797152"/>
          <a:ext cx="3132348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9" name="Equation" r:id="rId5" imgW="1104840" imgH="228600" progId="Equation.3">
                  <p:embed/>
                </p:oleObj>
              </mc:Choice>
              <mc:Fallback>
                <p:oleObj name="Equation" r:id="rId5" imgW="110484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808" y="4797152"/>
                        <a:ext cx="3132348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/>
              <a:t>INVESTMENT (I): </a:t>
            </a:r>
            <a:r>
              <a:rPr lang="tr-TR" dirty="0"/>
              <a:t>For the time being, investment is exogenously given and a constant value, </a:t>
            </a:r>
          </a:p>
          <a:p>
            <a:endParaRPr lang="tr-TR" b="1" dirty="0"/>
          </a:p>
          <a:p>
            <a:endParaRPr lang="tr-TR" b="1" dirty="0"/>
          </a:p>
          <a:p>
            <a:r>
              <a:rPr lang="tr-TR" b="1" dirty="0"/>
              <a:t>GOVERNMENT SPENDING (G): </a:t>
            </a:r>
            <a:r>
              <a:rPr lang="tr-TR" dirty="0"/>
              <a:t>Together with T, the net taxes, G represents the government’s </a:t>
            </a:r>
            <a:r>
              <a:rPr lang="tr-TR" u="sng" dirty="0"/>
              <a:t>fiscal policy, </a:t>
            </a:r>
            <a:r>
              <a:rPr lang="tr-TR" dirty="0"/>
              <a:t>the choice of spending and taxing by the government. The fiscal policy will be exogenous, and G and T are constant values.</a:t>
            </a:r>
            <a:endParaRPr lang="tr-TR" b="1" u="sng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COMPONENTS OF AGGREGATE DEMAND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5303913" y="2420888"/>
          <a:ext cx="1075319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5" name="Equation" r:id="rId3" imgW="355320" imgH="190440" progId="Equation.3">
                  <p:embed/>
                </p:oleObj>
              </mc:Choice>
              <mc:Fallback>
                <p:oleObj name="Equation" r:id="rId3" imgW="355320" imgH="1904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913" y="2420888"/>
                        <a:ext cx="1075319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EQUILIBRIUM IN THE GOODS MARKET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Equilibrium in the goods market occurs at the equilibrium of aggregate supply of </a:t>
            </a:r>
            <a:r>
              <a:rPr lang="tr-TR" dirty="0" err="1"/>
              <a:t>ou</a:t>
            </a:r>
            <a:r>
              <a:rPr lang="en-US" dirty="0" err="1"/>
              <a:t>tput</a:t>
            </a:r>
            <a:r>
              <a:rPr lang="tr-TR" dirty="0"/>
              <a:t> and aggregate demand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There exists a unique Y which solves the above equality.</a:t>
            </a:r>
          </a:p>
          <a:p>
            <a:r>
              <a:rPr lang="tr-TR" dirty="0"/>
              <a:t>Now, solve for this Y (aggregate income which makes it possible to have equilibrium in the goods market)</a:t>
            </a:r>
          </a:p>
          <a:p>
            <a:endParaRPr lang="tr-TR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639616" y="3068960"/>
          <a:ext cx="1152128" cy="48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4" name="Equation" r:id="rId3" imgW="393480" imgH="164880" progId="Equation.3">
                  <p:embed/>
                </p:oleObj>
              </mc:Choice>
              <mc:Fallback>
                <p:oleObj name="Equation" r:id="rId3" imgW="393480" imgH="164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9616" y="3068960"/>
                        <a:ext cx="1152128" cy="483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23793" y="3068961"/>
            <a:ext cx="6038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Equilibrium Condition in the goods market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007768" y="3789040"/>
          <a:ext cx="3729256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5" name="Equation" r:id="rId5" imgW="1562040" imgH="241200" progId="Equation.3">
                  <p:embed/>
                </p:oleObj>
              </mc:Choice>
              <mc:Fallback>
                <p:oleObj name="Equation" r:id="rId5" imgW="156204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7768" y="3789040"/>
                        <a:ext cx="3729256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EQUILIBRIUM IN THE GOODS MARKET</a:t>
            </a:r>
          </a:p>
        </p:txBody>
      </p:sp>
      <p:graphicFrame>
        <p:nvGraphicFramePr>
          <p:cNvPr id="7" name="Content Placeholder 6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4295800" y="1772816"/>
          <a:ext cx="3096344" cy="95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8" name="Equation" r:id="rId3" imgW="1562040" imgH="482400" progId="Equation.3">
                  <p:embed/>
                </p:oleObj>
              </mc:Choice>
              <mc:Fallback>
                <p:oleObj name="Equation" r:id="rId3" imgW="1562040" imgH="482400" progId="Equation.3">
                  <p:embed/>
                  <p:pic>
                    <p:nvPicPr>
                      <p:cNvPr id="0" name="Content Placeholder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800" y="1772816"/>
                        <a:ext cx="3096344" cy="95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511824" y="2996953"/>
          <a:ext cx="3168352" cy="3145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39" name="Equation" r:id="rId5" imgW="1854000" imgH="1841400" progId="Equation.3">
                  <p:embed/>
                </p:oleObj>
              </mc:Choice>
              <mc:Fallback>
                <p:oleObj name="Equation" r:id="rId5" imgW="1854000" imgH="1841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824" y="2996953"/>
                        <a:ext cx="3168352" cy="31457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Graphical representation of the goods market equilibrium</a:t>
            </a:r>
          </a:p>
          <a:p>
            <a:pPr>
              <a:buNone/>
            </a:pPr>
            <a:endParaRPr lang="tr-TR" sz="2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EQUILIBRIUM IN THE GOODS MARKET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703512" y="4005064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59696" y="5661248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359696" y="2492896"/>
            <a:ext cx="4032448" cy="316835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359696" y="2996952"/>
            <a:ext cx="4680520" cy="165618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4835860" y="4761148"/>
            <a:ext cx="18002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99656" y="4509120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</a:t>
            </a:r>
          </a:p>
        </p:txBody>
      </p:sp>
      <p:cxnSp>
        <p:nvCxnSpPr>
          <p:cNvPr id="20" name="Straight Connector 19"/>
          <p:cNvCxnSpPr/>
          <p:nvPr/>
        </p:nvCxnSpPr>
        <p:spPr>
          <a:xfrm rot="10800000" flipV="1">
            <a:off x="3359696" y="3789040"/>
            <a:ext cx="2304256" cy="7200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83632" y="371703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  <a:r>
              <a:rPr lang="tr-TR" baseline="30000" dirty="0"/>
              <a:t>eq</a:t>
            </a:r>
            <a:endParaRPr lang="tr-TR" dirty="0"/>
          </a:p>
        </p:txBody>
      </p:sp>
      <p:sp>
        <p:nvSpPr>
          <p:cNvPr id="22" name="TextBox 21"/>
          <p:cNvSpPr txBox="1"/>
          <p:nvPr/>
        </p:nvSpPr>
        <p:spPr>
          <a:xfrm>
            <a:off x="5447928" y="57332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  <a:r>
              <a:rPr lang="tr-TR" baseline="30000" dirty="0"/>
              <a:t>eq</a:t>
            </a:r>
            <a:endParaRPr lang="tr-TR" dirty="0"/>
          </a:p>
        </p:txBody>
      </p:sp>
      <p:sp>
        <p:nvSpPr>
          <p:cNvPr id="23" name="TextBox 22"/>
          <p:cNvSpPr txBox="1"/>
          <p:nvPr/>
        </p:nvSpPr>
        <p:spPr>
          <a:xfrm>
            <a:off x="7032104" y="5733256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Income, 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83632" y="2132856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Z,Y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64152" y="2276872"/>
            <a:ext cx="32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0216" y="2780928"/>
            <a:ext cx="396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44072" y="4581129"/>
            <a:ext cx="3725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Equilibrium point in goods market</a:t>
            </a:r>
          </a:p>
          <a:p>
            <a:r>
              <a:rPr lang="tr-TR" dirty="0">
                <a:solidFill>
                  <a:srgbClr val="FF0000"/>
                </a:solidFill>
              </a:rPr>
              <a:t>Y=Z</a:t>
            </a:r>
          </a:p>
        </p:txBody>
      </p:sp>
      <p:cxnSp>
        <p:nvCxnSpPr>
          <p:cNvPr id="29" name="Curved Connector 28"/>
          <p:cNvCxnSpPr/>
          <p:nvPr/>
        </p:nvCxnSpPr>
        <p:spPr>
          <a:xfrm>
            <a:off x="5807968" y="3861048"/>
            <a:ext cx="914400" cy="914400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Curved Connector 30"/>
          <p:cNvCxnSpPr/>
          <p:nvPr/>
        </p:nvCxnSpPr>
        <p:spPr>
          <a:xfrm>
            <a:off x="5591944" y="2636912"/>
            <a:ext cx="1080120" cy="360040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007769" y="2420888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45 degree line</a:t>
            </a:r>
          </a:p>
        </p:txBody>
      </p:sp>
      <p:cxnSp>
        <p:nvCxnSpPr>
          <p:cNvPr id="37" name="Curved Connector 36"/>
          <p:cNvCxnSpPr/>
          <p:nvPr/>
        </p:nvCxnSpPr>
        <p:spPr>
          <a:xfrm>
            <a:off x="7104112" y="3356992"/>
            <a:ext cx="1080120" cy="432048"/>
          </a:xfrm>
          <a:prstGeom prst="curved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256240" y="371703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Aggregate demand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Graphical representation of the goods market equilibrium</a:t>
            </a:r>
          </a:p>
          <a:p>
            <a:pPr>
              <a:buNone/>
            </a:pPr>
            <a:endParaRPr lang="tr-TR" sz="2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EQUILIBRIUM IN THE GOODS MARKET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703512" y="4005064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59696" y="5661248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359696" y="2492896"/>
            <a:ext cx="4032448" cy="316835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359696" y="2996952"/>
            <a:ext cx="4680520" cy="165618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4835860" y="4761148"/>
            <a:ext cx="18002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99656" y="4509120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</a:t>
            </a:r>
          </a:p>
        </p:txBody>
      </p:sp>
      <p:cxnSp>
        <p:nvCxnSpPr>
          <p:cNvPr id="20" name="Straight Connector 19"/>
          <p:cNvCxnSpPr/>
          <p:nvPr/>
        </p:nvCxnSpPr>
        <p:spPr>
          <a:xfrm rot="10800000" flipV="1">
            <a:off x="3359696" y="3789040"/>
            <a:ext cx="2304256" cy="7200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83632" y="371703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  <a:r>
              <a:rPr lang="tr-TR" baseline="30000" dirty="0"/>
              <a:t>eq</a:t>
            </a:r>
            <a:endParaRPr lang="tr-TR" dirty="0"/>
          </a:p>
        </p:txBody>
      </p:sp>
      <p:sp>
        <p:nvSpPr>
          <p:cNvPr id="22" name="TextBox 21"/>
          <p:cNvSpPr txBox="1"/>
          <p:nvPr/>
        </p:nvSpPr>
        <p:spPr>
          <a:xfrm>
            <a:off x="5447928" y="57332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  <a:r>
              <a:rPr lang="tr-TR" baseline="30000" dirty="0"/>
              <a:t>eq</a:t>
            </a:r>
            <a:endParaRPr lang="tr-TR" dirty="0"/>
          </a:p>
        </p:txBody>
      </p:sp>
      <p:sp>
        <p:nvSpPr>
          <p:cNvPr id="23" name="TextBox 22"/>
          <p:cNvSpPr txBox="1"/>
          <p:nvPr/>
        </p:nvSpPr>
        <p:spPr>
          <a:xfrm>
            <a:off x="7320136" y="5733256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Income, 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83632" y="2132856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Z,Y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64152" y="2276872"/>
            <a:ext cx="32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0216" y="2780928"/>
            <a:ext cx="396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Z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52185" y="2204864"/>
            <a:ext cx="1784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(45 degree line)</a:t>
            </a:r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3935760" y="4941168"/>
            <a:ext cx="144016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6200000" flipH="1">
            <a:off x="5447928" y="4293096"/>
            <a:ext cx="2664296" cy="7200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67808" y="57332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  <a:r>
              <a:rPr lang="tr-TR" baseline="30000" dirty="0"/>
              <a:t>1</a:t>
            </a:r>
            <a:endParaRPr lang="tr-TR" dirty="0"/>
          </a:p>
        </p:txBody>
      </p:sp>
      <p:sp>
        <p:nvSpPr>
          <p:cNvPr id="38" name="TextBox 37"/>
          <p:cNvSpPr txBox="1"/>
          <p:nvPr/>
        </p:nvSpPr>
        <p:spPr>
          <a:xfrm>
            <a:off x="6600056" y="57332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  <a:r>
              <a:rPr lang="tr-TR" baseline="30000" dirty="0"/>
              <a:t>2</a:t>
            </a:r>
            <a:endParaRPr lang="tr-TR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4151784" y="4509120"/>
            <a:ext cx="576064" cy="15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863753" y="278092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Z &gt;Y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rot="5400000" flipH="1" flipV="1">
            <a:off x="3503712" y="3861048"/>
            <a:ext cx="1296144" cy="15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/>
          <p:nvPr/>
        </p:nvCxnSpPr>
        <p:spPr>
          <a:xfrm>
            <a:off x="6744072" y="3212976"/>
            <a:ext cx="914400" cy="914400"/>
          </a:xfrm>
          <a:prstGeom prst="bentConnector3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680177" y="393305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i="1" dirty="0"/>
              <a:t>Z&lt; Y</a:t>
            </a:r>
          </a:p>
        </p:txBody>
      </p:sp>
    </p:spTree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21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Equilibrium in the goods market occurs where </a:t>
            </a:r>
            <a:r>
              <a:rPr lang="tr-TR" i="1" dirty="0"/>
              <a:t>Y=Z ;</a:t>
            </a:r>
          </a:p>
          <a:p>
            <a:r>
              <a:rPr lang="tr-TR" dirty="0"/>
              <a:t>If </a:t>
            </a:r>
            <a:r>
              <a:rPr lang="tr-TR" i="1" dirty="0"/>
              <a:t>Z&gt;Y</a:t>
            </a:r>
            <a:r>
              <a:rPr lang="tr-TR" dirty="0"/>
              <a:t>, </a:t>
            </a:r>
          </a:p>
          <a:p>
            <a:pPr lvl="1"/>
            <a:r>
              <a:rPr lang="tr-TR" dirty="0"/>
              <a:t>It means that aggregate expenditures (or sales) are greater than aggregate supply of output at given income level;</a:t>
            </a:r>
          </a:p>
          <a:p>
            <a:pPr lvl="1"/>
            <a:r>
              <a:rPr lang="tr-TR"/>
              <a:t>Then, firms reduce inventories to meet the high sales, and increase output; </a:t>
            </a:r>
            <a:endParaRPr lang="tr-TR" dirty="0"/>
          </a:p>
          <a:p>
            <a:pPr lvl="1">
              <a:buNone/>
            </a:pPr>
            <a:endParaRPr lang="tr-TR" dirty="0"/>
          </a:p>
          <a:p>
            <a:r>
              <a:rPr lang="tr-TR" dirty="0"/>
              <a:t>If </a:t>
            </a:r>
            <a:r>
              <a:rPr lang="tr-TR" i="1" dirty="0"/>
              <a:t>Z&lt;Y</a:t>
            </a:r>
            <a:r>
              <a:rPr lang="tr-TR" dirty="0"/>
              <a:t>, </a:t>
            </a:r>
          </a:p>
          <a:p>
            <a:pPr lvl="1"/>
            <a:r>
              <a:rPr lang="tr-TR" dirty="0"/>
              <a:t>It means that aggregate expenditures (sales) are smaller than aggregate supply of output at given income level;</a:t>
            </a:r>
          </a:p>
          <a:p>
            <a:pPr lvl="1"/>
            <a:r>
              <a:rPr lang="tr-TR" dirty="0"/>
              <a:t>Then, firms accumulate inventories; as they accumulate inventories, they reduce output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EQUILIBRIUM IN THE GOODS MARKET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22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400" dirty="0"/>
              <a:t>Now suppose that there is an increase in any one of the components of A, the autonomous expenditures</a:t>
            </a:r>
            <a:endParaRPr lang="tr-TR" dirty="0"/>
          </a:p>
          <a:p>
            <a:r>
              <a:rPr lang="tr-TR" dirty="0"/>
              <a:t>Let’s say that there is an increase in government spending G by  </a:t>
            </a:r>
          </a:p>
          <a:p>
            <a:r>
              <a:rPr lang="tr-TR" dirty="0"/>
              <a:t>Then, since everything else remains the same,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Then, from the equilibrium output Y</a:t>
            </a:r>
            <a:r>
              <a:rPr lang="tr-TR" baseline="30000" dirty="0"/>
              <a:t>eq</a:t>
            </a: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EQUILIBRIUM IN THE GOODS MARKET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038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8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8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906161"/>
              </p:ext>
            </p:extLst>
          </p:nvPr>
        </p:nvGraphicFramePr>
        <p:xfrm>
          <a:off x="10488488" y="2420888"/>
          <a:ext cx="576064" cy="403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9" name="Equation" r:id="rId5" imgW="253800" imgH="177480" progId="Equation.3">
                  <p:embed/>
                </p:oleObj>
              </mc:Choice>
              <mc:Fallback>
                <p:oleObj name="Equation" r:id="rId5" imgW="25380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88488" y="2420888"/>
                        <a:ext cx="576064" cy="4032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146598"/>
              </p:ext>
            </p:extLst>
          </p:nvPr>
        </p:nvGraphicFramePr>
        <p:xfrm>
          <a:off x="5395160" y="3538086"/>
          <a:ext cx="1450447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0" name="Equation" r:id="rId7" imgW="596880" imgH="177480" progId="Equation.3">
                  <p:embed/>
                </p:oleObj>
              </mc:Choice>
              <mc:Fallback>
                <p:oleObj name="Equation" r:id="rId7" imgW="596880" imgH="177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160" y="3538086"/>
                        <a:ext cx="1450447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EQUILIBRIUM IN THE GOODS MARKET</a:t>
            </a:r>
          </a:p>
        </p:txBody>
      </p:sp>
      <p:graphicFrame>
        <p:nvGraphicFramePr>
          <p:cNvPr id="13314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4223793" y="1772817"/>
          <a:ext cx="1999765" cy="255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2" name="Equation" r:id="rId3" imgW="1054080" imgH="1346040" progId="Equation.3">
                  <p:embed/>
                </p:oleObj>
              </mc:Choice>
              <mc:Fallback>
                <p:oleObj name="Equation" r:id="rId3" imgW="1054080" imgH="1346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3793" y="1772817"/>
                        <a:ext cx="1999765" cy="255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639617" y="4437113"/>
            <a:ext cx="7298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This means that for a 1 unit increase in A (autonomous expenditures),</a:t>
            </a:r>
          </a:p>
          <a:p>
            <a:r>
              <a:rPr lang="tr-TR" dirty="0"/>
              <a:t>equilibrium output will increase by 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391832"/>
              </p:ext>
            </p:extLst>
          </p:nvPr>
        </p:nvGraphicFramePr>
        <p:xfrm>
          <a:off x="6456039" y="5013177"/>
          <a:ext cx="1336229" cy="1080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3" name="Equation" r:id="rId5" imgW="533160" imgH="431640" progId="Equation.3">
                  <p:embed/>
                </p:oleObj>
              </mc:Choice>
              <mc:Fallback>
                <p:oleObj name="Equation" r:id="rId5" imgW="53316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039" y="5013177"/>
                        <a:ext cx="1336229" cy="108011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7064375" y="2060576"/>
          <a:ext cx="788988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24" name="Equation" r:id="rId7" imgW="368280" imgH="431640" progId="Equation.3">
                  <p:embed/>
                </p:oleObj>
              </mc:Choice>
              <mc:Fallback>
                <p:oleObj name="Equation" r:id="rId7" imgW="36828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75" y="2060576"/>
                        <a:ext cx="788988" cy="923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68209" y="2204865"/>
            <a:ext cx="1983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is called the</a:t>
            </a:r>
          </a:p>
          <a:p>
            <a:r>
              <a:rPr lang="tr-TR" dirty="0">
                <a:solidFill>
                  <a:srgbClr val="FF0000"/>
                </a:solidFill>
              </a:rPr>
              <a:t>Simple Multiplier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24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Graphical representation of the simple multiplier</a:t>
            </a:r>
          </a:p>
          <a:p>
            <a:pPr>
              <a:buNone/>
            </a:pPr>
            <a:endParaRPr lang="tr-TR" sz="2400" dirty="0"/>
          </a:p>
          <a:p>
            <a:pPr>
              <a:buNone/>
            </a:pPr>
            <a:endParaRPr lang="tr-TR" sz="2400" dirty="0"/>
          </a:p>
          <a:p>
            <a:pPr>
              <a:buNone/>
            </a:pPr>
            <a:endParaRPr lang="tr-TR" sz="2400" dirty="0"/>
          </a:p>
          <a:p>
            <a:pPr>
              <a:buNone/>
            </a:pPr>
            <a:endParaRPr lang="tr-TR" sz="2400" dirty="0"/>
          </a:p>
          <a:p>
            <a:pPr>
              <a:buNone/>
            </a:pPr>
            <a:endParaRPr lang="tr-TR" sz="2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SIMPLE MULTIPLIER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703512" y="4005064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59696" y="5661248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359696" y="2492896"/>
            <a:ext cx="4032448" cy="316835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359696" y="2996952"/>
            <a:ext cx="4680520" cy="165618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4835860" y="4761148"/>
            <a:ext cx="18002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99656" y="4509120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</a:t>
            </a:r>
            <a:r>
              <a:rPr lang="tr-TR" baseline="-25000" dirty="0"/>
              <a:t>0</a:t>
            </a:r>
            <a:endParaRPr lang="tr-TR" dirty="0"/>
          </a:p>
        </p:txBody>
      </p:sp>
      <p:sp>
        <p:nvSpPr>
          <p:cNvPr id="22" name="TextBox 21"/>
          <p:cNvSpPr txBox="1"/>
          <p:nvPr/>
        </p:nvSpPr>
        <p:spPr>
          <a:xfrm>
            <a:off x="5447928" y="57332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  <a:r>
              <a:rPr lang="tr-TR" baseline="-25000" dirty="0"/>
              <a:t>0</a:t>
            </a:r>
            <a:endParaRPr lang="tr-TR" dirty="0"/>
          </a:p>
        </p:txBody>
      </p:sp>
      <p:sp>
        <p:nvSpPr>
          <p:cNvPr id="23" name="TextBox 22"/>
          <p:cNvSpPr txBox="1"/>
          <p:nvPr/>
        </p:nvSpPr>
        <p:spPr>
          <a:xfrm>
            <a:off x="7392144" y="5733256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Income, 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83632" y="2132856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Z,Y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64152" y="2132856"/>
            <a:ext cx="32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0216" y="278092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Z</a:t>
            </a:r>
            <a:r>
              <a:rPr lang="tr-TR" baseline="-25000" dirty="0"/>
              <a:t>0</a:t>
            </a:r>
            <a:endParaRPr lang="tr-TR" dirty="0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3359696" y="2564904"/>
            <a:ext cx="4392488" cy="15121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927648" y="3861048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</a:t>
            </a:r>
            <a:r>
              <a:rPr lang="tr-TR" baseline="-25000" dirty="0"/>
              <a:t>1</a:t>
            </a:r>
            <a:endParaRPr lang="tr-TR" dirty="0"/>
          </a:p>
        </p:txBody>
      </p:sp>
      <p:sp>
        <p:nvSpPr>
          <p:cNvPr id="34" name="TextBox 33"/>
          <p:cNvSpPr txBox="1"/>
          <p:nvPr/>
        </p:nvSpPr>
        <p:spPr>
          <a:xfrm>
            <a:off x="7824192" y="234888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Z</a:t>
            </a:r>
            <a:r>
              <a:rPr lang="tr-TR" baseline="-25000" dirty="0"/>
              <a:t>1</a:t>
            </a:r>
            <a:endParaRPr lang="tr-TR" dirty="0"/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555940" y="4257092"/>
            <a:ext cx="280831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744072" y="57332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  <a:r>
              <a:rPr lang="tr-TR" baseline="-25000" dirty="0"/>
              <a:t>1</a:t>
            </a:r>
            <a:endParaRPr lang="tr-TR" dirty="0"/>
          </a:p>
        </p:txBody>
      </p:sp>
      <p:cxnSp>
        <p:nvCxnSpPr>
          <p:cNvPr id="42" name="Straight Arrow Connector 41"/>
          <p:cNvCxnSpPr/>
          <p:nvPr/>
        </p:nvCxnSpPr>
        <p:spPr>
          <a:xfrm rot="5400000" flipH="1" flipV="1">
            <a:off x="4007768" y="4005064"/>
            <a:ext cx="43204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42"/>
          <p:cNvGraphicFramePr>
            <a:graphicFrameLocks noChangeAspect="1"/>
          </p:cNvGraphicFramePr>
          <p:nvPr/>
        </p:nvGraphicFramePr>
        <p:xfrm>
          <a:off x="8040217" y="3645024"/>
          <a:ext cx="1898577" cy="1872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4" name="Equation" r:id="rId3" imgW="914400" imgH="901440" progId="Equation.3">
                  <p:embed/>
                </p:oleObj>
              </mc:Choice>
              <mc:Fallback>
                <p:oleObj name="Equation" r:id="rId3" imgW="914400" imgH="901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0217" y="3645024"/>
                        <a:ext cx="1898577" cy="18722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For example,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If A increases by 100 units, Y in eqm. increases by 500 units.. 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SIMPLE MULTIPLIER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015880" y="1700809"/>
          <a:ext cx="2808312" cy="3255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8" name="Equation" r:id="rId3" imgW="1117440" imgH="1295280" progId="Equation.3">
                  <p:embed/>
                </p:oleObj>
              </mc:Choice>
              <mc:Fallback>
                <p:oleObj name="Equation" r:id="rId3" imgW="1117440" imgH="1295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5880" y="1700809"/>
                        <a:ext cx="2808312" cy="32550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26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The idea of the multiplier</a:t>
            </a:r>
          </a:p>
          <a:p>
            <a:pPr>
              <a:buNone/>
            </a:pPr>
            <a:endParaRPr lang="tr-TR" sz="2400" dirty="0"/>
          </a:p>
          <a:p>
            <a:pPr>
              <a:buNone/>
            </a:pPr>
            <a:endParaRPr lang="tr-TR" sz="2400" dirty="0"/>
          </a:p>
          <a:p>
            <a:pPr>
              <a:buNone/>
            </a:pPr>
            <a:endParaRPr lang="tr-TR" sz="2400" dirty="0"/>
          </a:p>
          <a:p>
            <a:pPr>
              <a:buNone/>
            </a:pPr>
            <a:endParaRPr lang="tr-TR" sz="2400" dirty="0"/>
          </a:p>
          <a:p>
            <a:pPr>
              <a:buNone/>
            </a:pPr>
            <a:endParaRPr lang="tr-TR" sz="2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SIMPLE MULTIPLIER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703512" y="4005064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59696" y="5661248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359696" y="2492896"/>
            <a:ext cx="4032448" cy="316835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359696" y="2996952"/>
            <a:ext cx="4680520" cy="1656184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4835860" y="4761148"/>
            <a:ext cx="18002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99656" y="4509120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</a:t>
            </a:r>
            <a:r>
              <a:rPr lang="tr-TR" baseline="-25000" dirty="0"/>
              <a:t>0</a:t>
            </a:r>
            <a:endParaRPr lang="tr-TR" dirty="0"/>
          </a:p>
        </p:txBody>
      </p:sp>
      <p:sp>
        <p:nvSpPr>
          <p:cNvPr id="22" name="TextBox 21"/>
          <p:cNvSpPr txBox="1"/>
          <p:nvPr/>
        </p:nvSpPr>
        <p:spPr>
          <a:xfrm>
            <a:off x="5447928" y="57332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  <a:r>
              <a:rPr lang="tr-TR" baseline="-25000" dirty="0"/>
              <a:t>0</a:t>
            </a:r>
            <a:endParaRPr lang="tr-TR" dirty="0"/>
          </a:p>
        </p:txBody>
      </p:sp>
      <p:sp>
        <p:nvSpPr>
          <p:cNvPr id="23" name="TextBox 22"/>
          <p:cNvSpPr txBox="1"/>
          <p:nvPr/>
        </p:nvSpPr>
        <p:spPr>
          <a:xfrm>
            <a:off x="7392144" y="5733256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Income, 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83632" y="2132856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Z,Y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64152" y="2132856"/>
            <a:ext cx="32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0216" y="278092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Z</a:t>
            </a:r>
            <a:r>
              <a:rPr lang="tr-TR" baseline="-25000" dirty="0"/>
              <a:t>0</a:t>
            </a:r>
            <a:endParaRPr lang="tr-TR" dirty="0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3359696" y="2564904"/>
            <a:ext cx="4392488" cy="15121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927648" y="3861048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A</a:t>
            </a:r>
            <a:r>
              <a:rPr lang="tr-TR" baseline="-25000" dirty="0"/>
              <a:t>1</a:t>
            </a:r>
            <a:endParaRPr lang="tr-TR" dirty="0"/>
          </a:p>
        </p:txBody>
      </p:sp>
      <p:sp>
        <p:nvSpPr>
          <p:cNvPr id="34" name="TextBox 33"/>
          <p:cNvSpPr txBox="1"/>
          <p:nvPr/>
        </p:nvSpPr>
        <p:spPr>
          <a:xfrm>
            <a:off x="7824192" y="234888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Z</a:t>
            </a:r>
            <a:r>
              <a:rPr lang="tr-TR" baseline="-25000" dirty="0"/>
              <a:t>1</a:t>
            </a:r>
            <a:endParaRPr lang="tr-TR" dirty="0"/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555940" y="4257092"/>
            <a:ext cx="280831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744072" y="57332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Y</a:t>
            </a:r>
            <a:r>
              <a:rPr lang="tr-TR" baseline="-25000" dirty="0"/>
              <a:t>1</a:t>
            </a:r>
            <a:endParaRPr lang="tr-TR" dirty="0"/>
          </a:p>
        </p:txBody>
      </p:sp>
      <p:cxnSp>
        <p:nvCxnSpPr>
          <p:cNvPr id="42" name="Straight Arrow Connector 41"/>
          <p:cNvCxnSpPr/>
          <p:nvPr/>
        </p:nvCxnSpPr>
        <p:spPr>
          <a:xfrm rot="5400000" flipH="1" flipV="1">
            <a:off x="4007768" y="4005064"/>
            <a:ext cx="43204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5447928" y="3501008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35960" y="3212976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 flipV="1">
            <a:off x="6348028" y="3104964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456040" y="2996952"/>
            <a:ext cx="2160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 flipH="1" flipV="1">
            <a:off x="6672064" y="2924944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816080" y="2852936"/>
            <a:ext cx="720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447928" y="34290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51984" y="314096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</a:t>
            </a:r>
          </a:p>
        </p:txBody>
      </p:sp>
      <p:cxnSp>
        <p:nvCxnSpPr>
          <p:cNvPr id="49" name="Elbow Connector 48"/>
          <p:cNvCxnSpPr/>
          <p:nvPr/>
        </p:nvCxnSpPr>
        <p:spPr>
          <a:xfrm>
            <a:off x="5519936" y="2204864"/>
            <a:ext cx="914400" cy="914400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231904" y="2060848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c</a:t>
            </a:r>
            <a:r>
              <a:rPr lang="tr-TR" baseline="-25000" dirty="0"/>
              <a:t>1</a:t>
            </a:r>
            <a:endParaRPr lang="tr-TR" dirty="0"/>
          </a:p>
        </p:txBody>
      </p:sp>
      <p:cxnSp>
        <p:nvCxnSpPr>
          <p:cNvPr id="53" name="Elbow Connector 52"/>
          <p:cNvCxnSpPr/>
          <p:nvPr/>
        </p:nvCxnSpPr>
        <p:spPr>
          <a:xfrm rot="16200000" flipH="1">
            <a:off x="5879976" y="2276872"/>
            <a:ext cx="914400" cy="482352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951984" y="1772816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c</a:t>
            </a:r>
            <a:r>
              <a:rPr lang="tr-TR" baseline="-25000" dirty="0"/>
              <a:t>1</a:t>
            </a:r>
            <a:endParaRPr lang="tr-TR" dirty="0"/>
          </a:p>
        </p:txBody>
      </p:sp>
      <p:cxnSp>
        <p:nvCxnSpPr>
          <p:cNvPr id="57" name="Elbow Connector 56"/>
          <p:cNvCxnSpPr/>
          <p:nvPr/>
        </p:nvCxnSpPr>
        <p:spPr>
          <a:xfrm>
            <a:off x="6816080" y="2924944"/>
            <a:ext cx="914400" cy="914400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/>
        </p:nvGraphicFramePr>
        <p:xfrm>
          <a:off x="7824193" y="3645024"/>
          <a:ext cx="364041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5" name="Equation" r:id="rId4" imgW="164880" imgH="228600" progId="Equation.3">
                  <p:embed/>
                </p:oleObj>
              </mc:Choice>
              <mc:Fallback>
                <p:oleObj name="Equation" r:id="rId4" imgW="16488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4193" y="3645024"/>
                        <a:ext cx="364041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0" name="Elbow Connector 59"/>
          <p:cNvCxnSpPr/>
          <p:nvPr/>
        </p:nvCxnSpPr>
        <p:spPr>
          <a:xfrm rot="16200000" flipH="1">
            <a:off x="6240016" y="2204864"/>
            <a:ext cx="842392" cy="410344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6456040" y="1628800"/>
          <a:ext cx="327894" cy="454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6" name="Equation" r:id="rId6" imgW="164880" imgH="228600" progId="Equation.3">
                  <p:embed/>
                </p:oleObj>
              </mc:Choice>
              <mc:Fallback>
                <p:oleObj name="Equation" r:id="rId6" imgW="16488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040" y="1628800"/>
                        <a:ext cx="327894" cy="4544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/>
        </p:nvGraphicFramePr>
        <p:xfrm>
          <a:off x="7104113" y="4437112"/>
          <a:ext cx="3336371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7" name="Equation" r:id="rId8" imgW="1765080" imgH="457200" progId="Equation.3">
                  <p:embed/>
                </p:oleObj>
              </mc:Choice>
              <mc:Fallback>
                <p:oleObj name="Equation" r:id="rId8" imgW="176508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4113" y="4437112"/>
                        <a:ext cx="3336371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SIMPLE MULTIPLIER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27</a:t>
            </a:fld>
            <a:endParaRPr lang="tr-TR"/>
          </a:p>
        </p:txBody>
      </p:sp>
      <p:graphicFrame>
        <p:nvGraphicFramePr>
          <p:cNvPr id="17410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4224338" y="1912938"/>
          <a:ext cx="3892550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2" name="Equation" r:id="rId3" imgW="2044440" imgH="457200" progId="Equation.3">
                  <p:embed/>
                </p:oleObj>
              </mc:Choice>
              <mc:Fallback>
                <p:oleObj name="Equation" r:id="rId3" imgW="204444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8" y="1912938"/>
                        <a:ext cx="3892550" cy="869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23592" y="3284985"/>
            <a:ext cx="7101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/>
              <a:t>This is the sum of an infinite geometric series, then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265614" y="3933825"/>
          <a:ext cx="3398837" cy="187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3" name="Equation" r:id="rId5" imgW="1612800" imgH="888840" progId="Equation.3">
                  <p:embed/>
                </p:oleObj>
              </mc:Choice>
              <mc:Fallback>
                <p:oleObj name="Equation" r:id="rId5" imgW="1612800" imgH="8888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5614" y="3933825"/>
                        <a:ext cx="3398837" cy="187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4550" y="4190830"/>
            <a:ext cx="2139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in general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MULTIPLIER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28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Let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359696" y="1556792"/>
          <a:ext cx="2880320" cy="3023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6" name="Equation" r:id="rId3" imgW="1536480" imgH="1612800" progId="Equation.3">
                  <p:embed/>
                </p:oleObj>
              </mc:Choice>
              <mc:Fallback>
                <p:oleObj name="Equation" r:id="rId3" imgW="1536480" imgH="1612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696" y="1556792"/>
                        <a:ext cx="2880320" cy="30231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215680" y="4797153"/>
          <a:ext cx="2232248" cy="1385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7" name="Equation" r:id="rId5" imgW="1104840" imgH="685800" progId="Equation.3">
                  <p:embed/>
                </p:oleObj>
              </mc:Choice>
              <mc:Fallback>
                <p:oleObj name="Equation" r:id="rId5" imgW="1104840" imgH="685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5680" y="4797153"/>
                        <a:ext cx="2232248" cy="13855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MULTIPLIER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29</a:t>
            </a:fld>
            <a:endParaRPr lang="tr-TR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495600" y="1700808"/>
          <a:ext cx="3042338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7" name="Equation" r:id="rId3" imgW="1485720" imgH="457200" progId="Equation.3">
                  <p:embed/>
                </p:oleObj>
              </mc:Choice>
              <mc:Fallback>
                <p:oleObj name="Equation" r:id="rId3" imgW="148572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600" y="1700808"/>
                        <a:ext cx="3042338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495600" y="2924944"/>
          <a:ext cx="361099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8" name="Equation" r:id="rId5" imgW="1968480" imgH="431640" progId="Equation.3">
                  <p:embed/>
                </p:oleObj>
              </mc:Choice>
              <mc:Fallback>
                <p:oleObj name="Equation" r:id="rId5" imgW="196848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5600" y="2924944"/>
                        <a:ext cx="3610990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95601" y="4005064"/>
            <a:ext cx="1906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/>
              <a:t>In equilibrium,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799856" y="4077073"/>
          <a:ext cx="3888432" cy="2028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9" name="Equation" r:id="rId7" imgW="2044440" imgH="1066680" progId="Equation.3">
                  <p:embed/>
                </p:oleObj>
              </mc:Choice>
              <mc:Fallback>
                <p:oleObj name="Equation" r:id="rId7" imgW="2044440" imgH="10666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9856" y="4077073"/>
                        <a:ext cx="3888432" cy="20287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MULTIPLIER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30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As before, solve for Y in equilibrium;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u="sng" dirty="0"/>
              <a:t>Changes in autonomous expenditures A, </a:t>
            </a:r>
            <a:r>
              <a:rPr lang="tr-TR" i="1" u="sng" dirty="0">
                <a:latin typeface="Times New Roman" pitchFamily="18" charset="0"/>
                <a:cs typeface="Times New Roman" pitchFamily="18" charset="0"/>
              </a:rPr>
              <a:t>∆A</a:t>
            </a:r>
            <a:r>
              <a:rPr lang="tr-TR" dirty="0"/>
              <a:t>: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Here, the marginal tax rate affects the </a:t>
            </a:r>
            <a:r>
              <a:rPr lang="tr-TR" u="sng" dirty="0"/>
              <a:t>magnitude</a:t>
            </a:r>
            <a:r>
              <a:rPr lang="tr-TR" dirty="0"/>
              <a:t> of the multiplier.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223793" y="2060848"/>
          <a:ext cx="2827373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4" name="Equation" r:id="rId3" imgW="1130040" imgH="431640" progId="Equation.3">
                  <p:embed/>
                </p:oleObj>
              </mc:Choice>
              <mc:Fallback>
                <p:oleObj name="Equation" r:id="rId3" imgW="11300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3793" y="2060848"/>
                        <a:ext cx="2827373" cy="1080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3881439" y="3933825"/>
          <a:ext cx="3589337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5" name="Equation" r:id="rId5" imgW="1434960" imgH="431640" progId="Equation.3">
                  <p:embed/>
                </p:oleObj>
              </mc:Choice>
              <mc:Fallback>
                <p:oleObj name="Equation" r:id="rId5" imgW="143496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1439" y="3933825"/>
                        <a:ext cx="3589337" cy="1081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MULTIPLIER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31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Let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Then, for a 100 TL increase in G, equilibrium Y increases by  3,57x100 = 357 TL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481263" y="1752601"/>
          <a:ext cx="4064000" cy="340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2" name="Equation" r:id="rId3" imgW="2361960" imgH="1981080" progId="Equation.3">
                  <p:embed/>
                </p:oleObj>
              </mc:Choice>
              <mc:Fallback>
                <p:oleObj name="Equation" r:id="rId3" imgW="2361960" imgH="1981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1263" y="1752601"/>
                        <a:ext cx="4064000" cy="3406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MULTIPLIER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32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u="sng" dirty="0"/>
              <a:t>Changes in autonomous tax, </a:t>
            </a:r>
            <a:r>
              <a:rPr lang="tr-TR" i="1" u="sng" dirty="0"/>
              <a:t>t</a:t>
            </a:r>
            <a:r>
              <a:rPr lang="tr-TR" i="1" u="sng" baseline="-25000" dirty="0"/>
              <a:t>0  </a:t>
            </a:r>
            <a:r>
              <a:rPr lang="tr-TR" i="1" u="sng" dirty="0"/>
              <a:t> : </a:t>
            </a:r>
            <a:r>
              <a:rPr lang="tr-TR" i="1" u="sng" dirty="0">
                <a:latin typeface="Times New Roman" pitchFamily="18" charset="0"/>
                <a:cs typeface="Times New Roman" pitchFamily="18" charset="0"/>
              </a:rPr>
              <a:t>∆t</a:t>
            </a:r>
            <a:r>
              <a:rPr lang="tr-TR" i="1" u="sng" baseline="-25000" dirty="0">
                <a:latin typeface="Times New Roman" pitchFamily="18" charset="0"/>
                <a:cs typeface="Times New Roman" pitchFamily="18" charset="0"/>
              </a:rPr>
              <a:t>0</a:t>
            </a:r>
            <a:endParaRPr lang="tr-TR" i="1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tr-TR" dirty="0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2783633" y="2420889"/>
          <a:ext cx="3716337" cy="337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6" name="Equation" r:id="rId3" imgW="1485720" imgH="1346040" progId="Equation.3">
                  <p:embed/>
                </p:oleObj>
              </mc:Choice>
              <mc:Fallback>
                <p:oleObj name="Equation" r:id="rId3" imgW="1485720" imgH="1346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3633" y="2420889"/>
                        <a:ext cx="3716337" cy="3370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240016" y="4941169"/>
            <a:ext cx="3749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The Simple Tax Multiplier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MULTIPLIER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33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Let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For a 100 TL increase in autonomous (lump sum) tax, equilibrium Y </a:t>
            </a:r>
            <a:r>
              <a:rPr lang="tr-TR" u="sng" dirty="0"/>
              <a:t>decreases</a:t>
            </a:r>
            <a:r>
              <a:rPr lang="tr-TR" dirty="0"/>
              <a:t> by 288 TL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143672" y="1628800"/>
          <a:ext cx="2736304" cy="3507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90" name="Equation" r:id="rId3" imgW="1396800" imgH="1790640" progId="Equation.3">
                  <p:embed/>
                </p:oleObj>
              </mc:Choice>
              <mc:Fallback>
                <p:oleObj name="Equation" r:id="rId3" imgW="1396800" imgH="1790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672" y="1628800"/>
                        <a:ext cx="2736304" cy="35074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MULTIPLIER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34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u="sng" dirty="0"/>
              <a:t>Balanced budget multiplier:</a:t>
            </a:r>
          </a:p>
          <a:p>
            <a:r>
              <a:rPr lang="tr-TR" dirty="0"/>
              <a:t>Government may decide to change G and lump sum tax simultaneously by the same amount, so that the budget balance remains the same: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Then, recall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727848" y="3429001"/>
          <a:ext cx="2592288" cy="630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50" name="Equation" r:id="rId3" imgW="939600" imgH="228600" progId="Equation.3">
                  <p:embed/>
                </p:oleObj>
              </mc:Choice>
              <mc:Fallback>
                <p:oleObj name="Equation" r:id="rId3" imgW="9396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848" y="3429001"/>
                        <a:ext cx="2592288" cy="6305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4079876" y="4518026"/>
          <a:ext cx="3749675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51" name="Equation" r:id="rId5" imgW="1498320" imgH="596880" progId="Equation.3">
                  <p:embed/>
                </p:oleObj>
              </mc:Choice>
              <mc:Fallback>
                <p:oleObj name="Equation" r:id="rId5" imgW="1498320" imgH="596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9876" y="4518026"/>
                        <a:ext cx="3749675" cy="1495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MULTIPLIER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35</a:t>
            </a:fld>
            <a:endParaRPr lang="tr-TR"/>
          </a:p>
        </p:txBody>
      </p:sp>
      <p:graphicFrame>
        <p:nvGraphicFramePr>
          <p:cNvPr id="25602" name="Object 2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423592" y="2060849"/>
          <a:ext cx="2592288" cy="2779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4" name="Equation" r:id="rId3" imgW="1231560" imgH="1320480" progId="Equation.3">
                  <p:embed/>
                </p:oleObj>
              </mc:Choice>
              <mc:Fallback>
                <p:oleObj name="Equation" r:id="rId3" imgW="1231560" imgH="1320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3592" y="2060849"/>
                        <a:ext cx="2592288" cy="27793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6312024" y="1844824"/>
          <a:ext cx="2736850" cy="350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5" name="Equation" r:id="rId5" imgW="1396800" imgH="1790640" progId="Equation.3">
                  <p:embed/>
                </p:oleObj>
              </mc:Choice>
              <mc:Fallback>
                <p:oleObj name="Equation" r:id="rId5" imgW="1396800" imgH="1790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2024" y="1844824"/>
                        <a:ext cx="2736850" cy="3506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51584" y="5445224"/>
            <a:ext cx="7000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/>
              <a:t>A 100 TL increase in both G and lump sum tax will lead to a </a:t>
            </a:r>
          </a:p>
          <a:p>
            <a:r>
              <a:rPr lang="tr-TR" sz="2000" dirty="0"/>
              <a:t>71 TL increase in equilibrium Y.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INVESTMENT EQUALS SAVING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36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So far, we have constructed the equilibrium in the goods market as the equality of production and demand for goods.</a:t>
            </a:r>
          </a:p>
          <a:p>
            <a:r>
              <a:rPr lang="tr-TR" dirty="0"/>
              <a:t>Alternatively, equilibrium in the goods market can also be represented by another identity, saving equals investment..</a:t>
            </a:r>
          </a:p>
          <a:p>
            <a:r>
              <a:rPr lang="tr-TR" dirty="0"/>
              <a:t>Private saving (S) by households is defined as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943872" y="4797152"/>
          <a:ext cx="2110734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2" name="Equation" r:id="rId3" imgW="850680" imgH="406080" progId="Equation.3">
                  <p:embed/>
                </p:oleObj>
              </mc:Choice>
              <mc:Fallback>
                <p:oleObj name="Equation" r:id="rId3" imgW="850680" imgH="406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3872" y="4797152"/>
                        <a:ext cx="2110734" cy="1008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INVESTMENT EQUALS SAVING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37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Equilibrium in the goods market: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Or, equivalently;</a:t>
            </a:r>
          </a:p>
          <a:p>
            <a:endParaRPr lang="tr-TR" dirty="0"/>
          </a:p>
          <a:p>
            <a:r>
              <a:rPr lang="tr-TR" dirty="0"/>
              <a:t>The left-hand side is investment</a:t>
            </a:r>
          </a:p>
          <a:p>
            <a:r>
              <a:rPr lang="tr-TR" dirty="0"/>
              <a:t>The right-hand side is private saving plus public saving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511824" y="2204864"/>
          <a:ext cx="2995744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2" name="Equation" r:id="rId3" imgW="1562040" imgH="863280" progId="Equation.3">
                  <p:embed/>
                </p:oleObj>
              </mc:Choice>
              <mc:Fallback>
                <p:oleObj name="Equation" r:id="rId3" imgW="156204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824" y="2204864"/>
                        <a:ext cx="2995744" cy="16561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087889" y="4149080"/>
          <a:ext cx="2362763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3" name="Equation" r:id="rId5" imgW="952200" imgH="203040" progId="Equation.3">
                  <p:embed/>
                </p:oleObj>
              </mc:Choice>
              <mc:Fallback>
                <p:oleObj name="Equation" r:id="rId5" imgW="95220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889" y="4149080"/>
                        <a:ext cx="2362763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INVESTMENT EQUALS SAVING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38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Alternative way of finding the equilibrium income: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In equilibrium in the goods market;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423593" y="2204864"/>
          <a:ext cx="2983577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" name="Equation" r:id="rId3" imgW="1549080" imgH="672840" progId="Equation.3">
                  <p:embed/>
                </p:oleObj>
              </mc:Choice>
              <mc:Fallback>
                <p:oleObj name="Equation" r:id="rId3" imgW="1549080" imgH="6728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3593" y="2204864"/>
                        <a:ext cx="2983577" cy="12961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879977" y="2420888"/>
          <a:ext cx="3648403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7" name="Equation" r:id="rId5" imgW="1930320" imgH="457200" progId="Equation.3">
                  <p:embed/>
                </p:oleObj>
              </mc:Choice>
              <mc:Fallback>
                <p:oleObj name="Equation" r:id="rId5" imgW="193032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9977" y="2420888"/>
                        <a:ext cx="3648403" cy="864096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/>
              <p:cNvSpPr txBox="1"/>
              <p:nvPr/>
            </p:nvSpPr>
            <p:spPr bwMode="auto">
              <a:xfrm>
                <a:off x="4223792" y="4149080"/>
                <a:ext cx="3888432" cy="2023519"/>
              </a:xfrm>
              <a:prstGeom prst="rect">
                <a:avLst/>
              </a:prstGeom>
              <a:noFill/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+(1−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+(1−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𝐸𝑄</m:t>
                          </m:r>
                        </m:sup>
                      </m:sSup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23792" y="4149080"/>
                <a:ext cx="3888432" cy="20235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39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Plot of the saving function: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019436" y="4257092"/>
            <a:ext cx="3960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99656" y="5157192"/>
            <a:ext cx="3384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999656" y="4149080"/>
            <a:ext cx="3744416" cy="158417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23593" y="5589240"/>
            <a:ext cx="576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-c</a:t>
            </a:r>
            <a:r>
              <a:rPr lang="tr-TR" baseline="-25000" dirty="0"/>
              <a:t>0</a:t>
            </a:r>
            <a:endParaRPr lang="tr-TR" dirty="0"/>
          </a:p>
        </p:txBody>
      </p:sp>
      <p:sp>
        <p:nvSpPr>
          <p:cNvPr id="14" name="TextBox 13"/>
          <p:cNvSpPr txBox="1"/>
          <p:nvPr/>
        </p:nvSpPr>
        <p:spPr>
          <a:xfrm>
            <a:off x="2711624" y="2276872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40016" y="530120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Y</a:t>
            </a:r>
            <a:r>
              <a:rPr lang="tr-TR" baseline="-25000" dirty="0"/>
              <a:t>D</a:t>
            </a:r>
            <a:endParaRPr lang="tr-TR" dirty="0"/>
          </a:p>
        </p:txBody>
      </p:sp>
      <p:sp>
        <p:nvSpPr>
          <p:cNvPr id="17" name="TextBox 16"/>
          <p:cNvSpPr txBox="1"/>
          <p:nvPr/>
        </p:nvSpPr>
        <p:spPr>
          <a:xfrm>
            <a:off x="6888089" y="4365105"/>
            <a:ext cx="3010761" cy="64633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Slope of the saving function</a:t>
            </a:r>
          </a:p>
          <a:p>
            <a:r>
              <a:rPr lang="tr-TR" dirty="0"/>
              <a:t>is the MPS or 1-c</a:t>
            </a:r>
            <a:r>
              <a:rPr lang="tr-TR" baseline="-25000" dirty="0"/>
              <a:t>1</a:t>
            </a:r>
            <a:r>
              <a:rPr lang="tr-TR" dirty="0"/>
              <a:t> 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INVESTMENT EQUALS SAVING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40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400" dirty="0"/>
              <a:t>Alternative way to show the goods market equilibrium</a:t>
            </a:r>
            <a:r>
              <a:rPr lang="tr-TR" dirty="0"/>
              <a:t>: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019436" y="4257092"/>
            <a:ext cx="3960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99656" y="5157192"/>
            <a:ext cx="40324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999656" y="4149080"/>
            <a:ext cx="3744416" cy="158417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03513" y="5589240"/>
            <a:ext cx="129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-c</a:t>
            </a:r>
            <a:r>
              <a:rPr lang="tr-TR" baseline="-25000" dirty="0"/>
              <a:t>0</a:t>
            </a:r>
            <a:r>
              <a:rPr lang="tr-TR" dirty="0"/>
              <a:t> +c</a:t>
            </a:r>
            <a:r>
              <a:rPr lang="tr-TR" baseline="-25000" dirty="0"/>
              <a:t>1</a:t>
            </a:r>
            <a:r>
              <a:rPr lang="tr-TR" dirty="0"/>
              <a:t> T-G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95600" y="227687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S,I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0096" y="522920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Y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INVESTMENT EQUALS SAVING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2999656" y="4509120"/>
            <a:ext cx="3744416" cy="7200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67608" y="4365104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</a:t>
            </a:r>
            <a:r>
              <a:rPr lang="tr-TR" baseline="-25000" dirty="0"/>
              <a:t>0</a:t>
            </a:r>
            <a:endParaRPr lang="tr-TR" dirty="0"/>
          </a:p>
        </p:txBody>
      </p:sp>
      <p:cxnSp>
        <p:nvCxnSpPr>
          <p:cNvPr id="23" name="Straight Connector 22"/>
          <p:cNvCxnSpPr/>
          <p:nvPr/>
        </p:nvCxnSpPr>
        <p:spPr>
          <a:xfrm rot="5400000">
            <a:off x="5627948" y="4833156"/>
            <a:ext cx="6480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807968" y="5229200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Y</a:t>
            </a:r>
            <a:r>
              <a:rPr lang="tr-TR" baseline="30000" dirty="0"/>
              <a:t>EQ</a:t>
            </a:r>
            <a:endParaRPr lang="tr-TR" dirty="0"/>
          </a:p>
        </p:txBody>
      </p:sp>
      <p:sp>
        <p:nvSpPr>
          <p:cNvPr id="28" name="TextBox 27"/>
          <p:cNvSpPr txBox="1"/>
          <p:nvPr/>
        </p:nvSpPr>
        <p:spPr>
          <a:xfrm>
            <a:off x="4007769" y="2924944"/>
            <a:ext cx="23374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Total saving function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5591944" y="3284984"/>
            <a:ext cx="914400" cy="914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7">
                <a:extLst>
                  <a:ext uri="{FF2B5EF4-FFF2-40B4-BE49-F238E27FC236}">
                    <a16:creationId xmlns:a16="http://schemas.microsoft.com/office/drawing/2014/main" id="{CC85FA0F-929A-40ED-BEBD-C4362F5A196A}"/>
                  </a:ext>
                </a:extLst>
              </p:cNvPr>
              <p:cNvSpPr txBox="1"/>
              <p:nvPr/>
            </p:nvSpPr>
            <p:spPr bwMode="auto">
              <a:xfrm>
                <a:off x="7351057" y="3514529"/>
                <a:ext cx="4215227" cy="1642663"/>
              </a:xfrm>
              <a:prstGeom prst="rect">
                <a:avLst/>
              </a:prstGeom>
              <a:noFill/>
              <a:ex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+(1−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+(1−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𝐸𝑄</m:t>
                          </m:r>
                        </m:sup>
                      </m:sSup>
                      <m:r>
                        <m:rPr>
                          <m:aln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Object 7">
                <a:extLst>
                  <a:ext uri="{FF2B5EF4-FFF2-40B4-BE49-F238E27FC236}">
                    <a16:creationId xmlns:a16="http://schemas.microsoft.com/office/drawing/2014/main" id="{CC85FA0F-929A-40ED-BEBD-C4362F5A1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51057" y="3514529"/>
                <a:ext cx="4215227" cy="16426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4" grpId="0"/>
      <p:bldP spid="28" grpId="0" build="allAtOnce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PARADOX OF THRIFT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41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i="1" dirty="0"/>
              <a:t>Question</a:t>
            </a:r>
            <a:r>
              <a:rPr lang="tr-TR" dirty="0"/>
              <a:t>: Is saving more always beneficial?</a:t>
            </a:r>
          </a:p>
          <a:p>
            <a:r>
              <a:rPr lang="tr-TR" dirty="0"/>
              <a:t>Let, at a given level of income, people decide to </a:t>
            </a:r>
            <a:r>
              <a:rPr lang="tr-TR" dirty="0" err="1"/>
              <a:t>save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en-US" dirty="0"/>
              <a:t> exogenously</a:t>
            </a:r>
            <a:r>
              <a:rPr lang="tr-TR" dirty="0"/>
              <a:t>. </a:t>
            </a:r>
          </a:p>
          <a:p>
            <a:r>
              <a:rPr lang="tr-TR" dirty="0"/>
              <a:t>In other words, people decrease c</a:t>
            </a:r>
            <a:r>
              <a:rPr lang="tr-TR" baseline="-25000" dirty="0"/>
              <a:t>0 </a:t>
            </a:r>
            <a:r>
              <a:rPr lang="tr-TR" dirty="0"/>
              <a:t> and hence </a:t>
            </a:r>
            <a:r>
              <a:rPr lang="tr-TR" dirty="0" err="1"/>
              <a:t>decrease</a:t>
            </a:r>
            <a:r>
              <a:rPr lang="tr-TR" dirty="0"/>
              <a:t> </a:t>
            </a:r>
            <a:r>
              <a:rPr lang="tr-TR" dirty="0" err="1"/>
              <a:t>consumption</a:t>
            </a:r>
            <a:r>
              <a:rPr lang="en-US"/>
              <a:t> exogenously</a:t>
            </a:r>
            <a:r>
              <a:rPr lang="tr-TR"/>
              <a:t>, </a:t>
            </a:r>
            <a:r>
              <a:rPr lang="tr-TR" dirty="0"/>
              <a:t>letting them to save more at a given disposable income level.</a:t>
            </a:r>
          </a:p>
          <a:p>
            <a:r>
              <a:rPr lang="tr-TR" dirty="0"/>
              <a:t>The following graph shows the ultimate effects on output, income and saving :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42</a:t>
            </a:fld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825752" y="1527048"/>
            <a:ext cx="8503920" cy="4782272"/>
          </a:xfrm>
        </p:spPr>
        <p:txBody>
          <a:bodyPr/>
          <a:lstStyle/>
          <a:p>
            <a:r>
              <a:rPr lang="tr-TR" dirty="0"/>
              <a:t>Increase in saving by a decrease in c</a:t>
            </a:r>
            <a:r>
              <a:rPr lang="tr-TR" baseline="-25000" dirty="0"/>
              <a:t>0  </a:t>
            </a:r>
            <a:r>
              <a:rPr lang="tr-TR" dirty="0"/>
              <a:t> :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1019436" y="4257092"/>
            <a:ext cx="3960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999656" y="5157192"/>
            <a:ext cx="4752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999656" y="4077072"/>
            <a:ext cx="4608512" cy="194421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03513" y="5805264"/>
            <a:ext cx="1296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-c</a:t>
            </a:r>
            <a:r>
              <a:rPr lang="tr-TR" baseline="-25000" dirty="0"/>
              <a:t>0</a:t>
            </a:r>
            <a:r>
              <a:rPr lang="tr-TR" dirty="0"/>
              <a:t> +c</a:t>
            </a:r>
            <a:r>
              <a:rPr lang="tr-TR" baseline="-25000" dirty="0"/>
              <a:t>1</a:t>
            </a:r>
            <a:r>
              <a:rPr lang="tr-TR" dirty="0"/>
              <a:t> T-G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95600" y="227687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S,I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08168" y="522920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Y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2999656" y="4509120"/>
            <a:ext cx="4680520" cy="7200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67608" y="4365104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I</a:t>
            </a:r>
            <a:r>
              <a:rPr lang="tr-TR" baseline="-25000" dirty="0"/>
              <a:t>0</a:t>
            </a:r>
            <a:endParaRPr lang="tr-TR" dirty="0"/>
          </a:p>
        </p:txBody>
      </p:sp>
      <p:cxnSp>
        <p:nvCxnSpPr>
          <p:cNvPr id="23" name="Straight Connector 22"/>
          <p:cNvCxnSpPr/>
          <p:nvPr/>
        </p:nvCxnSpPr>
        <p:spPr>
          <a:xfrm rot="5400000">
            <a:off x="6276020" y="4833156"/>
            <a:ext cx="6480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384032" y="5229200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Y</a:t>
            </a:r>
            <a:r>
              <a:rPr lang="tr-TR" baseline="30000" dirty="0"/>
              <a:t>EQ</a:t>
            </a:r>
            <a:endParaRPr lang="tr-TR" dirty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THE PARADOX OF THRIFT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2999656" y="3861048"/>
            <a:ext cx="4392488" cy="187220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703512" y="551723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-c’</a:t>
            </a:r>
            <a:r>
              <a:rPr lang="tr-TR" baseline="-25000" dirty="0"/>
              <a:t>0</a:t>
            </a:r>
            <a:r>
              <a:rPr lang="tr-TR" dirty="0"/>
              <a:t> +c</a:t>
            </a:r>
            <a:r>
              <a:rPr lang="tr-TR" baseline="-25000" dirty="0"/>
              <a:t>1</a:t>
            </a:r>
            <a:r>
              <a:rPr lang="tr-TR" dirty="0"/>
              <a:t> T-G</a:t>
            </a:r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5519936" y="4869160"/>
            <a:ext cx="5760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V="1">
            <a:off x="3791744" y="5445224"/>
            <a:ext cx="216024" cy="72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6200000" flipV="1">
            <a:off x="6852084" y="4113076"/>
            <a:ext cx="216024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591945" y="5229200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Y</a:t>
            </a:r>
            <a:r>
              <a:rPr lang="tr-TR" baseline="30000" dirty="0"/>
              <a:t>EQ’</a:t>
            </a:r>
            <a:endParaRPr lang="tr-TR" dirty="0"/>
          </a:p>
        </p:txBody>
      </p:sp>
      <p:cxnSp>
        <p:nvCxnSpPr>
          <p:cNvPr id="42" name="Straight Arrow Connector 41"/>
          <p:cNvCxnSpPr/>
          <p:nvPr/>
        </p:nvCxnSpPr>
        <p:spPr>
          <a:xfrm rot="10800000">
            <a:off x="5879976" y="5733256"/>
            <a:ext cx="72008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 flipH="1" flipV="1">
            <a:off x="6492044" y="4329100"/>
            <a:ext cx="21602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Elbow Connector 45"/>
          <p:cNvCxnSpPr/>
          <p:nvPr/>
        </p:nvCxnSpPr>
        <p:spPr>
          <a:xfrm>
            <a:off x="5663952" y="3429000"/>
            <a:ext cx="914400" cy="914400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287689" y="3068961"/>
            <a:ext cx="227337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People save more at </a:t>
            </a:r>
          </a:p>
          <a:p>
            <a:r>
              <a:rPr lang="tr-TR" dirty="0"/>
              <a:t>initial income level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44072" y="5661249"/>
            <a:ext cx="3567002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At the new eqm. income drops;</a:t>
            </a:r>
          </a:p>
          <a:p>
            <a:r>
              <a:rPr lang="tr-TR" dirty="0"/>
              <a:t>Saving level is the same as before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6384032" y="5877272"/>
            <a:ext cx="288032" cy="2160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968209" y="2708921"/>
            <a:ext cx="1742785" cy="95410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dirty="0"/>
              <a:t>At equilibrium,</a:t>
            </a:r>
          </a:p>
          <a:p>
            <a:endParaRPr lang="tr-TR" dirty="0"/>
          </a:p>
          <a:p>
            <a:pPr algn="ctr"/>
            <a:r>
              <a:rPr lang="tr-TR" sz="2000" dirty="0"/>
              <a:t>I=S+T-G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9FD41A9F-2537-42C9-A198-D7ADDEE0732F}"/>
                  </a:ext>
                </a:extLst>
              </p:cNvPr>
              <p:cNvSpPr txBox="1"/>
              <p:nvPr/>
            </p:nvSpPr>
            <p:spPr>
              <a:xfrm>
                <a:off x="7971473" y="4648490"/>
                <a:ext cx="2367177" cy="369332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9FD41A9F-2537-42C9-A198-D7ADDEE07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473" y="4648490"/>
                <a:ext cx="2367177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4" grpId="0"/>
      <p:bldP spid="32" grpId="0"/>
      <p:bldP spid="40" grpId="0"/>
      <p:bldP spid="47" grpId="0" animBg="1"/>
      <p:bldP spid="6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B86F92F-A286-4DE0-9CAA-70CD0ED09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70EDE-D762-4495-A2D8-C1B12C10C00B}" type="datetime1">
              <a:rPr lang="tr-TR" smtClean="0"/>
              <a:pPr/>
              <a:t>30.09.2025</a:t>
            </a:fld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D3ACFCA-4C41-49CB-9A85-0B4A5268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F3E7F-9369-442D-A920-DA8A5FA830EE}" type="slidenum">
              <a:rPr lang="tr-TR" smtClean="0"/>
              <a:pPr/>
              <a:t>43</a:t>
            </a:fld>
            <a:endParaRPr lang="tr-TR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2F004A02-E2FF-4D7A-B300-2FF0E906A77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the short run,</a:t>
            </a:r>
          </a:p>
          <a:p>
            <a:pPr lvl="1"/>
            <a:r>
              <a:rPr lang="en-US" dirty="0"/>
              <a:t>Exogenously higher savings, which implies exogenously lower consumption;</a:t>
            </a:r>
          </a:p>
          <a:p>
            <a:pPr lvl="1"/>
            <a:r>
              <a:rPr lang="en-US" dirty="0"/>
              <a:t>Through the multiplier effect in goods market, there is lower income and output</a:t>
            </a:r>
          </a:p>
          <a:p>
            <a:r>
              <a:rPr lang="en-US" dirty="0"/>
              <a:t>Higher savings may lead to a recession in output in the short run;</a:t>
            </a:r>
          </a:p>
          <a:p>
            <a:r>
              <a:rPr lang="en-US" dirty="0"/>
              <a:t>Since equilibrium income is now lower, an attempt to increase savings actually led to no change in savings (this is </a:t>
            </a:r>
            <a:r>
              <a:rPr lang="en-US"/>
              <a:t>the paradox);</a:t>
            </a:r>
            <a:endParaRPr lang="en-US" dirty="0"/>
          </a:p>
          <a:p>
            <a:r>
              <a:rPr lang="en-US" dirty="0"/>
              <a:t>Also, in the short run model that we have, investment demand does not change in the short run.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BA89E4A-D23E-4474-B50D-3588BE670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38" y="228600"/>
            <a:ext cx="11379200" cy="758825"/>
          </a:xfrm>
        </p:spPr>
        <p:txBody>
          <a:bodyPr/>
          <a:lstStyle/>
          <a:p>
            <a:r>
              <a:rPr lang="tr-TR" dirty="0"/>
              <a:t>THE PARADOX OF THRIFT</a:t>
            </a:r>
          </a:p>
        </p:txBody>
      </p:sp>
    </p:spTree>
    <p:extLst>
      <p:ext uri="{BB962C8B-B14F-4D97-AF65-F5344CB8AC3E}">
        <p14:creationId xmlns:p14="http://schemas.microsoft.com/office/powerpoint/2010/main" val="4710450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CON 202 MACROECONOMIC THEORY&amp;quot;&quot;/&gt;&lt;property id=&quot;20307&quot; value=&quot;259&quot;/&gt;&lt;/object&gt;&lt;object type=&quot;3&quot; unique_id=&quot;10005&quot;&gt;&lt;property id=&quot;20148&quot; value=&quot;5&quot;/&gt;&lt;property id=&quot;20300&quot; value=&quot;Slide 2 - &amp;quot;THE COMPOSITION OF GDP&amp;quot;&quot;/&gt;&lt;property id=&quot;20307&quot; value=&quot;260&quot;/&gt;&lt;/object&gt;&lt;object type=&quot;3&quot; unique_id=&quot;10006&quot;&gt;&lt;property id=&quot;20148&quot; value=&quot;5&quot;/&gt;&lt;property id=&quot;20300&quot; value=&quot;Slide 3&quot;/&gt;&lt;property id=&quot;20307&quot; value=&quot;261&quot;/&gt;&lt;/object&gt;&lt;object type=&quot;3&quot; unique_id=&quot;10007&quot;&gt;&lt;property id=&quot;20148&quot; value=&quot;5&quot;/&gt;&lt;property id=&quot;20300&quot; value=&quot;Slide 4 - &amp;quot;THE COMPOSITION OF GDP&amp;quot;&quot;/&gt;&lt;property id=&quot;20307&quot; value=&quot;262&quot;/&gt;&lt;/object&gt;&lt;object type=&quot;3&quot; unique_id=&quot;10008&quot;&gt;&lt;property id=&quot;20148&quot; value=&quot;5&quot;/&gt;&lt;property id=&quot;20300&quot; value=&quot;Slide 5 - &amp;quot;THE COMPOSITION OF GDP&amp;quot;&quot;/&gt;&lt;property id=&quot;20307&quot; value=&quot;263&quot;/&gt;&lt;/object&gt;&lt;object type=&quot;3&quot; unique_id=&quot;10009&quot;&gt;&lt;property id=&quot;20148&quot; value=&quot;5&quot;/&gt;&lt;property id=&quot;20300&quot; value=&quot;Slide 6 - &amp;quot;THE COMPOSITION OF GDP&amp;quot;&quot;/&gt;&lt;property id=&quot;20307&quot; value=&quot;264&quot;/&gt;&lt;/object&gt;&lt;object type=&quot;3&quot; unique_id=&quot;10010&quot;&gt;&lt;property id=&quot;20148&quot; value=&quot;5&quot;/&gt;&lt;property id=&quot;20300&quot; value=&quot;Slide 7 - &amp;quot;THE COMPOSITION OF GDP&amp;quot;&quot;/&gt;&lt;property id=&quot;20307&quot; value=&quot;265&quot;/&gt;&lt;/object&gt;&lt;object type=&quot;3&quot; unique_id=&quot;10011&quot;&gt;&lt;property id=&quot;20148&quot; value=&quot;5&quot;/&gt;&lt;property id=&quot;20300&quot; value=&quot;Slide 8&quot;/&gt;&lt;property id=&quot;20307&quot; value=&quot;266&quot;/&gt;&lt;/object&gt;&lt;object type=&quot;3&quot; unique_id=&quot;10012&quot;&gt;&lt;property id=&quot;20148&quot; value=&quot;5&quot;/&gt;&lt;property id=&quot;20300&quot; value=&quot;Slide 10 - &amp;quot;THE COMPOSITION OF GDP&amp;quot;&quot;/&gt;&lt;property id=&quot;20307&quot; value=&quot;267&quot;/&gt;&lt;/object&gt;&lt;object type=&quot;3&quot; unique_id=&quot;11317&quot;&gt;&lt;property id=&quot;20148&quot; value=&quot;5&quot;/&gt;&lt;property id=&quot;20300&quot; value=&quot;Slide 9 - &amp;quot;THE COMPOSITION OF GDP&amp;quot;&quot;/&gt;&lt;property id=&quot;20307&quot; value=&quot;268&quot;/&gt;&lt;/object&gt;&lt;object type=&quot;3&quot; unique_id=&quot;11378&quot;&gt;&lt;property id=&quot;20148&quot; value=&quot;5&quot;/&gt;&lt;property id=&quot;20300&quot; value=&quot;Slide 11 - &amp;quot;COMPONENTS OF AGGREGATE DEMAND&amp;quot;&quot;/&gt;&lt;property id=&quot;20307&quot; value=&quot;269&quot;/&gt;&lt;/object&gt;&lt;object type=&quot;3&quot; unique_id=&quot;11379&quot;&gt;&lt;property id=&quot;20148&quot; value=&quot;5&quot;/&gt;&lt;property id=&quot;20300&quot; value=&quot;Slide 12 - &amp;quot;COMPONENTS OF AGGREGATE DEMAND&amp;quot;&quot;/&gt;&lt;property id=&quot;20307&quot; value=&quot;270&quot;/&gt;&lt;/object&gt;&lt;object type=&quot;3&quot; unique_id=&quot;11436&quot;&gt;&lt;property id=&quot;20148&quot; value=&quot;5&quot;/&gt;&lt;property id=&quot;20300&quot; value=&quot;Slide 13 - &amp;quot;COMPONENTS OF AGGREGATE DEMAND&amp;quot;&quot;/&gt;&lt;property id=&quot;20307&quot; value=&quot;271&quot;/&gt;&lt;/object&gt;&lt;object type=&quot;3&quot; unique_id=&quot;11437&quot;&gt;&lt;property id=&quot;20148&quot; value=&quot;5&quot;/&gt;&lt;property id=&quot;20300&quot; value=&quot;Slide 14 - &amp;quot;COMPONENTS OF AGGREGATE DEMAND&amp;quot;&quot;/&gt;&lt;property id=&quot;20307&quot; value=&quot;272&quot;/&gt;&lt;/object&gt;&lt;object type=&quot;3&quot; unique_id=&quot;11566&quot;&gt;&lt;property id=&quot;20148&quot; value=&quot;5&quot;/&gt;&lt;property id=&quot;20300&quot; value=&quot;Slide 15 - &amp;quot;COMPONENTS OF AGGREGATE DEMAND&amp;quot;&quot;/&gt;&lt;property id=&quot;20307&quot; value=&quot;273&quot;/&gt;&lt;/object&gt;&lt;object type=&quot;3&quot; unique_id=&quot;11567&quot;&gt;&lt;property id=&quot;20148&quot; value=&quot;5&quot;/&gt;&lt;property id=&quot;20300&quot; value=&quot;Slide 16 - &amp;quot;COMPONENTS OF AGGREGATE DEMAND&amp;quot;&quot;/&gt;&lt;property id=&quot;20307&quot; value=&quot;274&quot;/&gt;&lt;/object&gt;&lt;object type=&quot;3&quot; unique_id=&quot;11802&quot;&gt;&lt;property id=&quot;20148&quot; value=&quot;5&quot;/&gt;&lt;property id=&quot;20300&quot; value=&quot;Slide 17 - &amp;quot;EQUILIBRIUM IN THE GOODS MARKET&amp;quot;&quot;/&gt;&lt;property id=&quot;20307&quot; value=&quot;275&quot;/&gt;&lt;/object&gt;&lt;object type=&quot;3&quot; unique_id=&quot;11898&quot;&gt;&lt;property id=&quot;20148&quot; value=&quot;5&quot;/&gt;&lt;property id=&quot;20300&quot; value=&quot;Slide 18 - &amp;quot;EQUILIBRIUM IN THE GOODS MARKET&amp;quot;&quot;/&gt;&lt;property id=&quot;20307&quot; value=&quot;276&quot;/&gt;&lt;/object&gt;&lt;object type=&quot;3&quot; unique_id=&quot;11959&quot;&gt;&lt;property id=&quot;20148&quot; value=&quot;5&quot;/&gt;&lt;property id=&quot;20300&quot; value=&quot;Slide 19 - &amp;quot;EQUILIBRIUM IN THE GOODS MARKET&amp;quot;&quot;/&gt;&lt;property id=&quot;20307&quot; value=&quot;277&quot;/&gt;&lt;/object&gt;&lt;object type=&quot;3&quot; unique_id=&quot;12128&quot;&gt;&lt;property id=&quot;20148&quot; value=&quot;5&quot;/&gt;&lt;property id=&quot;20300&quot; value=&quot;Slide 22 - &amp;quot;EQUILIBRIUM IN THE GOODS MARKET&amp;quot;&quot;/&gt;&lt;property id=&quot;20307&quot; value=&quot;278&quot;/&gt;&lt;/object&gt;&lt;object type=&quot;3&quot; unique_id=&quot;12129&quot;&gt;&lt;property id=&quot;20148&quot; value=&quot;5&quot;/&gt;&lt;property id=&quot;20300&quot; value=&quot;Slide 23 - &amp;quot;EQUILIBRIUM IN THE GOODS MARKET&amp;quot;&quot;/&gt;&lt;property id=&quot;20307&quot; value=&quot;279&quot;/&gt;&lt;/object&gt;&lt;object type=&quot;3&quot; unique_id=&quot;12268&quot;&gt;&lt;property id=&quot;20148&quot; value=&quot;5&quot;/&gt;&lt;property id=&quot;20300&quot; value=&quot;Slide 24 - &amp;quot;THE SIMPLE MULTIPLIER&amp;quot;&quot;/&gt;&lt;property id=&quot;20307&quot; value=&quot;281&quot;/&gt;&lt;/object&gt;&lt;object type=&quot;3&quot; unique_id=&quot;12485&quot;&gt;&lt;property id=&quot;20148&quot; value=&quot;5&quot;/&gt;&lt;property id=&quot;20300&quot; value=&quot;Slide 25 - &amp;quot;THE SIMPLE MULTIPLIER&amp;quot;&quot;/&gt;&lt;property id=&quot;20307&quot; value=&quot;282&quot;/&gt;&lt;/object&gt;&lt;object type=&quot;3&quot; unique_id=&quot;12586&quot;&gt;&lt;property id=&quot;20148&quot; value=&quot;5&quot;/&gt;&lt;property id=&quot;20300&quot; value=&quot;Slide 26 - &amp;quot;THE SIMPLE MULTIPLIER&amp;quot;&quot;/&gt;&lt;property id=&quot;20307&quot; value=&quot;284&quot;/&gt;&lt;/object&gt;&lt;object type=&quot;3&quot; unique_id=&quot;12717&quot;&gt;&lt;property id=&quot;20148&quot; value=&quot;5&quot;/&gt;&lt;property id=&quot;20300&quot; value=&quot;Slide 27 - &amp;quot;THE SIMPLE MULTIPLIER&amp;quot;&quot;/&gt;&lt;property id=&quot;20307&quot; value=&quot;285&quot;/&gt;&lt;/object&gt;&lt;object type=&quot;3&quot; unique_id=&quot;13177&quot;&gt;&lt;property id=&quot;20148&quot; value=&quot;5&quot;/&gt;&lt;property id=&quot;20300&quot; value=&quot;Slide 28 - &amp;quot;THE MULTIPLIER&amp;quot;&quot;/&gt;&lt;property id=&quot;20307&quot; value=&quot;286&quot;/&gt;&lt;/object&gt;&lt;object type=&quot;3&quot; unique_id=&quot;13178&quot;&gt;&lt;property id=&quot;20148&quot; value=&quot;5&quot;/&gt;&lt;property id=&quot;20300&quot; value=&quot;Slide 29 - &amp;quot;THE MULTIPLIER&amp;quot;&quot;/&gt;&lt;property id=&quot;20307&quot; value=&quot;287&quot;/&gt;&lt;/object&gt;&lt;object type=&quot;3&quot; unique_id=&quot;13179&quot;&gt;&lt;property id=&quot;20148&quot; value=&quot;5&quot;/&gt;&lt;property id=&quot;20300&quot; value=&quot;Slide 30 - &amp;quot;THE MULTIPLIER&amp;quot;&quot;/&gt;&lt;property id=&quot;20307&quot; value=&quot;288&quot;/&gt;&lt;/object&gt;&lt;object type=&quot;3&quot; unique_id=&quot;13330&quot;&gt;&lt;property id=&quot;20148&quot; value=&quot;5&quot;/&gt;&lt;property id=&quot;20300&quot; value=&quot;Slide 31 - &amp;quot;THE MULTIPLIER&amp;quot;&quot;/&gt;&lt;property id=&quot;20307&quot; value=&quot;289&quot;/&gt;&lt;/object&gt;&lt;object type=&quot;3&quot; unique_id=&quot;13486&quot;&gt;&lt;property id=&quot;20148&quot; value=&quot;5&quot;/&gt;&lt;property id=&quot;20300&quot; value=&quot;Slide 32 - &amp;quot;THE MULTIPLIER&amp;quot;&quot;/&gt;&lt;property id=&quot;20307&quot; value=&quot;290&quot;/&gt;&lt;/object&gt;&lt;object type=&quot;3&quot; unique_id=&quot;13583&quot;&gt;&lt;property id=&quot;20148&quot; value=&quot;5&quot;/&gt;&lt;property id=&quot;20300&quot; value=&quot;Slide 33 - &amp;quot;THE MULTIPLIER&amp;quot;&quot;/&gt;&lt;property id=&quot;20307&quot; value=&quot;291&quot;/&gt;&lt;/object&gt;&lt;object type=&quot;3&quot; unique_id=&quot;13683&quot;&gt;&lt;property id=&quot;20148&quot; value=&quot;5&quot;/&gt;&lt;property id=&quot;20300&quot; value=&quot;Slide 34 - &amp;quot;THE MULTIPLIER&amp;quot;&quot;/&gt;&lt;property id=&quot;20307&quot; value=&quot;292&quot;/&gt;&lt;/object&gt;&lt;object type=&quot;3&quot; unique_id=&quot;13786&quot;&gt;&lt;property id=&quot;20148&quot; value=&quot;5&quot;/&gt;&lt;property id=&quot;20300&quot; value=&quot;Slide 35 - &amp;quot;THE MULTIPLIER&amp;quot;&quot;/&gt;&lt;property id=&quot;20307&quot; value=&quot;293&quot;/&gt;&lt;/object&gt;&lt;object type=&quot;3&quot; unique_id=&quot;14032&quot;&gt;&lt;property id=&quot;20148&quot; value=&quot;5&quot;/&gt;&lt;property id=&quot;20300&quot; value=&quot;Slide 36 - &amp;quot;INVESTMENT EQUALS SAVING&amp;quot;&quot;/&gt;&lt;property id=&quot;20307&quot; value=&quot;294&quot;/&gt;&lt;/object&gt;&lt;object type=&quot;3&quot; unique_id=&quot;14213&quot;&gt;&lt;property id=&quot;20148&quot; value=&quot;5&quot;/&gt;&lt;property id=&quot;20300&quot; value=&quot;Slide 37 - &amp;quot;INVESTMENT EQUALS SAVING&amp;quot;&quot;/&gt;&lt;property id=&quot;20307&quot; value=&quot;295&quot;/&gt;&lt;/object&gt;&lt;object type=&quot;3&quot; unique_id=&quot;14399&quot;&gt;&lt;property id=&quot;20148&quot; value=&quot;5&quot;/&gt;&lt;property id=&quot;20300&quot; value=&quot;Slide 38 - &amp;quot;INVESTMENT EQUALS SAVING&amp;quot;&quot;/&gt;&lt;property id=&quot;20307&quot; value=&quot;296&quot;/&gt;&lt;/object&gt;&lt;object type=&quot;3&quot; unique_id=&quot;14400&quot;&gt;&lt;property id=&quot;20148&quot; value=&quot;5&quot;/&gt;&lt;property id=&quot;20300&quot; value=&quot;Slide 39 - &amp;quot;INVESTMENT EQUALS SAVING&amp;quot;&quot;/&gt;&lt;property id=&quot;20307&quot; value=&quot;298&quot;/&gt;&lt;/object&gt;&lt;object type=&quot;3&quot; unique_id=&quot;14518&quot;&gt;&lt;property id=&quot;20148&quot; value=&quot;5&quot;/&gt;&lt;property id=&quot;20300&quot; value=&quot;Slide 40 - &amp;quot;INVESTMENT EQUALS SAVING&amp;quot;&quot;/&gt;&lt;property id=&quot;20307&quot; value=&quot;299&quot;/&gt;&lt;/object&gt;&lt;object type=&quot;3&quot; unique_id=&quot;14719&quot;&gt;&lt;property id=&quot;20148&quot; value=&quot;5&quot;/&gt;&lt;property id=&quot;20300&quot; value=&quot;Slide 41 - &amp;quot;THE PARADOX OF THRIFT&amp;quot;&quot;/&gt;&lt;property id=&quot;20307&quot; value=&quot;300&quot;/&gt;&lt;/object&gt;&lt;object type=&quot;3&quot; unique_id=&quot;14966&quot;&gt;&lt;property id=&quot;20148&quot; value=&quot;5&quot;/&gt;&lt;property id=&quot;20300&quot; value=&quot;Slide 42 - &amp;quot;THE PARADOX OF THRIFT&amp;quot;&quot;/&gt;&lt;property id=&quot;20307&quot; value=&quot;302&quot;/&gt;&lt;/object&gt;&lt;object type=&quot;3&quot; unique_id=&quot;15009&quot;&gt;&lt;property id=&quot;20148&quot; value=&quot;5&quot;/&gt;&lt;property id=&quot;20300&quot; value=&quot;Slide 20 - &amp;quot;EQUILIBRIUM IN THE GOODS MARKET&amp;quot;&quot;/&gt;&lt;property id=&quot;20307&quot; value=&quot;303&quot;/&gt;&lt;/object&gt;&lt;object type=&quot;3&quot; unique_id=&quot;15182&quot;&gt;&lt;property id=&quot;20148&quot; value=&quot;5&quot;/&gt;&lt;property id=&quot;20300&quot; value=&quot;Slide 21 - &amp;quot;EQUILIBRIUM IN THE GOODS MARKET&amp;quot;&quot;/&gt;&lt;property id=&quot;20307&quot; value=&quot;304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629</TotalTime>
  <Words>2053</Words>
  <Application>Microsoft Office PowerPoint</Application>
  <PresentationFormat>Geniş ekran</PresentationFormat>
  <Paragraphs>380</Paragraphs>
  <Slides>43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43</vt:i4>
      </vt:variant>
    </vt:vector>
  </HeadingPairs>
  <TitlesOfParts>
    <vt:vector size="51" baseType="lpstr">
      <vt:lpstr>Calibri</vt:lpstr>
      <vt:lpstr>Cambria Math</vt:lpstr>
      <vt:lpstr>Georgia</vt:lpstr>
      <vt:lpstr>Times New Roman</vt:lpstr>
      <vt:lpstr>Wingdings</vt:lpstr>
      <vt:lpstr>Wingdings 2</vt:lpstr>
      <vt:lpstr>Civic</vt:lpstr>
      <vt:lpstr>Equation</vt:lpstr>
      <vt:lpstr>ECON 202 MACROECONOMIC THEORY I FALL 2025-26</vt:lpstr>
      <vt:lpstr>THE COMPOSITION OF GDP</vt:lpstr>
      <vt:lpstr>PowerPoint Sunusu</vt:lpstr>
      <vt:lpstr>THE COMPOSITION OF GDP</vt:lpstr>
      <vt:lpstr>THE COMPOSITION OF GDP</vt:lpstr>
      <vt:lpstr>THE COMPOSITION OF GDP</vt:lpstr>
      <vt:lpstr>THE COMPOSITION OF GDP</vt:lpstr>
      <vt:lpstr>PowerPoint Sunusu</vt:lpstr>
      <vt:lpstr>THE COMPOSITION OF GDP</vt:lpstr>
      <vt:lpstr>THE COMPOSITION OF GDP</vt:lpstr>
      <vt:lpstr>COMPONENTS OF AGGREGATE DEMAND</vt:lpstr>
      <vt:lpstr>COMPONENTS OF AGGREGATE DEMAND</vt:lpstr>
      <vt:lpstr>COMPONENTS OF AGGREGATE DEMAND</vt:lpstr>
      <vt:lpstr>COMPONENTS OF AGGREGATE DEMAND</vt:lpstr>
      <vt:lpstr>COMPONENTS OF AGGREGATE DEMAND</vt:lpstr>
      <vt:lpstr>COMPONENTS OF AGGREGATE DEMAND</vt:lpstr>
      <vt:lpstr>EQUILIBRIUM IN THE GOODS MARKET</vt:lpstr>
      <vt:lpstr>EQUILIBRIUM IN THE GOODS MARKET</vt:lpstr>
      <vt:lpstr>EQUILIBRIUM IN THE GOODS MARKET</vt:lpstr>
      <vt:lpstr>EQUILIBRIUM IN THE GOODS MARKET</vt:lpstr>
      <vt:lpstr>EQUILIBRIUM IN THE GOODS MARKET</vt:lpstr>
      <vt:lpstr>EQUILIBRIUM IN THE GOODS MARKET</vt:lpstr>
      <vt:lpstr>EQUILIBRIUM IN THE GOODS MARKET</vt:lpstr>
      <vt:lpstr>THE SIMPLE MULTIPLIER</vt:lpstr>
      <vt:lpstr>THE SIMPLE MULTIPLIER</vt:lpstr>
      <vt:lpstr>THE SIMPLE MULTIPLIER</vt:lpstr>
      <vt:lpstr>THE SIMPLE MULTIPLIER</vt:lpstr>
      <vt:lpstr>THE MULTIPLIER</vt:lpstr>
      <vt:lpstr>THE MULTIPLIER</vt:lpstr>
      <vt:lpstr>THE MULTIPLIER</vt:lpstr>
      <vt:lpstr>THE MULTIPLIER</vt:lpstr>
      <vt:lpstr>THE MULTIPLIER</vt:lpstr>
      <vt:lpstr>THE MULTIPLIER</vt:lpstr>
      <vt:lpstr>THE MULTIPLIER</vt:lpstr>
      <vt:lpstr>THE MULTIPLIER</vt:lpstr>
      <vt:lpstr>INVESTMENT EQUALS SAVING</vt:lpstr>
      <vt:lpstr>INVESTMENT EQUALS SAVING</vt:lpstr>
      <vt:lpstr>INVESTMENT EQUALS SAVING</vt:lpstr>
      <vt:lpstr>INVESTMENT EQUALS SAVING</vt:lpstr>
      <vt:lpstr>INVESTMENT EQUALS SAVING</vt:lpstr>
      <vt:lpstr>THE PARADOX OF THRIFT</vt:lpstr>
      <vt:lpstr>THE PARADOX OF THRIFT</vt:lpstr>
      <vt:lpstr>THE PARADOX OF THRIFT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 202 MACROECONOMIC THEORY</dc:title>
  <dc:creator>Şirin Saracoğlu</dc:creator>
  <cp:lastModifiedBy>Şirin Saraçoğlu</cp:lastModifiedBy>
  <cp:revision>136</cp:revision>
  <dcterms:created xsi:type="dcterms:W3CDTF">2011-03-05T19:32:57Z</dcterms:created>
  <dcterms:modified xsi:type="dcterms:W3CDTF">2025-09-30T09:06:46Z</dcterms:modified>
</cp:coreProperties>
</file>