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96" r:id="rId1"/>
  </p:sldMasterIdLst>
  <p:notesMasterIdLst>
    <p:notesMasterId r:id="rId36"/>
  </p:notesMasterIdLst>
  <p:sldIdLst>
    <p:sldId id="256" r:id="rId2"/>
    <p:sldId id="300" r:id="rId3"/>
    <p:sldId id="257" r:id="rId4"/>
    <p:sldId id="301" r:id="rId5"/>
    <p:sldId id="296" r:id="rId6"/>
    <p:sldId id="297" r:id="rId7"/>
    <p:sldId id="302" r:id="rId8"/>
    <p:sldId id="303" r:id="rId9"/>
    <p:sldId id="298" r:id="rId10"/>
    <p:sldId id="304" r:id="rId11"/>
    <p:sldId id="318" r:id="rId12"/>
    <p:sldId id="327" r:id="rId13"/>
    <p:sldId id="305" r:id="rId14"/>
    <p:sldId id="319" r:id="rId15"/>
    <p:sldId id="309" r:id="rId16"/>
    <p:sldId id="310" r:id="rId17"/>
    <p:sldId id="307" r:id="rId18"/>
    <p:sldId id="258" r:id="rId19"/>
    <p:sldId id="320" r:id="rId20"/>
    <p:sldId id="321" r:id="rId21"/>
    <p:sldId id="325" r:id="rId22"/>
    <p:sldId id="326" r:id="rId23"/>
    <p:sldId id="311" r:id="rId24"/>
    <p:sldId id="312" r:id="rId25"/>
    <p:sldId id="328" r:id="rId26"/>
    <p:sldId id="313" r:id="rId27"/>
    <p:sldId id="315" r:id="rId28"/>
    <p:sldId id="314" r:id="rId29"/>
    <p:sldId id="308" r:id="rId30"/>
    <p:sldId id="324" r:id="rId31"/>
    <p:sldId id="276" r:id="rId32"/>
    <p:sldId id="322" r:id="rId33"/>
    <p:sldId id="323" r:id="rId34"/>
    <p:sldId id="275" r:id="rId35"/>
  </p:sldIdLst>
  <p:sldSz cx="9144000" cy="5715000" type="screen16x10"/>
  <p:notesSz cx="7315200" cy="9601200"/>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8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60"/>
  </p:normalViewPr>
  <p:slideViewPr>
    <p:cSldViewPr>
      <p:cViewPr varScale="1">
        <p:scale>
          <a:sx n="76" d="100"/>
          <a:sy n="76" d="100"/>
        </p:scale>
        <p:origin x="1016" y="52"/>
      </p:cViewPr>
      <p:guideLst>
        <p:guide orient="horz" pos="2160"/>
        <p:guide pos="2880"/>
        <p:guide orient="horz" pos="180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enovo\Documents\FALL%202025-2026%20SEMESTER%20COURSES\FALL%202025-2026%20ECON%20202\P_Data_Extract_From_World_Development_Indicators-dataset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lenovo\Documents\FALL%202025-2026%20SEMESTER%20COURSES\FALL%202025-2026%20ECON%20202\P_Data_Extract_From_World_Development_Indicators-dataset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enovo\Documents\FALL%202025-2026%20SEMESTER%20COURSES\FALL%202025-2026%20ECON%20202\P_Data_Extract_From_World_Development_Indicators-dataset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lenovo\Documents\FALL%202025-2026%20SEMESTER%20COURSES\FALL%202025-2026%20ECON%20202\gelir%20yontemi.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enovo\Documents\FALL%202025-2026%20SEMESTER%20COURSES\FALL%202025-2026%20ECON%20202\P_Data_Extract_From_World_Development_Indicators%20(66).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lenovo\Downloads\P_Data_Extract_From_World_Development_Indicators%20(60).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lenovo\Downloads\P_Data_Extract_From_World_Development_Indicators%20(67).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lenovo\Downloads\P_Data_Extract_From_World_Development_Indicators%20(68).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1" Type="http://schemas.openxmlformats.org/officeDocument/2006/relationships/oleObject" Target="file:///E:\Kalk&#305;nma%20&#199;G-Rapor\XM-2digit.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E:\Kalk&#305;nma%20&#199;G-Rapor\XM-2digit.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E:\Kalk&#305;nma%20&#199;G-Rapor\XM-0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E:\Kalk&#305;nma%20&#199;G-Rapor\XM-02.xlsx" TargetMode="Externa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Real GDP in Turkiye</a:t>
            </a:r>
            <a:r>
              <a:rPr lang="en-US" baseline="0"/>
              <a:t> </a:t>
            </a:r>
            <a:r>
              <a:rPr lang="en-US"/>
              <a:t>(constant LCU, 000 000)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Data!$C$3</c:f>
              <c:strCache>
                <c:ptCount val="1"/>
                <c:pt idx="0">
                  <c:v>GDP (constant LCU, 000 000)</c:v>
                </c:pt>
              </c:strCache>
            </c:strRef>
          </c:tx>
          <c:spPr>
            <a:ln w="28575" cap="rnd">
              <a:solidFill>
                <a:schemeClr val="accent1"/>
              </a:solidFill>
              <a:round/>
            </a:ln>
            <a:effectLst/>
          </c:spPr>
          <c:marker>
            <c:symbol val="none"/>
          </c:marker>
          <c:cat>
            <c:numRef>
              <c:f>Data!$D$1:$AL$1</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Data!$D$3:$AL$3</c:f>
              <c:numCache>
                <c:formatCode>0.00</c:formatCode>
                <c:ptCount val="35"/>
                <c:pt idx="0">
                  <c:v>512997.1188</c:v>
                </c:pt>
                <c:pt idx="1">
                  <c:v>516692.12949999998</c:v>
                </c:pt>
                <c:pt idx="2">
                  <c:v>542710.85889999999</c:v>
                </c:pt>
                <c:pt idx="3">
                  <c:v>584235.10600000003</c:v>
                </c:pt>
                <c:pt idx="4">
                  <c:v>556962.15029999998</c:v>
                </c:pt>
                <c:pt idx="5">
                  <c:v>600841.11490000004</c:v>
                </c:pt>
                <c:pt idx="6">
                  <c:v>645181.17319999996</c:v>
                </c:pt>
                <c:pt idx="7">
                  <c:v>694070.83239999996</c:v>
                </c:pt>
                <c:pt idx="8">
                  <c:v>710757.33810000005</c:v>
                </c:pt>
                <c:pt idx="9">
                  <c:v>687564.12919999997</c:v>
                </c:pt>
                <c:pt idx="10">
                  <c:v>735234.59840000002</c:v>
                </c:pt>
                <c:pt idx="11">
                  <c:v>692958.56079999998</c:v>
                </c:pt>
                <c:pt idx="12">
                  <c:v>737638.60270000005</c:v>
                </c:pt>
                <c:pt idx="13">
                  <c:v>780150.23540000001</c:v>
                </c:pt>
                <c:pt idx="14">
                  <c:v>856573.25619999995</c:v>
                </c:pt>
                <c:pt idx="15">
                  <c:v>933598.93539999996</c:v>
                </c:pt>
                <c:pt idx="16">
                  <c:v>998465.27819999994</c:v>
                </c:pt>
                <c:pt idx="17">
                  <c:v>1048822.9537</c:v>
                </c:pt>
                <c:pt idx="18">
                  <c:v>1057371.1185000001</c:v>
                </c:pt>
                <c:pt idx="19">
                  <c:v>1006372.4816000001</c:v>
                </c:pt>
                <c:pt idx="20">
                  <c:v>1091180.5404999999</c:v>
                </c:pt>
                <c:pt idx="21">
                  <c:v>1213393.9676999999</c:v>
                </c:pt>
                <c:pt idx="22">
                  <c:v>1271497.2494000001</c:v>
                </c:pt>
                <c:pt idx="23">
                  <c:v>1379394.1791000001</c:v>
                </c:pt>
                <c:pt idx="24">
                  <c:v>1447532.3225</c:v>
                </c:pt>
                <c:pt idx="25">
                  <c:v>1535607.2371</c:v>
                </c:pt>
                <c:pt idx="26">
                  <c:v>1586636.7586999999</c:v>
                </c:pt>
                <c:pt idx="27">
                  <c:v>1705666.2084999999</c:v>
                </c:pt>
                <c:pt idx="28">
                  <c:v>1757060.8377</c:v>
                </c:pt>
                <c:pt idx="29">
                  <c:v>1771442.6359000001</c:v>
                </c:pt>
                <c:pt idx="30">
                  <c:v>1804389.2198999999</c:v>
                </c:pt>
                <c:pt idx="31">
                  <c:v>2010800.4426</c:v>
                </c:pt>
                <c:pt idx="32">
                  <c:v>2122066.6348000001</c:v>
                </c:pt>
                <c:pt idx="33">
                  <c:v>2230529.0295000002</c:v>
                </c:pt>
                <c:pt idx="34">
                  <c:v>2301549.6170399901</c:v>
                </c:pt>
              </c:numCache>
            </c:numRef>
          </c:val>
          <c:smooth val="0"/>
          <c:extLst>
            <c:ext xmlns:c16="http://schemas.microsoft.com/office/drawing/2014/chart" uri="{C3380CC4-5D6E-409C-BE32-E72D297353CC}">
              <c16:uniqueId val="{00000000-ADB6-4ECE-9889-C4B5281DAF75}"/>
            </c:ext>
          </c:extLst>
        </c:ser>
        <c:dLbls>
          <c:showLegendKey val="0"/>
          <c:showVal val="0"/>
          <c:showCatName val="0"/>
          <c:showSerName val="0"/>
          <c:showPercent val="0"/>
          <c:showBubbleSize val="0"/>
        </c:dLbls>
        <c:smooth val="0"/>
        <c:axId val="278242671"/>
        <c:axId val="412248943"/>
      </c:lineChart>
      <c:catAx>
        <c:axId val="278242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2248943"/>
        <c:crosses val="autoZero"/>
        <c:auto val="1"/>
        <c:lblAlgn val="ctr"/>
        <c:lblOffset val="100"/>
        <c:noMultiLvlLbl val="0"/>
      </c:catAx>
      <c:valAx>
        <c:axId val="412248943"/>
        <c:scaling>
          <c:orientation val="minMax"/>
          <c:min val="500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82426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n-US" sz="1600" dirty="0">
                <a:effectLst>
                  <a:outerShdw blurRad="38100" dist="38100" dir="2700000" algn="tl">
                    <a:srgbClr val="000000">
                      <a:alpha val="43137"/>
                    </a:srgbClr>
                  </a:outerShdw>
                </a:effectLst>
              </a:rPr>
              <a:t>Real GDP growth in </a:t>
            </a:r>
            <a:r>
              <a:rPr lang="en-US" sz="1600" dirty="0" err="1">
                <a:effectLst>
                  <a:outerShdw blurRad="38100" dist="38100" dir="2700000" algn="tl">
                    <a:srgbClr val="000000">
                      <a:alpha val="43137"/>
                    </a:srgbClr>
                  </a:outerShdw>
                </a:effectLst>
              </a:rPr>
              <a:t>Turkiye</a:t>
            </a:r>
            <a:r>
              <a:rPr lang="en-US" sz="1600" dirty="0">
                <a:effectLst>
                  <a:outerShdw blurRad="38100" dist="38100" dir="2700000" algn="tl">
                    <a:srgbClr val="000000">
                      <a:alpha val="43137"/>
                    </a:srgbClr>
                  </a:outerShdw>
                </a:effectLst>
              </a:rPr>
              <a:t> (annual % change)</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n-US"/>
        </a:p>
      </c:txPr>
    </c:title>
    <c:autoTitleDeleted val="0"/>
    <c:plotArea>
      <c:layout/>
      <c:barChart>
        <c:barDir val="col"/>
        <c:grouping val="clustered"/>
        <c:varyColors val="0"/>
        <c:ser>
          <c:idx val="0"/>
          <c:order val="0"/>
          <c:tx>
            <c:strRef>
              <c:f>Data!$C$4</c:f>
              <c:strCache>
                <c:ptCount val="1"/>
                <c:pt idx="0">
                  <c:v>GDP growth (annual %)</c:v>
                </c:pt>
              </c:strCache>
            </c:strRef>
          </c:tx>
          <c:spPr>
            <a:solidFill>
              <a:schemeClr val="accent1"/>
            </a:solidFill>
            <a:ln>
              <a:noFill/>
            </a:ln>
            <a:effectLst/>
          </c:spPr>
          <c:invertIfNegative val="0"/>
          <c:cat>
            <c:numRef>
              <c:f>Data!$D$1:$AL$1</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Data!$D$4:$AL$4</c:f>
              <c:numCache>
                <c:formatCode>General</c:formatCode>
                <c:ptCount val="35"/>
                <c:pt idx="0">
                  <c:v>9.2661466714932317</c:v>
                </c:pt>
                <c:pt idx="1">
                  <c:v>0.72027903561004791</c:v>
                </c:pt>
                <c:pt idx="2">
                  <c:v>5.0356349389680304</c:v>
                </c:pt>
                <c:pt idx="3">
                  <c:v>7.6512652030150861</c:v>
                </c:pt>
                <c:pt idx="4">
                  <c:v>-4.6681473639483784</c:v>
                </c:pt>
                <c:pt idx="5">
                  <c:v>7.8782668761899117</c:v>
                </c:pt>
                <c:pt idx="6">
                  <c:v>7.3796644737568613</c:v>
                </c:pt>
                <c:pt idx="7">
                  <c:v>7.5776636440760825</c:v>
                </c:pt>
                <c:pt idx="8">
                  <c:v>2.4041502568693716</c:v>
                </c:pt>
                <c:pt idx="9">
                  <c:v>-3.2631684059710437</c:v>
                </c:pt>
                <c:pt idx="10">
                  <c:v>6.9332397045590426</c:v>
                </c:pt>
                <c:pt idx="11">
                  <c:v>-5.7500065546425674</c:v>
                </c:pt>
                <c:pt idx="12">
                  <c:v>6.4477220468159402</c:v>
                </c:pt>
                <c:pt idx="13">
                  <c:v>5.7632060665471414</c:v>
                </c:pt>
                <c:pt idx="14">
                  <c:v>9.7959363892028222</c:v>
                </c:pt>
                <c:pt idx="15">
                  <c:v>8.992304936265171</c:v>
                </c:pt>
                <c:pt idx="16">
                  <c:v>6.9479880857199277</c:v>
                </c:pt>
                <c:pt idx="17">
                  <c:v>5.0435079315710425</c:v>
                </c:pt>
                <c:pt idx="18">
                  <c:v>0.81502457300770459</c:v>
                </c:pt>
                <c:pt idx="19">
                  <c:v>-4.8231539530176946</c:v>
                </c:pt>
                <c:pt idx="20">
                  <c:v>8.427104322761906</c:v>
                </c:pt>
                <c:pt idx="21">
                  <c:v>11.200110583350352</c:v>
                </c:pt>
                <c:pt idx="22">
                  <c:v>4.7884927110800817</c:v>
                </c:pt>
                <c:pt idx="23">
                  <c:v>8.4858169965302608</c:v>
                </c:pt>
                <c:pt idx="24">
                  <c:v>4.9397151613657968</c:v>
                </c:pt>
                <c:pt idx="25">
                  <c:v>6.0844869044366305</c:v>
                </c:pt>
                <c:pt idx="26">
                  <c:v>3.323084208457459</c:v>
                </c:pt>
                <c:pt idx="27">
                  <c:v>7.5019974891749115</c:v>
                </c:pt>
                <c:pt idx="28">
                  <c:v>3.0131703931214986</c:v>
                </c:pt>
                <c:pt idx="29">
                  <c:v>0.81851452672667335</c:v>
                </c:pt>
                <c:pt idx="30">
                  <c:v>1.8598730397646221</c:v>
                </c:pt>
                <c:pt idx="31">
                  <c:v>11.439395692656575</c:v>
                </c:pt>
                <c:pt idx="32">
                  <c:v>5.5334278749278099</c:v>
                </c:pt>
                <c:pt idx="33">
                  <c:v>5.1111681848870205</c:v>
                </c:pt>
                <c:pt idx="34">
                  <c:v>3.1840243547922142</c:v>
                </c:pt>
              </c:numCache>
            </c:numRef>
          </c:val>
          <c:extLst>
            <c:ext xmlns:c16="http://schemas.microsoft.com/office/drawing/2014/chart" uri="{C3380CC4-5D6E-409C-BE32-E72D297353CC}">
              <c16:uniqueId val="{00000000-FF6E-4753-A62F-E562AC5774A9}"/>
            </c:ext>
          </c:extLst>
        </c:ser>
        <c:dLbls>
          <c:showLegendKey val="0"/>
          <c:showVal val="0"/>
          <c:showCatName val="0"/>
          <c:showSerName val="0"/>
          <c:showPercent val="0"/>
          <c:showBubbleSize val="0"/>
        </c:dLbls>
        <c:gapWidth val="219"/>
        <c:overlap val="-27"/>
        <c:axId val="464092623"/>
        <c:axId val="348777679"/>
      </c:barChart>
      <c:catAx>
        <c:axId val="464092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56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8777679"/>
        <c:crosses val="autoZero"/>
        <c:auto val="1"/>
        <c:lblAlgn val="ctr"/>
        <c:lblOffset val="100"/>
        <c:noMultiLvlLbl val="0"/>
      </c:catAx>
      <c:valAx>
        <c:axId val="3487776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40926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n-US" sz="1600" dirty="0">
                <a:effectLst>
                  <a:outerShdw blurRad="38100" dist="38100" dir="2700000" algn="tl">
                    <a:srgbClr val="000000">
                      <a:alpha val="43137"/>
                    </a:srgbClr>
                  </a:outerShdw>
                </a:effectLst>
              </a:rPr>
              <a:t>GDP per capita in </a:t>
            </a:r>
            <a:r>
              <a:rPr lang="en-US" sz="1600" dirty="0" err="1">
                <a:effectLst>
                  <a:outerShdw blurRad="38100" dist="38100" dir="2700000" algn="tl">
                    <a:srgbClr val="000000">
                      <a:alpha val="43137"/>
                    </a:srgbClr>
                  </a:outerShdw>
                </a:effectLst>
              </a:rPr>
              <a:t>Turkiye</a:t>
            </a:r>
            <a:r>
              <a:rPr lang="en-US" sz="1600" dirty="0">
                <a:effectLst>
                  <a:outerShdw blurRad="38100" dist="38100" dir="2700000" algn="tl">
                    <a:srgbClr val="000000">
                      <a:alpha val="43137"/>
                    </a:srgbClr>
                  </a:outerShdw>
                </a:effectLst>
              </a:rPr>
              <a:t> (current US$)</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n-US"/>
        </a:p>
      </c:txPr>
    </c:title>
    <c:autoTitleDeleted val="0"/>
    <c:plotArea>
      <c:layout/>
      <c:lineChart>
        <c:grouping val="standard"/>
        <c:varyColors val="0"/>
        <c:ser>
          <c:idx val="0"/>
          <c:order val="0"/>
          <c:tx>
            <c:strRef>
              <c:f>Data!$C$5</c:f>
              <c:strCache>
                <c:ptCount val="1"/>
                <c:pt idx="0">
                  <c:v>GDP per capita (current US$)</c:v>
                </c:pt>
              </c:strCache>
            </c:strRef>
          </c:tx>
          <c:spPr>
            <a:ln w="28575" cap="rnd">
              <a:solidFill>
                <a:schemeClr val="accent1"/>
              </a:solidFill>
              <a:round/>
            </a:ln>
            <a:effectLst/>
          </c:spPr>
          <c:marker>
            <c:symbol val="none"/>
          </c:marker>
          <c:dLbls>
            <c:dLbl>
              <c:idx val="34"/>
              <c:layout>
                <c:manualLayout>
                  <c:x val="-1.3917869229015906E-2"/>
                  <c:y val="-3.7339288997791438E-2"/>
                </c:manualLayout>
              </c:layout>
              <c:spPr>
                <a:solidFill>
                  <a:schemeClr val="lt1"/>
                </a:solidFill>
                <a:ln w="25400" cap="flat" cmpd="sng" algn="ctr">
                  <a:solidFill>
                    <a:schemeClr val="accent2"/>
                  </a:solidFill>
                  <a:prstDash val="solid"/>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5505883688372623E-2"/>
                      <c:h val="3.8318426425554011E-2"/>
                    </c:manualLayout>
                  </c15:layout>
                </c:ext>
                <c:ext xmlns:c16="http://schemas.microsoft.com/office/drawing/2014/chart" uri="{C3380CC4-5D6E-409C-BE32-E72D297353CC}">
                  <c16:uniqueId val="{00000000-EE20-46B4-AC59-5D2D76D0CD34}"/>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Data!$D$1:$AL$1</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Data!$D$5:$AL$5</c:f>
              <c:numCache>
                <c:formatCode>0.00</c:formatCode>
                <c:ptCount val="35"/>
                <c:pt idx="0">
                  <c:v>2689.5262192123291</c:v>
                </c:pt>
                <c:pt idx="1">
                  <c:v>2649.2725997443945</c:v>
                </c:pt>
                <c:pt idx="2">
                  <c:v>2743.6532029793598</c:v>
                </c:pt>
                <c:pt idx="3">
                  <c:v>3057.9373748042212</c:v>
                </c:pt>
                <c:pt idx="4">
                  <c:v>2176.2801813809006</c:v>
                </c:pt>
                <c:pt idx="5">
                  <c:v>2774.6162720284742</c:v>
                </c:pt>
                <c:pt idx="6">
                  <c:v>2929.153949306191</c:v>
                </c:pt>
                <c:pt idx="7">
                  <c:v>3020.9934706127196</c:v>
                </c:pt>
                <c:pt idx="8">
                  <c:v>4329.5624398557329</c:v>
                </c:pt>
                <c:pt idx="9">
                  <c:v>3969.4735940658547</c:v>
                </c:pt>
                <c:pt idx="10">
                  <c:v>4192.4431673849367</c:v>
                </c:pt>
                <c:pt idx="11">
                  <c:v>3045.5541395692562</c:v>
                </c:pt>
                <c:pt idx="12">
                  <c:v>3583.1974589715783</c:v>
                </c:pt>
                <c:pt idx="13">
                  <c:v>4637.8821850152917</c:v>
                </c:pt>
                <c:pt idx="14">
                  <c:v>5960.7789890904878</c:v>
                </c:pt>
                <c:pt idx="15">
                  <c:v>7303.0138886024533</c:v>
                </c:pt>
                <c:pt idx="16">
                  <c:v>7953.0784802496946</c:v>
                </c:pt>
                <c:pt idx="17">
                  <c:v>9711.2237612083154</c:v>
                </c:pt>
                <c:pt idx="18">
                  <c:v>10843.503694048901</c:v>
                </c:pt>
                <c:pt idx="19">
                  <c:v>9012.999457930342</c:v>
                </c:pt>
                <c:pt idx="20">
                  <c:v>10622.702043972324</c:v>
                </c:pt>
                <c:pt idx="21">
                  <c:v>11300.785221568052</c:v>
                </c:pt>
                <c:pt idx="22">
                  <c:v>11713.284983113903</c:v>
                </c:pt>
                <c:pt idx="23">
                  <c:v>12578.187863200044</c:v>
                </c:pt>
                <c:pt idx="24">
                  <c:v>12165.22013503798</c:v>
                </c:pt>
                <c:pt idx="25">
                  <c:v>11049.995110094245</c:v>
                </c:pt>
                <c:pt idx="26">
                  <c:v>10970.045894886165</c:v>
                </c:pt>
                <c:pt idx="27">
                  <c:v>10695.550196231012</c:v>
                </c:pt>
                <c:pt idx="28">
                  <c:v>9568.8350633022819</c:v>
                </c:pt>
                <c:pt idx="29">
                  <c:v>9215.4404988811439</c:v>
                </c:pt>
                <c:pt idx="30">
                  <c:v>8638.7390384810224</c:v>
                </c:pt>
                <c:pt idx="31">
                  <c:v>9743.2127780485534</c:v>
                </c:pt>
                <c:pt idx="32">
                  <c:v>10674.504157864985</c:v>
                </c:pt>
                <c:pt idx="33">
                  <c:v>13105.658500477753</c:v>
                </c:pt>
                <c:pt idx="34">
                  <c:v>15473.287263685574</c:v>
                </c:pt>
              </c:numCache>
            </c:numRef>
          </c:val>
          <c:smooth val="0"/>
          <c:extLst>
            <c:ext xmlns:c16="http://schemas.microsoft.com/office/drawing/2014/chart" uri="{C3380CC4-5D6E-409C-BE32-E72D297353CC}">
              <c16:uniqueId val="{00000001-EE20-46B4-AC59-5D2D76D0CD34}"/>
            </c:ext>
          </c:extLst>
        </c:ser>
        <c:dLbls>
          <c:showLegendKey val="0"/>
          <c:showVal val="0"/>
          <c:showCatName val="0"/>
          <c:showSerName val="0"/>
          <c:showPercent val="0"/>
          <c:showBubbleSize val="0"/>
        </c:dLbls>
        <c:smooth val="0"/>
        <c:axId val="471223439"/>
        <c:axId val="471289807"/>
      </c:lineChart>
      <c:catAx>
        <c:axId val="471223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1289807"/>
        <c:crosses val="autoZero"/>
        <c:auto val="1"/>
        <c:lblAlgn val="ctr"/>
        <c:lblOffset val="100"/>
        <c:noMultiLvlLbl val="0"/>
      </c:catAx>
      <c:valAx>
        <c:axId val="471289807"/>
        <c:scaling>
          <c:orientation val="minMax"/>
          <c:min val="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12234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n-US">
                <a:effectLst>
                  <a:outerShdw blurRad="38100" dist="38100" dir="2700000" algn="tl">
                    <a:srgbClr val="000000">
                      <a:alpha val="43137"/>
                    </a:srgbClr>
                  </a:outerShdw>
                </a:effectLst>
              </a:rPr>
              <a:t>GDP</a:t>
            </a:r>
            <a:r>
              <a:rPr lang="en-US" baseline="0">
                <a:effectLst>
                  <a:outerShdw blurRad="38100" dist="38100" dir="2700000" algn="tl">
                    <a:srgbClr val="000000">
                      <a:alpha val="43137"/>
                    </a:srgbClr>
                  </a:outerShdw>
                </a:effectLst>
              </a:rPr>
              <a:t> by income approach, shares in GDP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n-US"/>
        </a:p>
      </c:txPr>
    </c:title>
    <c:autoTitleDeleted val="0"/>
    <c:plotArea>
      <c:layout/>
      <c:lineChart>
        <c:grouping val="standard"/>
        <c:varyColors val="0"/>
        <c:ser>
          <c:idx val="0"/>
          <c:order val="0"/>
          <c:tx>
            <c:v>Compensation of employees</c:v>
          </c:tx>
          <c:spPr>
            <a:ln w="28575" cap="rnd">
              <a:solidFill>
                <a:schemeClr val="accent1"/>
              </a:solidFill>
              <a:round/>
            </a:ln>
            <a:effectLst/>
          </c:spPr>
          <c:marker>
            <c:symbol val="none"/>
          </c:marker>
          <c:cat>
            <c:strRef>
              <c:f>'T9 (2)'!$B$3:$P$3</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2022(r)</c:v>
                </c:pt>
                <c:pt idx="14">
                  <c:v>2023</c:v>
                </c:pt>
              </c:strCache>
            </c:strRef>
          </c:cat>
          <c:val>
            <c:numRef>
              <c:f>'T9 (2)'!$B$15:$P$15</c:f>
              <c:numCache>
                <c:formatCode>General</c:formatCode>
                <c:ptCount val="15"/>
                <c:pt idx="0">
                  <c:v>26.729223405814501</c:v>
                </c:pt>
                <c:pt idx="1">
                  <c:v>26.911064487588192</c:v>
                </c:pt>
                <c:pt idx="2">
                  <c:v>26.441885101083042</c:v>
                </c:pt>
                <c:pt idx="3">
                  <c:v>27.732122837473128</c:v>
                </c:pt>
                <c:pt idx="4">
                  <c:v>27.769615764579459</c:v>
                </c:pt>
                <c:pt idx="5">
                  <c:v>28.739043946175318</c:v>
                </c:pt>
                <c:pt idx="6">
                  <c:v>29.083187048961829</c:v>
                </c:pt>
                <c:pt idx="7">
                  <c:v>31.988806009010002</c:v>
                </c:pt>
                <c:pt idx="8">
                  <c:v>30.220292165296037</c:v>
                </c:pt>
                <c:pt idx="9">
                  <c:v>30.017866729503634</c:v>
                </c:pt>
                <c:pt idx="10">
                  <c:v>31.278565332800028</c:v>
                </c:pt>
                <c:pt idx="11">
                  <c:v>29.288066158918173</c:v>
                </c:pt>
                <c:pt idx="12">
                  <c:v>26.821697025406088</c:v>
                </c:pt>
                <c:pt idx="13">
                  <c:v>23.554042114865478</c:v>
                </c:pt>
                <c:pt idx="14">
                  <c:v>28.86083421901543</c:v>
                </c:pt>
              </c:numCache>
            </c:numRef>
          </c:val>
          <c:smooth val="0"/>
          <c:extLst>
            <c:ext xmlns:c16="http://schemas.microsoft.com/office/drawing/2014/chart" uri="{C3380CC4-5D6E-409C-BE32-E72D297353CC}">
              <c16:uniqueId val="{00000000-34C1-4764-A09C-6C0595E2B935}"/>
            </c:ext>
          </c:extLst>
        </c:ser>
        <c:ser>
          <c:idx val="1"/>
          <c:order val="1"/>
          <c:tx>
            <c:v>Operating surplus, net</c:v>
          </c:tx>
          <c:spPr>
            <a:ln w="28575" cap="rnd">
              <a:solidFill>
                <a:schemeClr val="accent2"/>
              </a:solidFill>
              <a:round/>
            </a:ln>
            <a:effectLst/>
          </c:spPr>
          <c:marker>
            <c:symbol val="none"/>
          </c:marker>
          <c:val>
            <c:numRef>
              <c:f>'T9 (2)'!$B$18:$P$18</c:f>
              <c:numCache>
                <c:formatCode>General</c:formatCode>
                <c:ptCount val="15"/>
                <c:pt idx="0">
                  <c:v>46.315496770668688</c:v>
                </c:pt>
                <c:pt idx="1">
                  <c:v>45.86066232140935</c:v>
                </c:pt>
                <c:pt idx="2">
                  <c:v>47.092498579650119</c:v>
                </c:pt>
                <c:pt idx="3">
                  <c:v>45.912629698507104</c:v>
                </c:pt>
                <c:pt idx="4">
                  <c:v>45.649628440371124</c:v>
                </c:pt>
                <c:pt idx="5">
                  <c:v>45.43458556706355</c:v>
                </c:pt>
                <c:pt idx="6">
                  <c:v>44.71209690118954</c:v>
                </c:pt>
                <c:pt idx="7">
                  <c:v>41.872924827411893</c:v>
                </c:pt>
                <c:pt idx="8">
                  <c:v>44.235140218370347</c:v>
                </c:pt>
                <c:pt idx="9">
                  <c:v>44.381997049521949</c:v>
                </c:pt>
                <c:pt idx="10">
                  <c:v>42.688960065205272</c:v>
                </c:pt>
                <c:pt idx="11">
                  <c:v>43.821134497665795</c:v>
                </c:pt>
                <c:pt idx="12">
                  <c:v>46.749441151551615</c:v>
                </c:pt>
                <c:pt idx="13">
                  <c:v>48.061522366724333</c:v>
                </c:pt>
                <c:pt idx="14">
                  <c:v>41.644499613678811</c:v>
                </c:pt>
              </c:numCache>
            </c:numRef>
          </c:val>
          <c:smooth val="0"/>
          <c:extLst>
            <c:ext xmlns:c16="http://schemas.microsoft.com/office/drawing/2014/chart" uri="{C3380CC4-5D6E-409C-BE32-E72D297353CC}">
              <c16:uniqueId val="{00000001-34C1-4764-A09C-6C0595E2B935}"/>
            </c:ext>
          </c:extLst>
        </c:ser>
        <c:ser>
          <c:idx val="2"/>
          <c:order val="2"/>
          <c:tx>
            <c:v>Consumption of fixed capital</c:v>
          </c:tx>
          <c:spPr>
            <a:ln w="28575" cap="rnd">
              <a:solidFill>
                <a:schemeClr val="accent3"/>
              </a:solidFill>
              <a:round/>
            </a:ln>
            <a:effectLst/>
          </c:spPr>
          <c:marker>
            <c:symbol val="none"/>
          </c:marker>
          <c:val>
            <c:numRef>
              <c:f>'T9 (2)'!$B$20:$P$20</c:f>
              <c:numCache>
                <c:formatCode>General</c:formatCode>
                <c:ptCount val="15"/>
                <c:pt idx="0">
                  <c:v>16.111987577616215</c:v>
                </c:pt>
                <c:pt idx="1">
                  <c:v>14.898228145095633</c:v>
                </c:pt>
                <c:pt idx="2">
                  <c:v>14.239216926049842</c:v>
                </c:pt>
                <c:pt idx="3">
                  <c:v>14.395178700743609</c:v>
                </c:pt>
                <c:pt idx="4">
                  <c:v>13.989281202802214</c:v>
                </c:pt>
                <c:pt idx="5">
                  <c:v>14.46808085162302</c:v>
                </c:pt>
                <c:pt idx="6">
                  <c:v>14.595276561648731</c:v>
                </c:pt>
                <c:pt idx="7">
                  <c:v>14.954837427034287</c:v>
                </c:pt>
                <c:pt idx="8">
                  <c:v>15.067013756399575</c:v>
                </c:pt>
                <c:pt idx="9">
                  <c:v>16.151786133618952</c:v>
                </c:pt>
                <c:pt idx="10">
                  <c:v>16.940615187192396</c:v>
                </c:pt>
                <c:pt idx="11">
                  <c:v>17.184361527851092</c:v>
                </c:pt>
                <c:pt idx="12">
                  <c:v>17.194155401397527</c:v>
                </c:pt>
                <c:pt idx="13">
                  <c:v>18.548633469300029</c:v>
                </c:pt>
                <c:pt idx="14">
                  <c:v>19.477633304531867</c:v>
                </c:pt>
              </c:numCache>
            </c:numRef>
          </c:val>
          <c:smooth val="0"/>
          <c:extLst>
            <c:ext xmlns:c16="http://schemas.microsoft.com/office/drawing/2014/chart" uri="{C3380CC4-5D6E-409C-BE32-E72D297353CC}">
              <c16:uniqueId val="{00000002-34C1-4764-A09C-6C0595E2B935}"/>
            </c:ext>
          </c:extLst>
        </c:ser>
        <c:dLbls>
          <c:showLegendKey val="0"/>
          <c:showVal val="0"/>
          <c:showCatName val="0"/>
          <c:showSerName val="0"/>
          <c:showPercent val="0"/>
          <c:showBubbleSize val="0"/>
        </c:dLbls>
        <c:smooth val="0"/>
        <c:axId val="421430191"/>
        <c:axId val="469023823"/>
      </c:lineChart>
      <c:catAx>
        <c:axId val="421430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9023823"/>
        <c:crosses val="autoZero"/>
        <c:auto val="1"/>
        <c:lblAlgn val="ctr"/>
        <c:lblOffset val="100"/>
        <c:noMultiLvlLbl val="0"/>
      </c:catAx>
      <c:valAx>
        <c:axId val="469023823"/>
        <c:scaling>
          <c:orientation val="minMax"/>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14301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Real GDP Growth rate and Unemployment rate, Turkiye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Data!$C$2</c:f>
              <c:strCache>
                <c:ptCount val="1"/>
                <c:pt idx="0">
                  <c:v>GDP growth (annual %)</c:v>
                </c:pt>
              </c:strCache>
            </c:strRef>
          </c:tx>
          <c:spPr>
            <a:solidFill>
              <a:schemeClr val="accent1"/>
            </a:solidFill>
            <a:ln>
              <a:noFill/>
            </a:ln>
            <a:effectLst/>
          </c:spPr>
          <c:invertIfNegative val="0"/>
          <c:cat>
            <c:numRef>
              <c:f>Data!$D$1:$AL$1</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Data!$D$2:$AL$2</c:f>
              <c:numCache>
                <c:formatCode>General</c:formatCode>
                <c:ptCount val="35"/>
                <c:pt idx="0">
                  <c:v>9.2661466714932317</c:v>
                </c:pt>
                <c:pt idx="1">
                  <c:v>0.72027903561004791</c:v>
                </c:pt>
                <c:pt idx="2">
                  <c:v>5.0356349389680304</c:v>
                </c:pt>
                <c:pt idx="3">
                  <c:v>7.6512652030150861</c:v>
                </c:pt>
                <c:pt idx="4">
                  <c:v>-4.6681473639483784</c:v>
                </c:pt>
                <c:pt idx="5">
                  <c:v>7.8782668761899117</c:v>
                </c:pt>
                <c:pt idx="6">
                  <c:v>7.3796644737568613</c:v>
                </c:pt>
                <c:pt idx="7">
                  <c:v>7.5776636440760825</c:v>
                </c:pt>
                <c:pt idx="8">
                  <c:v>2.4041502568693716</c:v>
                </c:pt>
                <c:pt idx="9">
                  <c:v>-3.2631684059710437</c:v>
                </c:pt>
                <c:pt idx="10">
                  <c:v>6.9332397045590426</c:v>
                </c:pt>
                <c:pt idx="11">
                  <c:v>-5.7500065546425674</c:v>
                </c:pt>
                <c:pt idx="12">
                  <c:v>6.4477220468159402</c:v>
                </c:pt>
                <c:pt idx="13">
                  <c:v>5.7632060665471414</c:v>
                </c:pt>
                <c:pt idx="14">
                  <c:v>9.7959363892028222</c:v>
                </c:pt>
                <c:pt idx="15">
                  <c:v>8.992304936265171</c:v>
                </c:pt>
                <c:pt idx="16">
                  <c:v>6.9479880857199277</c:v>
                </c:pt>
                <c:pt idx="17">
                  <c:v>5.0435079315710425</c:v>
                </c:pt>
                <c:pt idx="18">
                  <c:v>0.81502457300770459</c:v>
                </c:pt>
                <c:pt idx="19">
                  <c:v>-4.8231539530176946</c:v>
                </c:pt>
                <c:pt idx="20">
                  <c:v>8.427104322761906</c:v>
                </c:pt>
                <c:pt idx="21">
                  <c:v>11.200110583350352</c:v>
                </c:pt>
                <c:pt idx="22">
                  <c:v>4.7884927110800817</c:v>
                </c:pt>
                <c:pt idx="23">
                  <c:v>8.4858169965302608</c:v>
                </c:pt>
                <c:pt idx="24">
                  <c:v>4.9397151613657968</c:v>
                </c:pt>
                <c:pt idx="25">
                  <c:v>6.0844869044366305</c:v>
                </c:pt>
                <c:pt idx="26">
                  <c:v>3.323084208457459</c:v>
                </c:pt>
                <c:pt idx="27">
                  <c:v>7.5019974891749115</c:v>
                </c:pt>
                <c:pt idx="28">
                  <c:v>3.0131703931214986</c:v>
                </c:pt>
                <c:pt idx="29">
                  <c:v>0.81851452672667335</c:v>
                </c:pt>
                <c:pt idx="30">
                  <c:v>1.8598730397646221</c:v>
                </c:pt>
                <c:pt idx="31">
                  <c:v>11.439395692656575</c:v>
                </c:pt>
                <c:pt idx="32">
                  <c:v>5.5334278749278099</c:v>
                </c:pt>
                <c:pt idx="33">
                  <c:v>5.1111681848870205</c:v>
                </c:pt>
                <c:pt idx="34">
                  <c:v>3.1840243547922142</c:v>
                </c:pt>
              </c:numCache>
            </c:numRef>
          </c:val>
          <c:extLst>
            <c:ext xmlns:c16="http://schemas.microsoft.com/office/drawing/2014/chart" uri="{C3380CC4-5D6E-409C-BE32-E72D297353CC}">
              <c16:uniqueId val="{00000000-E566-4217-B071-360ABBB4BE9C}"/>
            </c:ext>
          </c:extLst>
        </c:ser>
        <c:dLbls>
          <c:showLegendKey val="0"/>
          <c:showVal val="0"/>
          <c:showCatName val="0"/>
          <c:showSerName val="0"/>
          <c:showPercent val="0"/>
          <c:showBubbleSize val="0"/>
        </c:dLbls>
        <c:gapWidth val="219"/>
        <c:axId val="2013631232"/>
        <c:axId val="2009718576"/>
      </c:barChart>
      <c:lineChart>
        <c:grouping val="standard"/>
        <c:varyColors val="0"/>
        <c:ser>
          <c:idx val="1"/>
          <c:order val="1"/>
          <c:tx>
            <c:strRef>
              <c:f>Data!$C$3</c:f>
              <c:strCache>
                <c:ptCount val="1"/>
                <c:pt idx="0">
                  <c:v>Unemployment, total (% of total labor force) (national estimate)</c:v>
                </c:pt>
              </c:strCache>
            </c:strRef>
          </c:tx>
          <c:spPr>
            <a:ln w="28575" cap="rnd">
              <a:solidFill>
                <a:schemeClr val="accent2"/>
              </a:solidFill>
              <a:round/>
            </a:ln>
            <a:effectLst/>
          </c:spPr>
          <c:marker>
            <c:symbol val="none"/>
          </c:marker>
          <c:dPt>
            <c:idx val="34"/>
            <c:marker>
              <c:symbol val="none"/>
            </c:marker>
            <c:bubble3D val="0"/>
            <c:spPr>
              <a:ln w="28575" cap="rnd">
                <a:solidFill>
                  <a:schemeClr val="accent2"/>
                </a:solidFill>
                <a:round/>
              </a:ln>
              <a:effectLst/>
            </c:spPr>
            <c:extLst>
              <c:ext xmlns:c16="http://schemas.microsoft.com/office/drawing/2014/chart" uri="{C3380CC4-5D6E-409C-BE32-E72D297353CC}">
                <c16:uniqueId val="{00000002-E566-4217-B071-360ABBB4BE9C}"/>
              </c:ext>
            </c:extLst>
          </c:dPt>
          <c:val>
            <c:numRef>
              <c:f>Data!$D$3:$AL$3</c:f>
              <c:numCache>
                <c:formatCode>General</c:formatCode>
                <c:ptCount val="35"/>
                <c:pt idx="0">
                  <c:v>8.0150000000000006</c:v>
                </c:pt>
                <c:pt idx="1">
                  <c:v>8.2100000000000009</c:v>
                </c:pt>
                <c:pt idx="2">
                  <c:v>8.5090000000000003</c:v>
                </c:pt>
                <c:pt idx="3">
                  <c:v>8.9619999999999997</c:v>
                </c:pt>
                <c:pt idx="4">
                  <c:v>8.577</c:v>
                </c:pt>
                <c:pt idx="5">
                  <c:v>7.6440000000000001</c:v>
                </c:pt>
                <c:pt idx="6">
                  <c:v>6.6289999999999996</c:v>
                </c:pt>
                <c:pt idx="7">
                  <c:v>6.8410000000000002</c:v>
                </c:pt>
                <c:pt idx="8">
                  <c:v>6.8879999999999999</c:v>
                </c:pt>
                <c:pt idx="9">
                  <c:v>7.6870000000000003</c:v>
                </c:pt>
                <c:pt idx="10">
                  <c:v>6.4950000000000001</c:v>
                </c:pt>
                <c:pt idx="11">
                  <c:v>8.3810000000000002</c:v>
                </c:pt>
                <c:pt idx="12">
                  <c:v>10.358000000000001</c:v>
                </c:pt>
                <c:pt idx="13">
                  <c:v>10.542</c:v>
                </c:pt>
                <c:pt idx="14">
                  <c:v>10.837999999999999</c:v>
                </c:pt>
                <c:pt idx="15">
                  <c:v>10.635999999999999</c:v>
                </c:pt>
                <c:pt idx="16">
                  <c:v>10.227</c:v>
                </c:pt>
                <c:pt idx="17">
                  <c:v>10.285</c:v>
                </c:pt>
                <c:pt idx="18">
                  <c:v>10.965</c:v>
                </c:pt>
                <c:pt idx="19">
                  <c:v>14.026</c:v>
                </c:pt>
                <c:pt idx="20">
                  <c:v>11.879</c:v>
                </c:pt>
                <c:pt idx="21">
                  <c:v>9.7889999999999997</c:v>
                </c:pt>
                <c:pt idx="22">
                  <c:v>9.2100000000000009</c:v>
                </c:pt>
                <c:pt idx="23">
                  <c:v>9.7129999999999992</c:v>
                </c:pt>
                <c:pt idx="24">
                  <c:v>9.9009999999999998</c:v>
                </c:pt>
                <c:pt idx="25">
                  <c:v>10.304</c:v>
                </c:pt>
                <c:pt idx="26">
                  <c:v>10.898999999999999</c:v>
                </c:pt>
                <c:pt idx="27">
                  <c:v>10.919</c:v>
                </c:pt>
                <c:pt idx="28">
                  <c:v>10.956</c:v>
                </c:pt>
                <c:pt idx="29">
                  <c:v>13.73</c:v>
                </c:pt>
                <c:pt idx="30">
                  <c:v>13.148</c:v>
                </c:pt>
                <c:pt idx="31">
                  <c:v>11.968999999999999</c:v>
                </c:pt>
                <c:pt idx="32">
                  <c:v>10.465</c:v>
                </c:pt>
                <c:pt idx="33">
                  <c:v>9.3879999999999999</c:v>
                </c:pt>
              </c:numCache>
            </c:numRef>
          </c:val>
          <c:smooth val="0"/>
          <c:extLst>
            <c:ext xmlns:c16="http://schemas.microsoft.com/office/drawing/2014/chart" uri="{C3380CC4-5D6E-409C-BE32-E72D297353CC}">
              <c16:uniqueId val="{00000003-E566-4217-B071-360ABBB4BE9C}"/>
            </c:ext>
          </c:extLst>
        </c:ser>
        <c:dLbls>
          <c:showLegendKey val="0"/>
          <c:showVal val="0"/>
          <c:showCatName val="0"/>
          <c:showSerName val="0"/>
          <c:showPercent val="0"/>
          <c:showBubbleSize val="0"/>
        </c:dLbls>
        <c:marker val="1"/>
        <c:smooth val="0"/>
        <c:axId val="2013631232"/>
        <c:axId val="2009718576"/>
      </c:lineChart>
      <c:catAx>
        <c:axId val="201363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312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9718576"/>
        <c:crosses val="autoZero"/>
        <c:auto val="1"/>
        <c:lblAlgn val="ctr"/>
        <c:lblOffset val="100"/>
        <c:noMultiLvlLbl val="0"/>
      </c:catAx>
      <c:valAx>
        <c:axId val="200971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363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en-US" sz="1600">
                <a:effectLst>
                  <a:outerShdw blurRad="38100" dist="38100" dir="2700000" algn="tl">
                    <a:srgbClr val="000000">
                      <a:alpha val="43137"/>
                    </a:srgbClr>
                  </a:outerShdw>
                </a:effectLst>
              </a:rPr>
              <a:t>Unemployment and LFPR, Türkiye (%)</a:t>
            </a:r>
          </a:p>
        </c:rich>
      </c:tx>
      <c:layout>
        <c:manualLayout>
          <c:xMode val="edge"/>
          <c:yMode val="edge"/>
          <c:x val="0.29721651113055314"/>
          <c:y val="1.4798281263229194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n-US"/>
        </a:p>
      </c:txPr>
    </c:title>
    <c:autoTitleDeleted val="0"/>
    <c:plotArea>
      <c:layout/>
      <c:barChart>
        <c:barDir val="col"/>
        <c:grouping val="clustered"/>
        <c:varyColors val="0"/>
        <c:ser>
          <c:idx val="0"/>
          <c:order val="0"/>
          <c:tx>
            <c:strRef>
              <c:f>Data!$C$2</c:f>
              <c:strCache>
                <c:ptCount val="1"/>
                <c:pt idx="0">
                  <c:v>Labor force participation rate, total (% of total population ages 15+) (national estimate)</c:v>
                </c:pt>
              </c:strCache>
            </c:strRef>
          </c:tx>
          <c:spPr>
            <a:solidFill>
              <a:schemeClr val="accent1"/>
            </a:solidFill>
            <a:ln>
              <a:noFill/>
            </a:ln>
            <a:effectLst/>
          </c:spPr>
          <c:invertIfNegative val="0"/>
          <c:cat>
            <c:numRef>
              <c:f>Data!$D$1:$AK$1</c:f>
              <c:numCache>
                <c:formatCode>General</c:formatCode>
                <c:ptCount val="3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numCache>
            </c:numRef>
          </c:cat>
          <c:val>
            <c:numRef>
              <c:f>Data!$D$2:$AK$2</c:f>
              <c:numCache>
                <c:formatCode>General</c:formatCode>
                <c:ptCount val="34"/>
                <c:pt idx="0">
                  <c:v>56.613999999999997</c:v>
                </c:pt>
                <c:pt idx="1">
                  <c:v>56.997999999999998</c:v>
                </c:pt>
                <c:pt idx="2">
                  <c:v>55.99</c:v>
                </c:pt>
                <c:pt idx="3">
                  <c:v>52.152999999999999</c:v>
                </c:pt>
                <c:pt idx="4">
                  <c:v>54.649000000000001</c:v>
                </c:pt>
                <c:pt idx="5">
                  <c:v>54.125</c:v>
                </c:pt>
                <c:pt idx="6">
                  <c:v>53.734000000000002</c:v>
                </c:pt>
                <c:pt idx="7">
                  <c:v>52.552999999999997</c:v>
                </c:pt>
                <c:pt idx="8">
                  <c:v>52.795999999999999</c:v>
                </c:pt>
                <c:pt idx="9">
                  <c:v>52.7</c:v>
                </c:pt>
                <c:pt idx="10">
                  <c:v>49.948</c:v>
                </c:pt>
                <c:pt idx="11">
                  <c:v>49.822000000000003</c:v>
                </c:pt>
                <c:pt idx="12">
                  <c:v>49.576999999999998</c:v>
                </c:pt>
                <c:pt idx="13">
                  <c:v>48.331000000000003</c:v>
                </c:pt>
                <c:pt idx="14">
                  <c:v>46.305999999999997</c:v>
                </c:pt>
                <c:pt idx="15">
                  <c:v>46.430999999999997</c:v>
                </c:pt>
                <c:pt idx="16">
                  <c:v>46.271999999999998</c:v>
                </c:pt>
                <c:pt idx="17">
                  <c:v>46.23</c:v>
                </c:pt>
                <c:pt idx="18">
                  <c:v>46.886000000000003</c:v>
                </c:pt>
                <c:pt idx="19">
                  <c:v>47.88</c:v>
                </c:pt>
                <c:pt idx="20">
                  <c:v>48.804000000000002</c:v>
                </c:pt>
                <c:pt idx="21">
                  <c:v>49.863999999999997</c:v>
                </c:pt>
                <c:pt idx="22">
                  <c:v>49.957999999999998</c:v>
                </c:pt>
                <c:pt idx="23">
                  <c:v>50.84</c:v>
                </c:pt>
                <c:pt idx="24">
                  <c:v>50.512</c:v>
                </c:pt>
                <c:pt idx="25">
                  <c:v>51.3</c:v>
                </c:pt>
                <c:pt idx="26">
                  <c:v>52</c:v>
                </c:pt>
                <c:pt idx="27">
                  <c:v>52.832000000000001</c:v>
                </c:pt>
                <c:pt idx="28">
                  <c:v>53.212000000000003</c:v>
                </c:pt>
                <c:pt idx="29">
                  <c:v>52.951000000000001</c:v>
                </c:pt>
                <c:pt idx="30">
                  <c:v>49.334000000000003</c:v>
                </c:pt>
                <c:pt idx="31">
                  <c:v>51.359000000000002</c:v>
                </c:pt>
                <c:pt idx="32">
                  <c:v>53.055</c:v>
                </c:pt>
                <c:pt idx="33">
                  <c:v>53.313000000000002</c:v>
                </c:pt>
              </c:numCache>
            </c:numRef>
          </c:val>
          <c:extLst>
            <c:ext xmlns:c16="http://schemas.microsoft.com/office/drawing/2014/chart" uri="{C3380CC4-5D6E-409C-BE32-E72D297353CC}">
              <c16:uniqueId val="{00000000-705E-40B5-B99A-E9B58F9F5B20}"/>
            </c:ext>
          </c:extLst>
        </c:ser>
        <c:dLbls>
          <c:showLegendKey val="0"/>
          <c:showVal val="0"/>
          <c:showCatName val="0"/>
          <c:showSerName val="0"/>
          <c:showPercent val="0"/>
          <c:showBubbleSize val="0"/>
        </c:dLbls>
        <c:gapWidth val="150"/>
        <c:axId val="2058211776"/>
        <c:axId val="2051882928"/>
      </c:barChart>
      <c:lineChart>
        <c:grouping val="standard"/>
        <c:varyColors val="0"/>
        <c:ser>
          <c:idx val="1"/>
          <c:order val="1"/>
          <c:tx>
            <c:strRef>
              <c:f>Data!$C$3</c:f>
              <c:strCache>
                <c:ptCount val="1"/>
                <c:pt idx="0">
                  <c:v>Unemployment, total (% of total labor force) (national estimate)</c:v>
                </c:pt>
              </c:strCache>
            </c:strRef>
          </c:tx>
          <c:spPr>
            <a:ln w="28575" cap="rnd">
              <a:solidFill>
                <a:schemeClr val="accent2"/>
              </a:solidFill>
              <a:round/>
            </a:ln>
            <a:effectLst/>
          </c:spPr>
          <c:marker>
            <c:symbol val="none"/>
          </c:marker>
          <c:val>
            <c:numRef>
              <c:f>Data!$D$3:$AK$3</c:f>
              <c:numCache>
                <c:formatCode>General</c:formatCode>
                <c:ptCount val="34"/>
                <c:pt idx="0">
                  <c:v>8.0150000000000006</c:v>
                </c:pt>
                <c:pt idx="1">
                  <c:v>8.2100000000000009</c:v>
                </c:pt>
                <c:pt idx="2">
                  <c:v>8.5090000000000003</c:v>
                </c:pt>
                <c:pt idx="3">
                  <c:v>8.9619999999999997</c:v>
                </c:pt>
                <c:pt idx="4">
                  <c:v>8.577</c:v>
                </c:pt>
                <c:pt idx="5">
                  <c:v>7.6440000000000001</c:v>
                </c:pt>
                <c:pt idx="6">
                  <c:v>6.6289999999999996</c:v>
                </c:pt>
                <c:pt idx="7">
                  <c:v>6.8410000000000002</c:v>
                </c:pt>
                <c:pt idx="8">
                  <c:v>6.8879999999999999</c:v>
                </c:pt>
                <c:pt idx="9">
                  <c:v>7.6870000000000003</c:v>
                </c:pt>
                <c:pt idx="10">
                  <c:v>6.4950000000000001</c:v>
                </c:pt>
                <c:pt idx="11">
                  <c:v>8.3810000000000002</c:v>
                </c:pt>
                <c:pt idx="12">
                  <c:v>10.358000000000001</c:v>
                </c:pt>
                <c:pt idx="13">
                  <c:v>10.542</c:v>
                </c:pt>
                <c:pt idx="14">
                  <c:v>10.837999999999999</c:v>
                </c:pt>
                <c:pt idx="15">
                  <c:v>10.635999999999999</c:v>
                </c:pt>
                <c:pt idx="16">
                  <c:v>10.227</c:v>
                </c:pt>
                <c:pt idx="17">
                  <c:v>10.285</c:v>
                </c:pt>
                <c:pt idx="18">
                  <c:v>10.965</c:v>
                </c:pt>
                <c:pt idx="19">
                  <c:v>14.026</c:v>
                </c:pt>
                <c:pt idx="20">
                  <c:v>11.879</c:v>
                </c:pt>
                <c:pt idx="21">
                  <c:v>9.7889999999999997</c:v>
                </c:pt>
                <c:pt idx="22">
                  <c:v>9.2100000000000009</c:v>
                </c:pt>
                <c:pt idx="23">
                  <c:v>9.7129999999999992</c:v>
                </c:pt>
                <c:pt idx="24">
                  <c:v>9.9009999999999998</c:v>
                </c:pt>
                <c:pt idx="25">
                  <c:v>10.304</c:v>
                </c:pt>
                <c:pt idx="26">
                  <c:v>10.898999999999999</c:v>
                </c:pt>
                <c:pt idx="27">
                  <c:v>10.919</c:v>
                </c:pt>
                <c:pt idx="28">
                  <c:v>10.956</c:v>
                </c:pt>
                <c:pt idx="29">
                  <c:v>13.73</c:v>
                </c:pt>
                <c:pt idx="30">
                  <c:v>13.148</c:v>
                </c:pt>
                <c:pt idx="31">
                  <c:v>11.968999999999999</c:v>
                </c:pt>
                <c:pt idx="32">
                  <c:v>10.465</c:v>
                </c:pt>
                <c:pt idx="33">
                  <c:v>9.3879999999999999</c:v>
                </c:pt>
              </c:numCache>
            </c:numRef>
          </c:val>
          <c:smooth val="0"/>
          <c:extLst>
            <c:ext xmlns:c16="http://schemas.microsoft.com/office/drawing/2014/chart" uri="{C3380CC4-5D6E-409C-BE32-E72D297353CC}">
              <c16:uniqueId val="{00000001-705E-40B5-B99A-E9B58F9F5B20}"/>
            </c:ext>
          </c:extLst>
        </c:ser>
        <c:dLbls>
          <c:showLegendKey val="0"/>
          <c:showVal val="0"/>
          <c:showCatName val="0"/>
          <c:showSerName val="0"/>
          <c:showPercent val="0"/>
          <c:showBubbleSize val="0"/>
        </c:dLbls>
        <c:marker val="1"/>
        <c:smooth val="0"/>
        <c:axId val="2057410768"/>
        <c:axId val="2051788496"/>
      </c:lineChart>
      <c:catAx>
        <c:axId val="205821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1882928"/>
        <c:crosses val="autoZero"/>
        <c:auto val="1"/>
        <c:lblAlgn val="ctr"/>
        <c:lblOffset val="100"/>
        <c:noMultiLvlLbl val="0"/>
      </c:catAx>
      <c:valAx>
        <c:axId val="205188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8211776"/>
        <c:crosses val="autoZero"/>
        <c:crossBetween val="between"/>
      </c:valAx>
      <c:valAx>
        <c:axId val="205178849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7410768"/>
        <c:crosses val="max"/>
        <c:crossBetween val="between"/>
      </c:valAx>
      <c:catAx>
        <c:axId val="2057410768"/>
        <c:scaling>
          <c:orientation val="minMax"/>
        </c:scaling>
        <c:delete val="1"/>
        <c:axPos val="b"/>
        <c:majorTickMark val="out"/>
        <c:minorTickMark val="none"/>
        <c:tickLblPos val="nextTo"/>
        <c:crossAx val="205178849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Exports and Imports, % of GDP, Turkiye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Data!$C$2</c:f>
              <c:strCache>
                <c:ptCount val="1"/>
                <c:pt idx="0">
                  <c:v>Exports of goods and services (% of GDP)</c:v>
                </c:pt>
              </c:strCache>
            </c:strRef>
          </c:tx>
          <c:spPr>
            <a:ln w="28575" cap="rnd">
              <a:solidFill>
                <a:schemeClr val="accent1"/>
              </a:solidFill>
              <a:round/>
            </a:ln>
            <a:effectLst/>
          </c:spPr>
          <c:marker>
            <c:symbol val="none"/>
          </c:marker>
          <c:cat>
            <c:numRef>
              <c:f>Data!$D$1:$BP$1</c:f>
              <c:numCache>
                <c:formatCode>General</c:formatCode>
                <c:ptCount val="6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pt idx="60">
                  <c:v>2020</c:v>
                </c:pt>
                <c:pt idx="61">
                  <c:v>2021</c:v>
                </c:pt>
                <c:pt idx="62">
                  <c:v>2022</c:v>
                </c:pt>
                <c:pt idx="63">
                  <c:v>2023</c:v>
                </c:pt>
                <c:pt idx="64">
                  <c:v>2024</c:v>
                </c:pt>
              </c:numCache>
            </c:numRef>
          </c:cat>
          <c:val>
            <c:numRef>
              <c:f>Data!$D$2:$BP$2</c:f>
              <c:numCache>
                <c:formatCode>General</c:formatCode>
                <c:ptCount val="65"/>
                <c:pt idx="0">
                  <c:v>2.0558002936857562</c:v>
                </c:pt>
                <c:pt idx="1">
                  <c:v>5.1460361613351875</c:v>
                </c:pt>
                <c:pt idx="2">
                  <c:v>5.6039850560398508</c:v>
                </c:pt>
                <c:pt idx="3">
                  <c:v>4.1845493562231759</c:v>
                </c:pt>
                <c:pt idx="4">
                  <c:v>4.4731610337972167</c:v>
                </c:pt>
                <c:pt idx="5">
                  <c:v>4.549675023212628</c:v>
                </c:pt>
                <c:pt idx="6">
                  <c:v>4.097714736012608</c:v>
                </c:pt>
                <c:pt idx="7">
                  <c:v>4.1193181818181817</c:v>
                </c:pt>
                <c:pt idx="8">
                  <c:v>3.6825396825396823</c:v>
                </c:pt>
                <c:pt idx="9">
                  <c:v>3.595890410958904</c:v>
                </c:pt>
                <c:pt idx="10">
                  <c:v>4.4274809160305342</c:v>
                </c:pt>
                <c:pt idx="11">
                  <c:v>5.3195876288659791</c:v>
                </c:pt>
                <c:pt idx="12">
                  <c:v>6.0186786579038394</c:v>
                </c:pt>
                <c:pt idx="13">
                  <c:v>7.0329670329670328</c:v>
                </c:pt>
                <c:pt idx="14">
                  <c:v>5.7281161758773704</c:v>
                </c:pt>
                <c:pt idx="15">
                  <c:v>4.42134657151722</c:v>
                </c:pt>
                <c:pt idx="16">
                  <c:v>4.8590864917395535</c:v>
                </c:pt>
                <c:pt idx="17">
                  <c:v>3.8152040140111714</c:v>
                </c:pt>
                <c:pt idx="18">
                  <c:v>4.1469119413363673</c:v>
                </c:pt>
                <c:pt idx="19">
                  <c:v>3.2180267089017676</c:v>
                </c:pt>
                <c:pt idx="20">
                  <c:v>5.1619317095553088</c:v>
                </c:pt>
                <c:pt idx="21">
                  <c:v>8.2369320339197571</c:v>
                </c:pt>
                <c:pt idx="22">
                  <c:v>11.864051390556794</c:v>
                </c:pt>
                <c:pt idx="23">
                  <c:v>12.473212616318371</c:v>
                </c:pt>
                <c:pt idx="24">
                  <c:v>15.606602688536217</c:v>
                </c:pt>
                <c:pt idx="25">
                  <c:v>15.860722884700317</c:v>
                </c:pt>
                <c:pt idx="26">
                  <c:v>13.312437719389264</c:v>
                </c:pt>
                <c:pt idx="27">
                  <c:v>15.580840422954983</c:v>
                </c:pt>
                <c:pt idx="28">
                  <c:v>18.65397041582672</c:v>
                </c:pt>
                <c:pt idx="29">
                  <c:v>16.202915751489392</c:v>
                </c:pt>
                <c:pt idx="30">
                  <c:v>13.365102851929553</c:v>
                </c:pt>
                <c:pt idx="31">
                  <c:v>13.841130114110573</c:v>
                </c:pt>
                <c:pt idx="32">
                  <c:v>14.392235733988922</c:v>
                </c:pt>
                <c:pt idx="33">
                  <c:v>13.673802849848006</c:v>
                </c:pt>
                <c:pt idx="34">
                  <c:v>21.362131207212766</c:v>
                </c:pt>
                <c:pt idx="35">
                  <c:v>19.891607502939696</c:v>
                </c:pt>
                <c:pt idx="36">
                  <c:v>21.542658136953243</c:v>
                </c:pt>
                <c:pt idx="37">
                  <c:v>24.581717684305225</c:v>
                </c:pt>
                <c:pt idx="38">
                  <c:v>20.666229871922351</c:v>
                </c:pt>
                <c:pt idx="39">
                  <c:v>18.81091249898175</c:v>
                </c:pt>
                <c:pt idx="40">
                  <c:v>19.881198904616081</c:v>
                </c:pt>
                <c:pt idx="41">
                  <c:v>27.181941875336928</c:v>
                </c:pt>
                <c:pt idx="42">
                  <c:v>25.105119016442355</c:v>
                </c:pt>
                <c:pt idx="43">
                  <c:v>23.006177895953535</c:v>
                </c:pt>
                <c:pt idx="44">
                  <c:v>23.624753211016063</c:v>
                </c:pt>
                <c:pt idx="45">
                  <c:v>21.876267559793462</c:v>
                </c:pt>
                <c:pt idx="46">
                  <c:v>22.394833942324187</c:v>
                </c:pt>
                <c:pt idx="47">
                  <c:v>21.889525694214878</c:v>
                </c:pt>
                <c:pt idx="48">
                  <c:v>23.56629092625705</c:v>
                </c:pt>
                <c:pt idx="49">
                  <c:v>23.370199145954071</c:v>
                </c:pt>
                <c:pt idx="50">
                  <c:v>21.19413331555252</c:v>
                </c:pt>
                <c:pt idx="51">
                  <c:v>22.993701253640296</c:v>
                </c:pt>
                <c:pt idx="52">
                  <c:v>24.360875520861377</c:v>
                </c:pt>
                <c:pt idx="53">
                  <c:v>23.793009505081752</c:v>
                </c:pt>
                <c:pt idx="54">
                  <c:v>25.205541697405337</c:v>
                </c:pt>
                <c:pt idx="55">
                  <c:v>24.531277338909181</c:v>
                </c:pt>
                <c:pt idx="56">
                  <c:v>23.083509131126284</c:v>
                </c:pt>
                <c:pt idx="57">
                  <c:v>26.039422343992435</c:v>
                </c:pt>
                <c:pt idx="58">
                  <c:v>31.232696234815116</c:v>
                </c:pt>
                <c:pt idx="59">
                  <c:v>33.074216057299758</c:v>
                </c:pt>
                <c:pt idx="60">
                  <c:v>29.120790180828198</c:v>
                </c:pt>
                <c:pt idx="61">
                  <c:v>35.743696106476875</c:v>
                </c:pt>
                <c:pt idx="62">
                  <c:v>38.58420218097848</c:v>
                </c:pt>
                <c:pt idx="63">
                  <c:v>31.915835690409843</c:v>
                </c:pt>
                <c:pt idx="64">
                  <c:v>28.045069179621951</c:v>
                </c:pt>
              </c:numCache>
            </c:numRef>
          </c:val>
          <c:smooth val="0"/>
          <c:extLst>
            <c:ext xmlns:c16="http://schemas.microsoft.com/office/drawing/2014/chart" uri="{C3380CC4-5D6E-409C-BE32-E72D297353CC}">
              <c16:uniqueId val="{00000000-2159-4031-B688-66FCCE1A182E}"/>
            </c:ext>
          </c:extLst>
        </c:ser>
        <c:ser>
          <c:idx val="1"/>
          <c:order val="1"/>
          <c:tx>
            <c:strRef>
              <c:f>Data!$C$3</c:f>
              <c:strCache>
                <c:ptCount val="1"/>
                <c:pt idx="0">
                  <c:v>Imports of goods and services (% of GDP)</c:v>
                </c:pt>
              </c:strCache>
            </c:strRef>
          </c:tx>
          <c:spPr>
            <a:ln w="28575" cap="rnd">
              <a:solidFill>
                <a:schemeClr val="tx2"/>
              </a:solidFill>
              <a:round/>
            </a:ln>
            <a:effectLst/>
          </c:spPr>
          <c:marker>
            <c:symbol val="none"/>
          </c:marker>
          <c:cat>
            <c:numRef>
              <c:f>Data!$D$1:$BP$1</c:f>
              <c:numCache>
                <c:formatCode>General</c:formatCode>
                <c:ptCount val="65"/>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pt idx="59">
                  <c:v>2019</c:v>
                </c:pt>
                <c:pt idx="60">
                  <c:v>2020</c:v>
                </c:pt>
                <c:pt idx="61">
                  <c:v>2021</c:v>
                </c:pt>
                <c:pt idx="62">
                  <c:v>2022</c:v>
                </c:pt>
                <c:pt idx="63">
                  <c:v>2023</c:v>
                </c:pt>
                <c:pt idx="64">
                  <c:v>2024</c:v>
                </c:pt>
              </c:numCache>
            </c:numRef>
          </c:cat>
          <c:val>
            <c:numRef>
              <c:f>Data!$D$3:$BP$3</c:f>
              <c:numCache>
                <c:formatCode>General</c:formatCode>
                <c:ptCount val="65"/>
                <c:pt idx="0">
                  <c:v>3.6710719530102791</c:v>
                </c:pt>
                <c:pt idx="1">
                  <c:v>6.8150208623087627</c:v>
                </c:pt>
                <c:pt idx="2">
                  <c:v>7.9701120797011207</c:v>
                </c:pt>
                <c:pt idx="3">
                  <c:v>6.9742489270386256</c:v>
                </c:pt>
                <c:pt idx="4">
                  <c:v>5.4671968190854869</c:v>
                </c:pt>
                <c:pt idx="5">
                  <c:v>5.3853296193129063</c:v>
                </c:pt>
                <c:pt idx="6">
                  <c:v>5.6737588652482271</c:v>
                </c:pt>
                <c:pt idx="7">
                  <c:v>4.9715909090909092</c:v>
                </c:pt>
                <c:pt idx="8">
                  <c:v>5.0793650793650791</c:v>
                </c:pt>
                <c:pt idx="9">
                  <c:v>4.737442922374429</c:v>
                </c:pt>
                <c:pt idx="10">
                  <c:v>6.3613231552162848</c:v>
                </c:pt>
                <c:pt idx="11">
                  <c:v>8.2474226804123703</c:v>
                </c:pt>
                <c:pt idx="12">
                  <c:v>8.5437564856451065</c:v>
                </c:pt>
                <c:pt idx="13">
                  <c:v>9.0934065934065931</c:v>
                </c:pt>
                <c:pt idx="14">
                  <c:v>11.27470754336426</c:v>
                </c:pt>
                <c:pt idx="15">
                  <c:v>11.231771641327954</c:v>
                </c:pt>
                <c:pt idx="16">
                  <c:v>10.66569484936832</c:v>
                </c:pt>
                <c:pt idx="17">
                  <c:v>10.707185458676511</c:v>
                </c:pt>
                <c:pt idx="18">
                  <c:v>7.288703457867121</c:v>
                </c:pt>
                <c:pt idx="19">
                  <c:v>5.8817177207443931</c:v>
                </c:pt>
                <c:pt idx="20">
                  <c:v>11.927885902190953</c:v>
                </c:pt>
                <c:pt idx="21">
                  <c:v>12.904695608150869</c:v>
                </c:pt>
                <c:pt idx="22">
                  <c:v>15.01686967461543</c:v>
                </c:pt>
                <c:pt idx="23">
                  <c:v>16.557839175020494</c:v>
                </c:pt>
                <c:pt idx="24">
                  <c:v>19.673502416227592</c:v>
                </c:pt>
                <c:pt idx="25">
                  <c:v>18.966249234232311</c:v>
                </c:pt>
                <c:pt idx="26">
                  <c:v>16.102021758324799</c:v>
                </c:pt>
                <c:pt idx="27">
                  <c:v>17.757444604593832</c:v>
                </c:pt>
                <c:pt idx="28">
                  <c:v>17.552863427600805</c:v>
                </c:pt>
                <c:pt idx="29">
                  <c:v>17.780752485770304</c:v>
                </c:pt>
                <c:pt idx="30">
                  <c:v>17.577892648505241</c:v>
                </c:pt>
                <c:pt idx="31">
                  <c:v>16.63488155927892</c:v>
                </c:pt>
                <c:pt idx="32">
                  <c:v>17.345129910515034</c:v>
                </c:pt>
                <c:pt idx="33">
                  <c:v>19.343284925613833</c:v>
                </c:pt>
                <c:pt idx="34">
                  <c:v>20.383721133728415</c:v>
                </c:pt>
                <c:pt idx="35">
                  <c:v>24.351027247677447</c:v>
                </c:pt>
                <c:pt idx="36">
                  <c:v>27.826656749419588</c:v>
                </c:pt>
                <c:pt idx="37">
                  <c:v>30.388605888097093</c:v>
                </c:pt>
                <c:pt idx="38">
                  <c:v>19.729180716462398</c:v>
                </c:pt>
                <c:pt idx="39">
                  <c:v>18.854009513950736</c:v>
                </c:pt>
                <c:pt idx="40">
                  <c:v>22.473238134395324</c:v>
                </c:pt>
                <c:pt idx="41">
                  <c:v>22.689533263456553</c:v>
                </c:pt>
                <c:pt idx="42">
                  <c:v>22.877275032315378</c:v>
                </c:pt>
                <c:pt idx="43">
                  <c:v>23.218919731138786</c:v>
                </c:pt>
                <c:pt idx="44">
                  <c:v>25.201084939870412</c:v>
                </c:pt>
                <c:pt idx="45">
                  <c:v>24.266089492252945</c:v>
                </c:pt>
                <c:pt idx="46">
                  <c:v>26.368037128366524</c:v>
                </c:pt>
                <c:pt idx="47">
                  <c:v>25.961291054571362</c:v>
                </c:pt>
                <c:pt idx="48">
                  <c:v>26.981962968909468</c:v>
                </c:pt>
                <c:pt idx="49">
                  <c:v>23.416867800809708</c:v>
                </c:pt>
                <c:pt idx="50">
                  <c:v>25.500331910755964</c:v>
                </c:pt>
                <c:pt idx="51">
                  <c:v>30.310474382006543</c:v>
                </c:pt>
                <c:pt idx="52">
                  <c:v>28.46992713586161</c:v>
                </c:pt>
                <c:pt idx="53">
                  <c:v>28.734289294732086</c:v>
                </c:pt>
                <c:pt idx="54">
                  <c:v>28.560759468848989</c:v>
                </c:pt>
                <c:pt idx="55">
                  <c:v>26.557266261845996</c:v>
                </c:pt>
                <c:pt idx="56">
                  <c:v>25.244677102771014</c:v>
                </c:pt>
                <c:pt idx="57">
                  <c:v>29.722746405575514</c:v>
                </c:pt>
                <c:pt idx="58">
                  <c:v>31.381522307869403</c:v>
                </c:pt>
                <c:pt idx="59">
                  <c:v>30.11907684311478</c:v>
                </c:pt>
                <c:pt idx="60">
                  <c:v>32.222965585937061</c:v>
                </c:pt>
                <c:pt idx="61">
                  <c:v>35.338747854854951</c:v>
                </c:pt>
                <c:pt idx="62">
                  <c:v>42.58592751354653</c:v>
                </c:pt>
                <c:pt idx="63">
                  <c:v>34.360769018906637</c:v>
                </c:pt>
                <c:pt idx="64">
                  <c:v>27.776715273099938</c:v>
                </c:pt>
              </c:numCache>
            </c:numRef>
          </c:val>
          <c:smooth val="0"/>
          <c:extLst>
            <c:ext xmlns:c16="http://schemas.microsoft.com/office/drawing/2014/chart" uri="{C3380CC4-5D6E-409C-BE32-E72D297353CC}">
              <c16:uniqueId val="{00000001-2159-4031-B688-66FCCE1A182E}"/>
            </c:ext>
          </c:extLst>
        </c:ser>
        <c:dLbls>
          <c:showLegendKey val="0"/>
          <c:showVal val="0"/>
          <c:showCatName val="0"/>
          <c:showSerName val="0"/>
          <c:showPercent val="0"/>
          <c:showBubbleSize val="0"/>
        </c:dLbls>
        <c:smooth val="0"/>
        <c:axId val="2069245727"/>
        <c:axId val="2067327279"/>
      </c:lineChart>
      <c:catAx>
        <c:axId val="2069245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7327279"/>
        <c:crosses val="autoZero"/>
        <c:auto val="1"/>
        <c:lblAlgn val="ctr"/>
        <c:lblOffset val="100"/>
        <c:noMultiLvlLbl val="0"/>
      </c:catAx>
      <c:valAx>
        <c:axId val="20673272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92457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GDP, exports and imports, annual % change, Turkiye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strRef>
              <c:f>Data!$C$3</c:f>
              <c:strCache>
                <c:ptCount val="1"/>
                <c:pt idx="0">
                  <c:v>Exports of goods and services (annual % growth)</c:v>
                </c:pt>
              </c:strCache>
            </c:strRef>
          </c:tx>
          <c:spPr>
            <a:solidFill>
              <a:schemeClr val="accent2"/>
            </a:solidFill>
            <a:ln>
              <a:noFill/>
            </a:ln>
            <a:effectLst/>
          </c:spPr>
          <c:invertIfNegative val="0"/>
          <c:cat>
            <c:numRef>
              <c:f>Data!$D$1:$AL$1</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Data!$D$3:$AL$3</c:f>
              <c:numCache>
                <c:formatCode>General</c:formatCode>
                <c:ptCount val="35"/>
                <c:pt idx="0">
                  <c:v>3.1518405551004065</c:v>
                </c:pt>
                <c:pt idx="1">
                  <c:v>3.1211001505386378</c:v>
                </c:pt>
                <c:pt idx="2">
                  <c:v>11.001039256558514</c:v>
                </c:pt>
                <c:pt idx="3">
                  <c:v>7.6854385062549539</c:v>
                </c:pt>
                <c:pt idx="4">
                  <c:v>15.179852111997263</c:v>
                </c:pt>
                <c:pt idx="5">
                  <c:v>7.9845270596635203</c:v>
                </c:pt>
                <c:pt idx="6">
                  <c:v>21.959384795347887</c:v>
                </c:pt>
                <c:pt idx="7">
                  <c:v>19.123857277925822</c:v>
                </c:pt>
                <c:pt idx="8">
                  <c:v>13.332341280289057</c:v>
                </c:pt>
                <c:pt idx="9">
                  <c:v>-10.388176014409041</c:v>
                </c:pt>
                <c:pt idx="10">
                  <c:v>18.804705074813825</c:v>
                </c:pt>
                <c:pt idx="11">
                  <c:v>4.931829188819691</c:v>
                </c:pt>
                <c:pt idx="12">
                  <c:v>8.1412353214050057</c:v>
                </c:pt>
                <c:pt idx="13">
                  <c:v>7.7082441616398398</c:v>
                </c:pt>
                <c:pt idx="14">
                  <c:v>12.16385796945633</c:v>
                </c:pt>
                <c:pt idx="15">
                  <c:v>8.3315411859631752</c:v>
                </c:pt>
                <c:pt idx="16">
                  <c:v>5.7010519148951602</c:v>
                </c:pt>
                <c:pt idx="17">
                  <c:v>6.97694157463458</c:v>
                </c:pt>
                <c:pt idx="18">
                  <c:v>3.8835897920179718</c:v>
                </c:pt>
                <c:pt idx="19">
                  <c:v>-3.6169065272371483</c:v>
                </c:pt>
                <c:pt idx="20">
                  <c:v>1.7215152122509068</c:v>
                </c:pt>
                <c:pt idx="21">
                  <c:v>12.921054533071</c:v>
                </c:pt>
                <c:pt idx="22">
                  <c:v>14.497754127167923</c:v>
                </c:pt>
                <c:pt idx="23">
                  <c:v>4.9326535407975456</c:v>
                </c:pt>
                <c:pt idx="24">
                  <c:v>7.0779291245556522</c:v>
                </c:pt>
                <c:pt idx="25">
                  <c:v>3.2387984403180212</c:v>
                </c:pt>
                <c:pt idx="26">
                  <c:v>-1.7418887902666711</c:v>
                </c:pt>
                <c:pt idx="27">
                  <c:v>12.409291441556363</c:v>
                </c:pt>
                <c:pt idx="28">
                  <c:v>9.0906067208449457</c:v>
                </c:pt>
                <c:pt idx="29">
                  <c:v>5.2785204534819172</c:v>
                </c:pt>
                <c:pt idx="30">
                  <c:v>-14.623752637499038</c:v>
                </c:pt>
                <c:pt idx="31">
                  <c:v>25.056324750432907</c:v>
                </c:pt>
                <c:pt idx="32">
                  <c:v>9.9320720445333706</c:v>
                </c:pt>
                <c:pt idx="33">
                  <c:v>-2.8358664372799893</c:v>
                </c:pt>
                <c:pt idx="34">
                  <c:v>0.94577538519887128</c:v>
                </c:pt>
              </c:numCache>
            </c:numRef>
          </c:val>
          <c:extLst>
            <c:ext xmlns:c16="http://schemas.microsoft.com/office/drawing/2014/chart" uri="{C3380CC4-5D6E-409C-BE32-E72D297353CC}">
              <c16:uniqueId val="{00000000-4E25-4C47-A207-3C540C707B56}"/>
            </c:ext>
          </c:extLst>
        </c:ser>
        <c:ser>
          <c:idx val="2"/>
          <c:order val="2"/>
          <c:tx>
            <c:strRef>
              <c:f>Data!$C$4</c:f>
              <c:strCache>
                <c:ptCount val="1"/>
                <c:pt idx="0">
                  <c:v>Imports of goods and services (annual % growth)</c:v>
                </c:pt>
              </c:strCache>
            </c:strRef>
          </c:tx>
          <c:spPr>
            <a:solidFill>
              <a:schemeClr val="accent3"/>
            </a:solidFill>
            <a:ln>
              <a:noFill/>
            </a:ln>
            <a:effectLst/>
          </c:spPr>
          <c:invertIfNegative val="0"/>
          <c:cat>
            <c:numRef>
              <c:f>Data!$D$1:$AL$1</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Data!$D$4:$AL$4</c:f>
              <c:numCache>
                <c:formatCode>General</c:formatCode>
                <c:ptCount val="35"/>
                <c:pt idx="0">
                  <c:v>33.109112634880745</c:v>
                </c:pt>
                <c:pt idx="1">
                  <c:v>-5.2848210014575301</c:v>
                </c:pt>
                <c:pt idx="2">
                  <c:v>10.915170968736575</c:v>
                </c:pt>
                <c:pt idx="3">
                  <c:v>35.785532620573321</c:v>
                </c:pt>
                <c:pt idx="4">
                  <c:v>-21.875778474339441</c:v>
                </c:pt>
                <c:pt idx="5">
                  <c:v>29.584167440263457</c:v>
                </c:pt>
                <c:pt idx="6">
                  <c:v>20.524177193358526</c:v>
                </c:pt>
                <c:pt idx="7">
                  <c:v>22.438273897386509</c:v>
                </c:pt>
                <c:pt idx="8">
                  <c:v>3.2867156678494212</c:v>
                </c:pt>
                <c:pt idx="9">
                  <c:v>-3.4080197946843072</c:v>
                </c:pt>
                <c:pt idx="10">
                  <c:v>21.709238103027346</c:v>
                </c:pt>
                <c:pt idx="11">
                  <c:v>-24.030278020847405</c:v>
                </c:pt>
                <c:pt idx="12">
                  <c:v>21.130084730486544</c:v>
                </c:pt>
                <c:pt idx="13">
                  <c:v>23.249306767279563</c:v>
                </c:pt>
                <c:pt idx="14">
                  <c:v>21.23146662472206</c:v>
                </c:pt>
                <c:pt idx="15">
                  <c:v>12.142116260024707</c:v>
                </c:pt>
                <c:pt idx="16">
                  <c:v>7.2391666934338303</c:v>
                </c:pt>
                <c:pt idx="17">
                  <c:v>9.6413892650306394</c:v>
                </c:pt>
                <c:pt idx="18">
                  <c:v>-2.760215763625979</c:v>
                </c:pt>
                <c:pt idx="19">
                  <c:v>-14.661700900290541</c:v>
                </c:pt>
                <c:pt idx="20">
                  <c:v>19.365166035747734</c:v>
                </c:pt>
                <c:pt idx="21">
                  <c:v>14.97768738703347</c:v>
                </c:pt>
                <c:pt idx="22">
                  <c:v>0.61857756662919883</c:v>
                </c:pt>
                <c:pt idx="23">
                  <c:v>10.920743770429979</c:v>
                </c:pt>
                <c:pt idx="24">
                  <c:v>0.29931488995080713</c:v>
                </c:pt>
                <c:pt idx="25">
                  <c:v>0.6624008296577415</c:v>
                </c:pt>
                <c:pt idx="26">
                  <c:v>2.9959308389948092</c:v>
                </c:pt>
                <c:pt idx="27">
                  <c:v>10.635076185979159</c:v>
                </c:pt>
                <c:pt idx="28">
                  <c:v>-6.1723289971151445</c:v>
                </c:pt>
                <c:pt idx="29">
                  <c:v>-5.0119711524452981</c:v>
                </c:pt>
                <c:pt idx="30">
                  <c:v>6.7743268342839542</c:v>
                </c:pt>
                <c:pt idx="31">
                  <c:v>1.6526174803409077</c:v>
                </c:pt>
                <c:pt idx="32">
                  <c:v>8.5678907490489564</c:v>
                </c:pt>
                <c:pt idx="33">
                  <c:v>11.791112209151805</c:v>
                </c:pt>
                <c:pt idx="34">
                  <c:v>-4.114730066906219</c:v>
                </c:pt>
              </c:numCache>
            </c:numRef>
          </c:val>
          <c:extLst>
            <c:ext xmlns:c16="http://schemas.microsoft.com/office/drawing/2014/chart" uri="{C3380CC4-5D6E-409C-BE32-E72D297353CC}">
              <c16:uniqueId val="{00000001-4E25-4C47-A207-3C540C707B56}"/>
            </c:ext>
          </c:extLst>
        </c:ser>
        <c:dLbls>
          <c:showLegendKey val="0"/>
          <c:showVal val="0"/>
          <c:showCatName val="0"/>
          <c:showSerName val="0"/>
          <c:showPercent val="0"/>
          <c:showBubbleSize val="0"/>
        </c:dLbls>
        <c:gapWidth val="150"/>
        <c:axId val="41461023"/>
        <c:axId val="180299183"/>
      </c:barChart>
      <c:lineChart>
        <c:grouping val="standard"/>
        <c:varyColors val="0"/>
        <c:ser>
          <c:idx val="0"/>
          <c:order val="0"/>
          <c:tx>
            <c:strRef>
              <c:f>Data!$C$2</c:f>
              <c:strCache>
                <c:ptCount val="1"/>
                <c:pt idx="0">
                  <c:v>GDP growth (annual %)</c:v>
                </c:pt>
              </c:strCache>
            </c:strRef>
          </c:tx>
          <c:spPr>
            <a:ln w="28575" cap="rnd">
              <a:solidFill>
                <a:schemeClr val="tx2">
                  <a:lumMod val="75000"/>
                </a:schemeClr>
              </a:solidFill>
              <a:round/>
            </a:ln>
            <a:effectLst/>
          </c:spPr>
          <c:marker>
            <c:symbol val="none"/>
          </c:marker>
          <c:cat>
            <c:numRef>
              <c:f>Data!$D$1:$AL$1</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Data!$D$2:$AL$2</c:f>
              <c:numCache>
                <c:formatCode>General</c:formatCode>
                <c:ptCount val="35"/>
                <c:pt idx="0">
                  <c:v>9.2661466714932317</c:v>
                </c:pt>
                <c:pt idx="1">
                  <c:v>0.72027903561004791</c:v>
                </c:pt>
                <c:pt idx="2">
                  <c:v>5.0356349389680304</c:v>
                </c:pt>
                <c:pt idx="3">
                  <c:v>7.6512652030150861</c:v>
                </c:pt>
                <c:pt idx="4">
                  <c:v>-4.6681473639483784</c:v>
                </c:pt>
                <c:pt idx="5">
                  <c:v>7.8782668761899117</c:v>
                </c:pt>
                <c:pt idx="6">
                  <c:v>7.3796644737568613</c:v>
                </c:pt>
                <c:pt idx="7">
                  <c:v>7.5776636440760825</c:v>
                </c:pt>
                <c:pt idx="8">
                  <c:v>2.4041502568693716</c:v>
                </c:pt>
                <c:pt idx="9">
                  <c:v>-3.2631684059710437</c:v>
                </c:pt>
                <c:pt idx="10">
                  <c:v>6.9332397045590426</c:v>
                </c:pt>
                <c:pt idx="11">
                  <c:v>-5.7500065546425674</c:v>
                </c:pt>
                <c:pt idx="12">
                  <c:v>6.4477220468159402</c:v>
                </c:pt>
                <c:pt idx="13">
                  <c:v>5.7632060665471414</c:v>
                </c:pt>
                <c:pt idx="14">
                  <c:v>9.7959363892028222</c:v>
                </c:pt>
                <c:pt idx="15">
                  <c:v>8.992304936265171</c:v>
                </c:pt>
                <c:pt idx="16">
                  <c:v>6.9479880857199277</c:v>
                </c:pt>
                <c:pt idx="17">
                  <c:v>5.0435079315710425</c:v>
                </c:pt>
                <c:pt idx="18">
                  <c:v>0.81502457300770459</c:v>
                </c:pt>
                <c:pt idx="19">
                  <c:v>-4.8231539530176946</c:v>
                </c:pt>
                <c:pt idx="20">
                  <c:v>8.427104322761906</c:v>
                </c:pt>
                <c:pt idx="21">
                  <c:v>11.200110583350352</c:v>
                </c:pt>
                <c:pt idx="22">
                  <c:v>4.7884927110800817</c:v>
                </c:pt>
                <c:pt idx="23">
                  <c:v>8.4858169965302608</c:v>
                </c:pt>
                <c:pt idx="24">
                  <c:v>4.9397151613657968</c:v>
                </c:pt>
                <c:pt idx="25">
                  <c:v>6.0844869044366305</c:v>
                </c:pt>
                <c:pt idx="26">
                  <c:v>3.323084208457459</c:v>
                </c:pt>
                <c:pt idx="27">
                  <c:v>7.5019974891749115</c:v>
                </c:pt>
                <c:pt idx="28">
                  <c:v>3.0131703931214986</c:v>
                </c:pt>
                <c:pt idx="29">
                  <c:v>0.81851452672667335</c:v>
                </c:pt>
                <c:pt idx="30">
                  <c:v>1.8598730397646221</c:v>
                </c:pt>
                <c:pt idx="31">
                  <c:v>11.439395692656575</c:v>
                </c:pt>
                <c:pt idx="32">
                  <c:v>5.5334278749278099</c:v>
                </c:pt>
                <c:pt idx="33">
                  <c:v>5.1111681848870205</c:v>
                </c:pt>
                <c:pt idx="34">
                  <c:v>3.1840243547922142</c:v>
                </c:pt>
              </c:numCache>
            </c:numRef>
          </c:val>
          <c:smooth val="0"/>
          <c:extLst>
            <c:ext xmlns:c16="http://schemas.microsoft.com/office/drawing/2014/chart" uri="{C3380CC4-5D6E-409C-BE32-E72D297353CC}">
              <c16:uniqueId val="{00000002-4E25-4C47-A207-3C540C707B56}"/>
            </c:ext>
          </c:extLst>
        </c:ser>
        <c:dLbls>
          <c:showLegendKey val="0"/>
          <c:showVal val="0"/>
          <c:showCatName val="0"/>
          <c:showSerName val="0"/>
          <c:showPercent val="0"/>
          <c:showBubbleSize val="0"/>
        </c:dLbls>
        <c:marker val="1"/>
        <c:smooth val="0"/>
        <c:axId val="119595487"/>
        <c:axId val="183618927"/>
      </c:lineChart>
      <c:catAx>
        <c:axId val="414610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299183"/>
        <c:crosses val="autoZero"/>
        <c:auto val="1"/>
        <c:lblAlgn val="ctr"/>
        <c:lblOffset val="100"/>
        <c:noMultiLvlLbl val="0"/>
      </c:catAx>
      <c:valAx>
        <c:axId val="1802991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461023"/>
        <c:crosses val="autoZero"/>
        <c:crossBetween val="between"/>
      </c:valAx>
      <c:valAx>
        <c:axId val="183618927"/>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595487"/>
        <c:crosses val="max"/>
        <c:crossBetween val="between"/>
      </c:valAx>
      <c:catAx>
        <c:axId val="119595487"/>
        <c:scaling>
          <c:orientation val="minMax"/>
        </c:scaling>
        <c:delete val="1"/>
        <c:axPos val="b"/>
        <c:numFmt formatCode="General" sourceLinked="1"/>
        <c:majorTickMark val="out"/>
        <c:minorTickMark val="none"/>
        <c:tickLblPos val="nextTo"/>
        <c:crossAx val="18361892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Sheet2!$A$3</c:f>
              <c:strCache>
                <c:ptCount val="1"/>
                <c:pt idx="0">
                  <c:v>Tarım ve hayvancılık</c:v>
                </c:pt>
              </c:strCache>
            </c:strRef>
          </c:tx>
          <c:spPr>
            <a:ln>
              <a:prstDash val="solid"/>
            </a:ln>
          </c:spPr>
          <c:marker>
            <c:symbol val="none"/>
          </c:marker>
          <c:cat>
            <c:numRef>
              <c:f>Sheet2!$B$1:$X$1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Sheet2!$B$3:$X$3</c:f>
              <c:numCache>
                <c:formatCode>General</c:formatCode>
                <c:ptCount val="23"/>
                <c:pt idx="0">
                  <c:v>8.6029400653789459E-2</c:v>
                </c:pt>
                <c:pt idx="1">
                  <c:v>9.3827101443815036E-2</c:v>
                </c:pt>
                <c:pt idx="2">
                  <c:v>9.0895742796976292E-2</c:v>
                </c:pt>
                <c:pt idx="3">
                  <c:v>8.8033335162186616E-2</c:v>
                </c:pt>
                <c:pt idx="4">
                  <c:v>7.8812556744634957E-2</c:v>
                </c:pt>
                <c:pt idx="5">
                  <c:v>6.0615794929145365E-2</c:v>
                </c:pt>
                <c:pt idx="6">
                  <c:v>6.4024397840600655E-2</c:v>
                </c:pt>
                <c:pt idx="7">
                  <c:v>5.0076328759935854E-2</c:v>
                </c:pt>
                <c:pt idx="8">
                  <c:v>4.6588436954985983E-2</c:v>
                </c:pt>
                <c:pt idx="9">
                  <c:v>4.1871372745528788E-2</c:v>
                </c:pt>
                <c:pt idx="10">
                  <c:v>4.7203106203149665E-2</c:v>
                </c:pt>
                <c:pt idx="11">
                  <c:v>4.2221440265357811E-2</c:v>
                </c:pt>
                <c:pt idx="12">
                  <c:v>3.6202123974628957E-2</c:v>
                </c:pt>
                <c:pt idx="13">
                  <c:v>3.1637731833920879E-2</c:v>
                </c:pt>
                <c:pt idx="14">
                  <c:v>4.4413126641199313E-2</c:v>
                </c:pt>
                <c:pt idx="15">
                  <c:v>4.4701266310139751E-2</c:v>
                </c:pt>
                <c:pt idx="16">
                  <c:v>3.9676359791175501E-2</c:v>
                </c:pt>
                <c:pt idx="17">
                  <c:v>3.5282284371883646E-2</c:v>
                </c:pt>
                <c:pt idx="18">
                  <c:v>3.8942011347352583E-2</c:v>
                </c:pt>
                <c:pt idx="19">
                  <c:v>4.0456065766658139E-2</c:v>
                </c:pt>
                <c:pt idx="20">
                  <c:v>4.2581194882816122E-2</c:v>
                </c:pt>
                <c:pt idx="21">
                  <c:v>4.0771561817146258E-2</c:v>
                </c:pt>
                <c:pt idx="22">
                  <c:v>3.3774460523282417E-2</c:v>
                </c:pt>
              </c:numCache>
            </c:numRef>
          </c:val>
          <c:smooth val="0"/>
          <c:extLst>
            <c:ext xmlns:c16="http://schemas.microsoft.com/office/drawing/2014/chart" uri="{C3380CC4-5D6E-409C-BE32-E72D297353CC}">
              <c16:uniqueId val="{00000000-2278-4FA1-BBDB-ACE2AA1FD08B}"/>
            </c:ext>
          </c:extLst>
        </c:ser>
        <c:ser>
          <c:idx val="1"/>
          <c:order val="1"/>
          <c:tx>
            <c:strRef>
              <c:f>Sheet2!$A$4</c:f>
              <c:strCache>
                <c:ptCount val="1"/>
                <c:pt idx="0">
                  <c:v>Madencilik ve taşocakçılığı</c:v>
                </c:pt>
              </c:strCache>
            </c:strRef>
          </c:tx>
          <c:marker>
            <c:symbol val="square"/>
            <c:size val="5"/>
          </c:marker>
          <c:cat>
            <c:numRef>
              <c:f>Sheet2!$B$1:$X$1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Sheet2!$B$4:$X$4</c:f>
              <c:numCache>
                <c:formatCode>General</c:formatCode>
                <c:ptCount val="23"/>
                <c:pt idx="0">
                  <c:v>1.8085392921059602E-2</c:v>
                </c:pt>
                <c:pt idx="1">
                  <c:v>1.5872287496334223E-2</c:v>
                </c:pt>
                <c:pt idx="2">
                  <c:v>1.5393943969921055E-2</c:v>
                </c:pt>
                <c:pt idx="3">
                  <c:v>1.3481585736201186E-2</c:v>
                </c:pt>
                <c:pt idx="4">
                  <c:v>1.448021497355396E-2</c:v>
                </c:pt>
                <c:pt idx="5">
                  <c:v>1.4411156471654592E-2</c:v>
                </c:pt>
                <c:pt idx="6">
                  <c:v>1.112688672468551E-2</c:v>
                </c:pt>
                <c:pt idx="7">
                  <c:v>1.0737731135930966E-2</c:v>
                </c:pt>
                <c:pt idx="8">
                  <c:v>9.9272240506787426E-3</c:v>
                </c:pt>
                <c:pt idx="9">
                  <c:v>1.0278086157374475E-2</c:v>
                </c:pt>
                <c:pt idx="10">
                  <c:v>1.1027231549249195E-2</c:v>
                </c:pt>
                <c:pt idx="11">
                  <c:v>1.3401886194783845E-2</c:v>
                </c:pt>
                <c:pt idx="12">
                  <c:v>1.5483058106970135E-2</c:v>
                </c:pt>
                <c:pt idx="13">
                  <c:v>1.632353213125121E-2</c:v>
                </c:pt>
                <c:pt idx="14">
                  <c:v>1.6476134368532607E-2</c:v>
                </c:pt>
                <c:pt idx="15">
                  <c:v>2.3595429864503924E-2</c:v>
                </c:pt>
                <c:pt idx="16">
                  <c:v>2.0795449433603164E-2</c:v>
                </c:pt>
                <c:pt idx="17">
                  <c:v>2.0731532582531187E-2</c:v>
                </c:pt>
                <c:pt idx="18">
                  <c:v>2.5555873589841783E-2</c:v>
                </c:pt>
                <c:pt idx="19">
                  <c:v>2.1610969996612786E-2</c:v>
                </c:pt>
                <c:pt idx="20">
                  <c:v>1.9458548062934542E-2</c:v>
                </c:pt>
                <c:pt idx="21">
                  <c:v>1.87807670904723E-2</c:v>
                </c:pt>
                <c:pt idx="22">
                  <c:v>2.2500211858142036E-2</c:v>
                </c:pt>
              </c:numCache>
            </c:numRef>
          </c:val>
          <c:smooth val="0"/>
          <c:extLst>
            <c:ext xmlns:c16="http://schemas.microsoft.com/office/drawing/2014/chart" uri="{C3380CC4-5D6E-409C-BE32-E72D297353CC}">
              <c16:uniqueId val="{00000001-2278-4FA1-BBDB-ACE2AA1FD08B}"/>
            </c:ext>
          </c:extLst>
        </c:ser>
        <c:ser>
          <c:idx val="3"/>
          <c:order val="3"/>
          <c:tx>
            <c:strRef>
              <c:f>Sheet2!$A$6</c:f>
              <c:strCache>
                <c:ptCount val="1"/>
                <c:pt idx="0">
                  <c:v>Elektrik, gaz ve su</c:v>
                </c:pt>
              </c:strCache>
            </c:strRef>
          </c:tx>
          <c:marker>
            <c:symbol val="star"/>
            <c:size val="5"/>
          </c:marker>
          <c:cat>
            <c:numRef>
              <c:f>Sheet2!$B$1:$X$1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Sheet2!$B$6:$X$6</c:f>
              <c:numCache>
                <c:formatCode>General</c:formatCode>
                <c:ptCount val="23"/>
                <c:pt idx="0">
                  <c:v>5.2687426446948838E-5</c:v>
                </c:pt>
                <c:pt idx="1">
                  <c:v>6.6686970046481078E-4</c:v>
                </c:pt>
                <c:pt idx="2">
                  <c:v>4.2271824208351609E-4</c:v>
                </c:pt>
                <c:pt idx="3">
                  <c:v>5.527924919875157E-4</c:v>
                </c:pt>
                <c:pt idx="4">
                  <c:v>5.3654821142066654E-4</c:v>
                </c:pt>
                <c:pt idx="5">
                  <c:v>7.3397036760345237E-4</c:v>
                </c:pt>
                <c:pt idx="6">
                  <c:v>6.5382011687287916E-4</c:v>
                </c:pt>
                <c:pt idx="7">
                  <c:v>4.3931758750920719E-4</c:v>
                </c:pt>
                <c:pt idx="8">
                  <c:v>4.2521506797147686E-4</c:v>
                </c:pt>
                <c:pt idx="9">
                  <c:v>9.5260236236178672E-4</c:v>
                </c:pt>
                <c:pt idx="10">
                  <c:v>1.4079153379227263E-3</c:v>
                </c:pt>
                <c:pt idx="11">
                  <c:v>1.4449417882457629E-3</c:v>
                </c:pt>
                <c:pt idx="12">
                  <c:v>1.573936690238557E-3</c:v>
                </c:pt>
                <c:pt idx="13">
                  <c:v>5.5536744268739463E-4</c:v>
                </c:pt>
                <c:pt idx="14">
                  <c:v>1.3680909998174035E-3</c:v>
                </c:pt>
                <c:pt idx="15">
                  <c:v>1.5926438530592777E-3</c:v>
                </c:pt>
                <c:pt idx="16">
                  <c:v>1.1029019670413768E-3</c:v>
                </c:pt>
                <c:pt idx="17">
                  <c:v>1.2476005737356557E-3</c:v>
                </c:pt>
                <c:pt idx="18">
                  <c:v>1.9084271891401123E-4</c:v>
                </c:pt>
                <c:pt idx="19">
                  <c:v>5.6394789081312799E-4</c:v>
                </c:pt>
                <c:pt idx="20">
                  <c:v>5.1350014267160051E-4</c:v>
                </c:pt>
                <c:pt idx="21">
                  <c:v>9.5351713215605324E-5</c:v>
                </c:pt>
                <c:pt idx="22">
                  <c:v>4.573614464160378E-4</c:v>
                </c:pt>
              </c:numCache>
            </c:numRef>
          </c:val>
          <c:smooth val="0"/>
          <c:extLst>
            <c:ext xmlns:c16="http://schemas.microsoft.com/office/drawing/2014/chart" uri="{C3380CC4-5D6E-409C-BE32-E72D297353CC}">
              <c16:uniqueId val="{00000002-2278-4FA1-BBDB-ACE2AA1FD08B}"/>
            </c:ext>
          </c:extLst>
        </c:ser>
        <c:ser>
          <c:idx val="4"/>
          <c:order val="4"/>
          <c:tx>
            <c:strRef>
              <c:f>Sheet2!$A$7</c:f>
              <c:strCache>
                <c:ptCount val="1"/>
                <c:pt idx="0">
                  <c:v>Hizmetler</c:v>
                </c:pt>
              </c:strCache>
            </c:strRef>
          </c:tx>
          <c:spPr>
            <a:ln>
              <a:prstDash val="dashDot"/>
            </a:ln>
          </c:spPr>
          <c:marker>
            <c:symbol val="none"/>
          </c:marker>
          <c:cat>
            <c:numRef>
              <c:f>Sheet2!$B$1:$X$1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Sheet2!$B$7:$X$7</c:f>
              <c:numCache>
                <c:formatCode>General</c:formatCode>
                <c:ptCount val="23"/>
                <c:pt idx="0">
                  <c:v>5.6870862180774242E-3</c:v>
                </c:pt>
                <c:pt idx="1">
                  <c:v>5.8346681035509771E-3</c:v>
                </c:pt>
                <c:pt idx="2">
                  <c:v>5.5553606688646612E-3</c:v>
                </c:pt>
                <c:pt idx="3">
                  <c:v>5.7906238402568319E-3</c:v>
                </c:pt>
                <c:pt idx="4">
                  <c:v>5.0682586540187567E-3</c:v>
                </c:pt>
                <c:pt idx="5">
                  <c:v>5.5126426621184997E-3</c:v>
                </c:pt>
                <c:pt idx="6">
                  <c:v>4.2416447403686268E-3</c:v>
                </c:pt>
                <c:pt idx="7">
                  <c:v>4.123842448721003E-3</c:v>
                </c:pt>
                <c:pt idx="8">
                  <c:v>3.8894814445714241E-3</c:v>
                </c:pt>
                <c:pt idx="9">
                  <c:v>3.7001946987548265E-3</c:v>
                </c:pt>
                <c:pt idx="10">
                  <c:v>3.8242943837581977E-3</c:v>
                </c:pt>
                <c:pt idx="11">
                  <c:v>4.7612322433408637E-3</c:v>
                </c:pt>
                <c:pt idx="12">
                  <c:v>4.4436532398006998E-3</c:v>
                </c:pt>
                <c:pt idx="13">
                  <c:v>3.2873644020242183E-3</c:v>
                </c:pt>
                <c:pt idx="14">
                  <c:v>3.2722645865647577E-3</c:v>
                </c:pt>
                <c:pt idx="15">
                  <c:v>4.0156040923037912E-3</c:v>
                </c:pt>
                <c:pt idx="16">
                  <c:v>4.7253376979885832E-3</c:v>
                </c:pt>
                <c:pt idx="17">
                  <c:v>3.5264622530553303E-3</c:v>
                </c:pt>
                <c:pt idx="18">
                  <c:v>4.1140200261612072E-3</c:v>
                </c:pt>
                <c:pt idx="19">
                  <c:v>4.3110166308977065E-3</c:v>
                </c:pt>
                <c:pt idx="20">
                  <c:v>3.1381883528330489E-3</c:v>
                </c:pt>
                <c:pt idx="21">
                  <c:v>3.0325165306189566E-3</c:v>
                </c:pt>
                <c:pt idx="22">
                  <c:v>3.3255826778007726E-3</c:v>
                </c:pt>
              </c:numCache>
            </c:numRef>
          </c:val>
          <c:smooth val="0"/>
          <c:extLst>
            <c:ext xmlns:c16="http://schemas.microsoft.com/office/drawing/2014/chart" uri="{C3380CC4-5D6E-409C-BE32-E72D297353CC}">
              <c16:uniqueId val="{00000003-2278-4FA1-BBDB-ACE2AA1FD08B}"/>
            </c:ext>
          </c:extLst>
        </c:ser>
        <c:dLbls>
          <c:showLegendKey val="0"/>
          <c:showVal val="0"/>
          <c:showCatName val="0"/>
          <c:showSerName val="0"/>
          <c:showPercent val="0"/>
          <c:showBubbleSize val="0"/>
        </c:dLbls>
        <c:marker val="1"/>
        <c:smooth val="0"/>
        <c:axId val="43131904"/>
        <c:axId val="78856192"/>
      </c:lineChart>
      <c:lineChart>
        <c:grouping val="standard"/>
        <c:varyColors val="0"/>
        <c:ser>
          <c:idx val="2"/>
          <c:order val="2"/>
          <c:tx>
            <c:strRef>
              <c:f>Sheet2!$A$5</c:f>
              <c:strCache>
                <c:ptCount val="1"/>
                <c:pt idx="0">
                  <c:v>İmalat sanayi (sağ gösterge)</c:v>
                </c:pt>
              </c:strCache>
            </c:strRef>
          </c:tx>
          <c:spPr>
            <a:ln>
              <a:solidFill>
                <a:schemeClr val="tx1"/>
              </a:solidFill>
            </a:ln>
          </c:spPr>
          <c:marker>
            <c:symbol val="none"/>
          </c:marker>
          <c:val>
            <c:numRef>
              <c:f>Sheet2!$B$5:$X$5</c:f>
              <c:numCache>
                <c:formatCode>General</c:formatCode>
                <c:ptCount val="23"/>
                <c:pt idx="0">
                  <c:v>0.89014543278062652</c:v>
                </c:pt>
                <c:pt idx="1">
                  <c:v>0.88379907325583495</c:v>
                </c:pt>
                <c:pt idx="2">
                  <c:v>0.88773223432215442</c:v>
                </c:pt>
                <c:pt idx="3">
                  <c:v>0.8921416627693679</c:v>
                </c:pt>
                <c:pt idx="4">
                  <c:v>0.90110242141637165</c:v>
                </c:pt>
                <c:pt idx="5">
                  <c:v>0.91872643556947808</c:v>
                </c:pt>
                <c:pt idx="6">
                  <c:v>0.91995325057747235</c:v>
                </c:pt>
                <c:pt idx="7">
                  <c:v>0.934622780067903</c:v>
                </c:pt>
                <c:pt idx="8">
                  <c:v>0.93916964248179235</c:v>
                </c:pt>
                <c:pt idx="9">
                  <c:v>0.94319774403598011</c:v>
                </c:pt>
                <c:pt idx="10">
                  <c:v>0.93653745252592024</c:v>
                </c:pt>
                <c:pt idx="11">
                  <c:v>0.93817049950827169</c:v>
                </c:pt>
                <c:pt idx="12">
                  <c:v>0.94229722798836169</c:v>
                </c:pt>
                <c:pt idx="13">
                  <c:v>0.94819600419011629</c:v>
                </c:pt>
                <c:pt idx="14">
                  <c:v>0.93447038340388588</c:v>
                </c:pt>
                <c:pt idx="15">
                  <c:v>0.9260950558799933</c:v>
                </c:pt>
                <c:pt idx="16">
                  <c:v>0.93369995111019133</c:v>
                </c:pt>
                <c:pt idx="17">
                  <c:v>0.93921212021879419</c:v>
                </c:pt>
                <c:pt idx="18">
                  <c:v>0.93119725231773043</c:v>
                </c:pt>
                <c:pt idx="19">
                  <c:v>0.93305799971501824</c:v>
                </c:pt>
                <c:pt idx="20">
                  <c:v>0.93430856855874467</c:v>
                </c:pt>
                <c:pt idx="21">
                  <c:v>0.93731980284854688</c:v>
                </c:pt>
                <c:pt idx="22">
                  <c:v>0.93994238349435877</c:v>
                </c:pt>
              </c:numCache>
            </c:numRef>
          </c:val>
          <c:smooth val="0"/>
          <c:extLst>
            <c:ext xmlns:c16="http://schemas.microsoft.com/office/drawing/2014/chart" uri="{C3380CC4-5D6E-409C-BE32-E72D297353CC}">
              <c16:uniqueId val="{00000004-2278-4FA1-BBDB-ACE2AA1FD08B}"/>
            </c:ext>
          </c:extLst>
        </c:ser>
        <c:dLbls>
          <c:showLegendKey val="0"/>
          <c:showVal val="0"/>
          <c:showCatName val="0"/>
          <c:showSerName val="0"/>
          <c:showPercent val="0"/>
          <c:showBubbleSize val="0"/>
        </c:dLbls>
        <c:marker val="1"/>
        <c:smooth val="0"/>
        <c:axId val="43132416"/>
        <c:axId val="78856768"/>
      </c:lineChart>
      <c:catAx>
        <c:axId val="43131904"/>
        <c:scaling>
          <c:orientation val="minMax"/>
        </c:scaling>
        <c:delete val="0"/>
        <c:axPos val="b"/>
        <c:numFmt formatCode="General" sourceLinked="1"/>
        <c:majorTickMark val="out"/>
        <c:minorTickMark val="none"/>
        <c:tickLblPos val="nextTo"/>
        <c:crossAx val="78856192"/>
        <c:crosses val="autoZero"/>
        <c:auto val="1"/>
        <c:lblAlgn val="ctr"/>
        <c:lblOffset val="100"/>
        <c:noMultiLvlLbl val="0"/>
      </c:catAx>
      <c:valAx>
        <c:axId val="78856192"/>
        <c:scaling>
          <c:orientation val="minMax"/>
        </c:scaling>
        <c:delete val="0"/>
        <c:axPos val="l"/>
        <c:title>
          <c:tx>
            <c:rich>
              <a:bodyPr rot="-5400000" vert="horz"/>
              <a:lstStyle/>
              <a:p>
                <a:pPr>
                  <a:defRPr/>
                </a:pPr>
                <a:r>
                  <a:rPr lang="en-US"/>
                  <a:t>Diğer sektörler payı</a:t>
                </a:r>
              </a:p>
            </c:rich>
          </c:tx>
          <c:overlay val="0"/>
        </c:title>
        <c:numFmt formatCode="General" sourceLinked="1"/>
        <c:majorTickMark val="out"/>
        <c:minorTickMark val="none"/>
        <c:tickLblPos val="nextTo"/>
        <c:crossAx val="43131904"/>
        <c:crosses val="autoZero"/>
        <c:crossBetween val="between"/>
      </c:valAx>
      <c:valAx>
        <c:axId val="78856768"/>
        <c:scaling>
          <c:orientation val="minMax"/>
        </c:scaling>
        <c:delete val="0"/>
        <c:axPos val="r"/>
        <c:title>
          <c:tx>
            <c:rich>
              <a:bodyPr rot="-5400000" vert="horz"/>
              <a:lstStyle/>
              <a:p>
                <a:pPr>
                  <a:defRPr/>
                </a:pPr>
                <a:r>
                  <a:rPr lang="en-US"/>
                  <a:t>İmalat sanayi payı</a:t>
                </a:r>
              </a:p>
            </c:rich>
          </c:tx>
          <c:overlay val="0"/>
        </c:title>
        <c:numFmt formatCode="General" sourceLinked="1"/>
        <c:majorTickMark val="out"/>
        <c:minorTickMark val="none"/>
        <c:tickLblPos val="nextTo"/>
        <c:crossAx val="43132416"/>
        <c:crosses val="max"/>
        <c:crossBetween val="between"/>
      </c:valAx>
      <c:catAx>
        <c:axId val="43132416"/>
        <c:scaling>
          <c:orientation val="minMax"/>
        </c:scaling>
        <c:delete val="1"/>
        <c:axPos val="b"/>
        <c:majorTickMark val="out"/>
        <c:minorTickMark val="none"/>
        <c:tickLblPos val="nextTo"/>
        <c:crossAx val="78856768"/>
        <c:crosses val="autoZero"/>
        <c:auto val="1"/>
        <c:lblAlgn val="ctr"/>
        <c:lblOffset val="100"/>
        <c:noMultiLvlLbl val="0"/>
      </c:catAx>
      <c:spPr>
        <a:ln>
          <a:solidFill>
            <a:schemeClr val="tx1"/>
          </a:solidFill>
        </a:ln>
      </c:spPr>
    </c:plotArea>
    <c:legend>
      <c:legendPos val="b"/>
      <c:overlay val="0"/>
    </c:legend>
    <c:plotVisOnly val="1"/>
    <c:dispBlanksAs val="gap"/>
    <c:showDLblsOverMax val="0"/>
  </c:chart>
  <c:spPr>
    <a:ln>
      <a:noFill/>
    </a:ln>
  </c:spPr>
  <c:txPr>
    <a:bodyPr/>
    <a:lstStyle/>
    <a:p>
      <a:pPr>
        <a:defRPr>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Sheet2!$A$10</c:f>
              <c:strCache>
                <c:ptCount val="1"/>
                <c:pt idx="0">
                  <c:v>Tarım ve hayvancılık</c:v>
                </c:pt>
              </c:strCache>
            </c:strRef>
          </c:tx>
          <c:spPr>
            <a:ln>
              <a:prstDash val="solid"/>
            </a:ln>
          </c:spPr>
          <c:marker>
            <c:symbol val="none"/>
          </c:marker>
          <c:cat>
            <c:numRef>
              <c:f>Sheet2!$B$1:$X$1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Sheet2!$B$10:$X$10</c:f>
              <c:numCache>
                <c:formatCode>General</c:formatCode>
                <c:ptCount val="23"/>
                <c:pt idx="0">
                  <c:v>5.3454732449109692E-2</c:v>
                </c:pt>
                <c:pt idx="1">
                  <c:v>4.9676878806309874E-2</c:v>
                </c:pt>
                <c:pt idx="2">
                  <c:v>4.9804328830778212E-2</c:v>
                </c:pt>
                <c:pt idx="3">
                  <c:v>4.6307740595889574E-2</c:v>
                </c:pt>
                <c:pt idx="4">
                  <c:v>4.056200004618931E-2</c:v>
                </c:pt>
                <c:pt idx="5">
                  <c:v>3.8986021464394525E-2</c:v>
                </c:pt>
                <c:pt idx="6">
                  <c:v>3.4063346151917841E-2</c:v>
                </c:pt>
                <c:pt idx="7">
                  <c:v>3.3049756027857272E-2</c:v>
                </c:pt>
                <c:pt idx="8">
                  <c:v>3.6600321759104167E-2</c:v>
                </c:pt>
                <c:pt idx="9">
                  <c:v>2.8350073250198306E-2</c:v>
                </c:pt>
                <c:pt idx="10">
                  <c:v>2.4197121358221926E-2</c:v>
                </c:pt>
                <c:pt idx="11">
                  <c:v>2.1027915988640501E-2</c:v>
                </c:pt>
                <c:pt idx="12">
                  <c:v>2.7469347691568988E-2</c:v>
                </c:pt>
                <c:pt idx="13">
                  <c:v>3.1852475038533834E-2</c:v>
                </c:pt>
                <c:pt idx="14">
                  <c:v>3.2818475111385102E-2</c:v>
                </c:pt>
                <c:pt idx="15">
                  <c:v>3.497832005009343E-2</c:v>
                </c:pt>
                <c:pt idx="16">
                  <c:v>3.7136016873693951E-2</c:v>
                </c:pt>
                <c:pt idx="17">
                  <c:v>3.1718455666296608E-2</c:v>
                </c:pt>
                <c:pt idx="18">
                  <c:v>3.0898918016186914E-2</c:v>
                </c:pt>
                <c:pt idx="19">
                  <c:v>3.5750231804065259E-2</c:v>
                </c:pt>
                <c:pt idx="20">
                  <c:v>3.5055461205934953E-2</c:v>
                </c:pt>
                <c:pt idx="21">
                  <c:v>3.5733496143093436E-2</c:v>
                </c:pt>
                <c:pt idx="22">
                  <c:v>3.8447387130064237E-2</c:v>
                </c:pt>
              </c:numCache>
            </c:numRef>
          </c:val>
          <c:smooth val="0"/>
          <c:extLst>
            <c:ext xmlns:c16="http://schemas.microsoft.com/office/drawing/2014/chart" uri="{C3380CC4-5D6E-409C-BE32-E72D297353CC}">
              <c16:uniqueId val="{00000000-7692-49EE-AEFD-06C1AEDBDD43}"/>
            </c:ext>
          </c:extLst>
        </c:ser>
        <c:ser>
          <c:idx val="1"/>
          <c:order val="1"/>
          <c:tx>
            <c:strRef>
              <c:f>Sheet2!$A$11</c:f>
              <c:strCache>
                <c:ptCount val="1"/>
                <c:pt idx="0">
                  <c:v>Madencilik ve taşocakçılığı</c:v>
                </c:pt>
              </c:strCache>
            </c:strRef>
          </c:tx>
          <c:marker>
            <c:symbol val="square"/>
            <c:size val="5"/>
          </c:marker>
          <c:cat>
            <c:numRef>
              <c:f>Sheet2!$B$1:$X$1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Sheet2!$B$11:$X$11</c:f>
              <c:numCache>
                <c:formatCode>General</c:formatCode>
                <c:ptCount val="23"/>
                <c:pt idx="0">
                  <c:v>0.11431038075290956</c:v>
                </c:pt>
                <c:pt idx="1">
                  <c:v>0.11648752806191652</c:v>
                </c:pt>
                <c:pt idx="2">
                  <c:v>0.10560355468448937</c:v>
                </c:pt>
                <c:pt idx="3">
                  <c:v>8.160620810443657E-2</c:v>
                </c:pt>
                <c:pt idx="4">
                  <c:v>0.10439156421672431</c:v>
                </c:pt>
                <c:pt idx="5">
                  <c:v>0.13020917393824366</c:v>
                </c:pt>
                <c:pt idx="6">
                  <c:v>0.1588640547537396</c:v>
                </c:pt>
                <c:pt idx="7">
                  <c:v>0.13951067581385904</c:v>
                </c:pt>
                <c:pt idx="8">
                  <c:v>0.13009154287063593</c:v>
                </c:pt>
                <c:pt idx="9">
                  <c:v>0.11257908149587452</c:v>
                </c:pt>
                <c:pt idx="10">
                  <c:v>0.139767226310199</c:v>
                </c:pt>
                <c:pt idx="11">
                  <c:v>0.15786191097082541</c:v>
                </c:pt>
                <c:pt idx="12">
                  <c:v>0.14885140852465428</c:v>
                </c:pt>
                <c:pt idx="13">
                  <c:v>0.17651551492527959</c:v>
                </c:pt>
                <c:pt idx="14">
                  <c:v>0.14634840518876235</c:v>
                </c:pt>
                <c:pt idx="15">
                  <c:v>0.13976470765318327</c:v>
                </c:pt>
                <c:pt idx="16">
                  <c:v>0.15500377930657219</c:v>
                </c:pt>
                <c:pt idx="17">
                  <c:v>0.17859941907769963</c:v>
                </c:pt>
                <c:pt idx="18">
                  <c:v>0.15181170711542089</c:v>
                </c:pt>
                <c:pt idx="19">
                  <c:v>0.15330139522145272</c:v>
                </c:pt>
                <c:pt idx="20">
                  <c:v>0.13322520311488734</c:v>
                </c:pt>
                <c:pt idx="21">
                  <c:v>9.5705708735664835E-2</c:v>
                </c:pt>
                <c:pt idx="22">
                  <c:v>0.11218817972168209</c:v>
                </c:pt>
              </c:numCache>
            </c:numRef>
          </c:val>
          <c:smooth val="0"/>
          <c:extLst>
            <c:ext xmlns:c16="http://schemas.microsoft.com/office/drawing/2014/chart" uri="{C3380CC4-5D6E-409C-BE32-E72D297353CC}">
              <c16:uniqueId val="{00000001-7692-49EE-AEFD-06C1AEDBDD43}"/>
            </c:ext>
          </c:extLst>
        </c:ser>
        <c:ser>
          <c:idx val="3"/>
          <c:order val="3"/>
          <c:tx>
            <c:strRef>
              <c:f>Sheet2!$A$13</c:f>
              <c:strCache>
                <c:ptCount val="1"/>
                <c:pt idx="0">
                  <c:v>Elektrik, gaz ve su</c:v>
                </c:pt>
              </c:strCache>
            </c:strRef>
          </c:tx>
          <c:marker>
            <c:symbol val="star"/>
            <c:size val="5"/>
          </c:marker>
          <c:cat>
            <c:numRef>
              <c:f>Sheet2!$B$1:$X$1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Sheet2!$B$13:$X$13</c:f>
              <c:numCache>
                <c:formatCode>General</c:formatCode>
                <c:ptCount val="23"/>
                <c:pt idx="0">
                  <c:v>6.1973153329392393E-8</c:v>
                </c:pt>
                <c:pt idx="1">
                  <c:v>2.7091337595102933E-4</c:v>
                </c:pt>
                <c:pt idx="2">
                  <c:v>1.7292844382263695E-3</c:v>
                </c:pt>
                <c:pt idx="3">
                  <c:v>2.4907699497457624E-3</c:v>
                </c:pt>
                <c:pt idx="4">
                  <c:v>1.9983748956278126E-3</c:v>
                </c:pt>
                <c:pt idx="5">
                  <c:v>2.4155715389583055E-3</c:v>
                </c:pt>
                <c:pt idx="6">
                  <c:v>3.9198922155892907E-3</c:v>
                </c:pt>
                <c:pt idx="7">
                  <c:v>2.487013966871527E-3</c:v>
                </c:pt>
                <c:pt idx="8">
                  <c:v>6.2666302243819525E-4</c:v>
                </c:pt>
                <c:pt idx="9">
                  <c:v>1.6078146020101182E-4</c:v>
                </c:pt>
                <c:pt idx="10">
                  <c:v>1.5592362572176523E-4</c:v>
                </c:pt>
                <c:pt idx="11">
                  <c:v>1.3045357569905068E-4</c:v>
                </c:pt>
                <c:pt idx="12">
                  <c:v>1.2658672456903193E-4</c:v>
                </c:pt>
                <c:pt idx="13">
                  <c:v>7.6705931098441815E-5</c:v>
                </c:pt>
                <c:pt idx="14">
                  <c:v>1.2244668500304668E-4</c:v>
                </c:pt>
                <c:pt idx="15">
                  <c:v>1.1033128199426232E-4</c:v>
                </c:pt>
                <c:pt idx="16">
                  <c:v>3.5947211188442588E-4</c:v>
                </c:pt>
                <c:pt idx="17">
                  <c:v>1.0796105640497793E-3</c:v>
                </c:pt>
                <c:pt idx="18">
                  <c:v>1.3279910031994237E-3</c:v>
                </c:pt>
                <c:pt idx="19">
                  <c:v>1.8120153064161008E-3</c:v>
                </c:pt>
                <c:pt idx="20">
                  <c:v>1.5690998740345676E-3</c:v>
                </c:pt>
                <c:pt idx="21">
                  <c:v>1.0755028054168913E-3</c:v>
                </c:pt>
                <c:pt idx="22">
                  <c:v>4.2354343385887121E-4</c:v>
                </c:pt>
              </c:numCache>
            </c:numRef>
          </c:val>
          <c:smooth val="0"/>
          <c:extLst>
            <c:ext xmlns:c16="http://schemas.microsoft.com/office/drawing/2014/chart" uri="{C3380CC4-5D6E-409C-BE32-E72D297353CC}">
              <c16:uniqueId val="{00000002-7692-49EE-AEFD-06C1AEDBDD43}"/>
            </c:ext>
          </c:extLst>
        </c:ser>
        <c:ser>
          <c:idx val="4"/>
          <c:order val="4"/>
          <c:tx>
            <c:strRef>
              <c:f>Sheet2!$A$14</c:f>
              <c:strCache>
                <c:ptCount val="1"/>
                <c:pt idx="0">
                  <c:v>Hizmetler</c:v>
                </c:pt>
              </c:strCache>
            </c:strRef>
          </c:tx>
          <c:spPr>
            <a:ln>
              <a:prstDash val="dashDot"/>
            </a:ln>
          </c:spPr>
          <c:marker>
            <c:symbol val="none"/>
          </c:marker>
          <c:cat>
            <c:numRef>
              <c:f>Sheet2!$B$1:$X$1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Sheet2!$B$14:$X$14</c:f>
              <c:numCache>
                <c:formatCode>General</c:formatCode>
                <c:ptCount val="23"/>
                <c:pt idx="0">
                  <c:v>3.2578695677967853E-2</c:v>
                </c:pt>
                <c:pt idx="1">
                  <c:v>2.6553532880881543E-2</c:v>
                </c:pt>
                <c:pt idx="2">
                  <c:v>2.3189348162257338E-2</c:v>
                </c:pt>
                <c:pt idx="3">
                  <c:v>1.9775019732371179E-2</c:v>
                </c:pt>
                <c:pt idx="4">
                  <c:v>1.8655012718109595E-2</c:v>
                </c:pt>
                <c:pt idx="5">
                  <c:v>1.7417592708761691E-2</c:v>
                </c:pt>
                <c:pt idx="6">
                  <c:v>1.3615856772478396E-2</c:v>
                </c:pt>
                <c:pt idx="7">
                  <c:v>2.2237097273479819E-2</c:v>
                </c:pt>
                <c:pt idx="8">
                  <c:v>2.9537354929220532E-2</c:v>
                </c:pt>
                <c:pt idx="9">
                  <c:v>3.4145916241921981E-2</c:v>
                </c:pt>
                <c:pt idx="10">
                  <c:v>2.9123660232892642E-2</c:v>
                </c:pt>
                <c:pt idx="11">
                  <c:v>3.0165480245471617E-2</c:v>
                </c:pt>
                <c:pt idx="12">
                  <c:v>3.5971815609023627E-2</c:v>
                </c:pt>
                <c:pt idx="13">
                  <c:v>4.7597708999801369E-2</c:v>
                </c:pt>
                <c:pt idx="14">
                  <c:v>3.2860189209573988E-2</c:v>
                </c:pt>
                <c:pt idx="15">
                  <c:v>4.1684417992187944E-2</c:v>
                </c:pt>
                <c:pt idx="16">
                  <c:v>4.3802814638268954E-2</c:v>
                </c:pt>
                <c:pt idx="17">
                  <c:v>4.3564904159094128E-2</c:v>
                </c:pt>
                <c:pt idx="18">
                  <c:v>3.3867171208418506E-2</c:v>
                </c:pt>
                <c:pt idx="19">
                  <c:v>3.390946139855406E-2</c:v>
                </c:pt>
                <c:pt idx="20">
                  <c:v>2.5161919426991242E-2</c:v>
                </c:pt>
                <c:pt idx="21">
                  <c:v>2.5450850481094096E-2</c:v>
                </c:pt>
                <c:pt idx="22">
                  <c:v>3.2827805347319092E-2</c:v>
                </c:pt>
              </c:numCache>
            </c:numRef>
          </c:val>
          <c:smooth val="0"/>
          <c:extLst>
            <c:ext xmlns:c16="http://schemas.microsoft.com/office/drawing/2014/chart" uri="{C3380CC4-5D6E-409C-BE32-E72D297353CC}">
              <c16:uniqueId val="{00000003-7692-49EE-AEFD-06C1AEDBDD43}"/>
            </c:ext>
          </c:extLst>
        </c:ser>
        <c:dLbls>
          <c:showLegendKey val="0"/>
          <c:showVal val="0"/>
          <c:showCatName val="0"/>
          <c:showSerName val="0"/>
          <c:showPercent val="0"/>
          <c:showBubbleSize val="0"/>
        </c:dLbls>
        <c:marker val="1"/>
        <c:smooth val="0"/>
        <c:axId val="43133440"/>
        <c:axId val="78858496"/>
      </c:lineChart>
      <c:lineChart>
        <c:grouping val="standard"/>
        <c:varyColors val="0"/>
        <c:ser>
          <c:idx val="2"/>
          <c:order val="2"/>
          <c:tx>
            <c:strRef>
              <c:f>Sheet2!$A$12</c:f>
              <c:strCache>
                <c:ptCount val="1"/>
                <c:pt idx="0">
                  <c:v>İmalat sanayi (sağ gösterge)</c:v>
                </c:pt>
              </c:strCache>
            </c:strRef>
          </c:tx>
          <c:spPr>
            <a:ln>
              <a:solidFill>
                <a:schemeClr val="tx1"/>
              </a:solidFill>
            </a:ln>
          </c:spPr>
          <c:marker>
            <c:symbol val="none"/>
          </c:marker>
          <c:val>
            <c:numRef>
              <c:f>Sheet2!$B$12:$X$12</c:f>
              <c:numCache>
                <c:formatCode>General</c:formatCode>
                <c:ptCount val="23"/>
                <c:pt idx="0">
                  <c:v>0.79965612914685957</c:v>
                </c:pt>
                <c:pt idx="1">
                  <c:v>0.80701114687494102</c:v>
                </c:pt>
                <c:pt idx="2">
                  <c:v>0.81967348388424865</c:v>
                </c:pt>
                <c:pt idx="3">
                  <c:v>0.84982026161755697</c:v>
                </c:pt>
                <c:pt idx="4">
                  <c:v>0.83439304812334902</c:v>
                </c:pt>
                <c:pt idx="5">
                  <c:v>0.81097164034964186</c:v>
                </c:pt>
                <c:pt idx="6">
                  <c:v>0.78953685010627483</c:v>
                </c:pt>
                <c:pt idx="7">
                  <c:v>0.80271545691793234</c:v>
                </c:pt>
                <c:pt idx="8">
                  <c:v>0.80314411741860114</c:v>
                </c:pt>
                <c:pt idx="9">
                  <c:v>0.82476414755180416</c:v>
                </c:pt>
                <c:pt idx="10">
                  <c:v>0.80675606847296466</c:v>
                </c:pt>
                <c:pt idx="11">
                  <c:v>0.79081423921936345</c:v>
                </c:pt>
                <c:pt idx="12">
                  <c:v>0.78758084145018403</c:v>
                </c:pt>
                <c:pt idx="13">
                  <c:v>0.74395759510528681</c:v>
                </c:pt>
                <c:pt idx="14">
                  <c:v>0.78785048380527545</c:v>
                </c:pt>
                <c:pt idx="15">
                  <c:v>0.78346222302254109</c:v>
                </c:pt>
                <c:pt idx="16">
                  <c:v>0.76369791706958046</c:v>
                </c:pt>
                <c:pt idx="17">
                  <c:v>0.74503761053285988</c:v>
                </c:pt>
                <c:pt idx="18">
                  <c:v>0.78209421265677426</c:v>
                </c:pt>
                <c:pt idx="19">
                  <c:v>0.77522689626951191</c:v>
                </c:pt>
                <c:pt idx="20">
                  <c:v>0.80498831637815194</c:v>
                </c:pt>
                <c:pt idx="21">
                  <c:v>0.84203444183473075</c:v>
                </c:pt>
                <c:pt idx="22">
                  <c:v>0.81611308436707575</c:v>
                </c:pt>
              </c:numCache>
            </c:numRef>
          </c:val>
          <c:smooth val="0"/>
          <c:extLst>
            <c:ext xmlns:c16="http://schemas.microsoft.com/office/drawing/2014/chart" uri="{C3380CC4-5D6E-409C-BE32-E72D297353CC}">
              <c16:uniqueId val="{00000004-7692-49EE-AEFD-06C1AEDBDD43}"/>
            </c:ext>
          </c:extLst>
        </c:ser>
        <c:dLbls>
          <c:showLegendKey val="0"/>
          <c:showVal val="0"/>
          <c:showCatName val="0"/>
          <c:showSerName val="0"/>
          <c:showPercent val="0"/>
          <c:showBubbleSize val="0"/>
        </c:dLbls>
        <c:marker val="1"/>
        <c:smooth val="0"/>
        <c:axId val="43133952"/>
        <c:axId val="78859072"/>
      </c:lineChart>
      <c:catAx>
        <c:axId val="43133440"/>
        <c:scaling>
          <c:orientation val="minMax"/>
        </c:scaling>
        <c:delete val="0"/>
        <c:axPos val="b"/>
        <c:numFmt formatCode="General" sourceLinked="1"/>
        <c:majorTickMark val="out"/>
        <c:minorTickMark val="none"/>
        <c:tickLblPos val="nextTo"/>
        <c:crossAx val="78858496"/>
        <c:crosses val="autoZero"/>
        <c:auto val="1"/>
        <c:lblAlgn val="ctr"/>
        <c:lblOffset val="100"/>
        <c:noMultiLvlLbl val="0"/>
      </c:catAx>
      <c:valAx>
        <c:axId val="78858496"/>
        <c:scaling>
          <c:orientation val="minMax"/>
        </c:scaling>
        <c:delete val="0"/>
        <c:axPos val="l"/>
        <c:title>
          <c:tx>
            <c:rich>
              <a:bodyPr rot="-5400000" vert="horz"/>
              <a:lstStyle/>
              <a:p>
                <a:pPr>
                  <a:defRPr/>
                </a:pPr>
                <a:r>
                  <a:rPr lang="en-US"/>
                  <a:t>Diğer sektörler payı</a:t>
                </a:r>
              </a:p>
            </c:rich>
          </c:tx>
          <c:overlay val="0"/>
        </c:title>
        <c:numFmt formatCode="General" sourceLinked="1"/>
        <c:majorTickMark val="out"/>
        <c:minorTickMark val="none"/>
        <c:tickLblPos val="nextTo"/>
        <c:crossAx val="43133440"/>
        <c:crosses val="autoZero"/>
        <c:crossBetween val="between"/>
      </c:valAx>
      <c:valAx>
        <c:axId val="78859072"/>
        <c:scaling>
          <c:orientation val="minMax"/>
        </c:scaling>
        <c:delete val="0"/>
        <c:axPos val="r"/>
        <c:title>
          <c:tx>
            <c:rich>
              <a:bodyPr rot="-5400000" vert="horz"/>
              <a:lstStyle/>
              <a:p>
                <a:pPr>
                  <a:defRPr/>
                </a:pPr>
                <a:r>
                  <a:rPr lang="en-US"/>
                  <a:t>İmalat sanayi payı</a:t>
                </a:r>
              </a:p>
            </c:rich>
          </c:tx>
          <c:overlay val="0"/>
        </c:title>
        <c:numFmt formatCode="General" sourceLinked="1"/>
        <c:majorTickMark val="out"/>
        <c:minorTickMark val="none"/>
        <c:tickLblPos val="nextTo"/>
        <c:crossAx val="43133952"/>
        <c:crosses val="max"/>
        <c:crossBetween val="between"/>
      </c:valAx>
      <c:catAx>
        <c:axId val="43133952"/>
        <c:scaling>
          <c:orientation val="minMax"/>
        </c:scaling>
        <c:delete val="1"/>
        <c:axPos val="b"/>
        <c:majorTickMark val="out"/>
        <c:minorTickMark val="none"/>
        <c:tickLblPos val="nextTo"/>
        <c:crossAx val="78859072"/>
        <c:crosses val="autoZero"/>
        <c:auto val="1"/>
        <c:lblAlgn val="ctr"/>
        <c:lblOffset val="100"/>
        <c:noMultiLvlLbl val="0"/>
      </c:catAx>
      <c:spPr>
        <a:ln>
          <a:solidFill>
            <a:schemeClr val="tx1"/>
          </a:solidFill>
        </a:ln>
      </c:spPr>
    </c:plotArea>
    <c:legend>
      <c:legendPos val="b"/>
      <c:overlay val="0"/>
    </c:legend>
    <c:plotVisOnly val="1"/>
    <c:dispBlanksAs val="gap"/>
    <c:showDLblsOverMax val="0"/>
  </c:chart>
  <c:spPr>
    <a:ln>
      <a:noFill/>
    </a:ln>
  </c:spPr>
  <c:txPr>
    <a:bodyPr/>
    <a:lstStyle/>
    <a:p>
      <a:pPr>
        <a:defRPr>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Sheet5!$A$3</c:f>
              <c:strCache>
                <c:ptCount val="1"/>
                <c:pt idx="0">
                  <c:v>Düşük teknoloji</c:v>
                </c:pt>
              </c:strCache>
            </c:strRef>
          </c:tx>
          <c:spPr>
            <a:ln>
              <a:solidFill>
                <a:schemeClr val="tx1"/>
              </a:solidFill>
            </a:ln>
          </c:spPr>
          <c:marker>
            <c:symbol val="none"/>
          </c:marker>
          <c:cat>
            <c:numRef>
              <c:f>Sheet5!$B$1:$X$1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Sheet5!$B$3:$X$3</c:f>
              <c:numCache>
                <c:formatCode>General</c:formatCode>
                <c:ptCount val="23"/>
                <c:pt idx="0">
                  <c:v>0.59730363738382863</c:v>
                </c:pt>
                <c:pt idx="1">
                  <c:v>0.58023582699270515</c:v>
                </c:pt>
                <c:pt idx="2">
                  <c:v>0.58393508655836657</c:v>
                </c:pt>
                <c:pt idx="3">
                  <c:v>0.57539779245790235</c:v>
                </c:pt>
                <c:pt idx="4">
                  <c:v>0.53776865997142065</c:v>
                </c:pt>
                <c:pt idx="5">
                  <c:v>0.51260088084878963</c:v>
                </c:pt>
                <c:pt idx="6">
                  <c:v>0.47744570216360371</c:v>
                </c:pt>
                <c:pt idx="7">
                  <c:v>0.46755232256714313</c:v>
                </c:pt>
                <c:pt idx="8">
                  <c:v>0.4534756050536532</c:v>
                </c:pt>
                <c:pt idx="9">
                  <c:v>0.40026330793641779</c:v>
                </c:pt>
                <c:pt idx="10">
                  <c:v>0.3881864368462225</c:v>
                </c:pt>
                <c:pt idx="11">
                  <c:v>0.34844376147009948</c:v>
                </c:pt>
                <c:pt idx="12">
                  <c:v>0.32727436360055107</c:v>
                </c:pt>
                <c:pt idx="13">
                  <c:v>0.28292370059939148</c:v>
                </c:pt>
                <c:pt idx="14">
                  <c:v>0.31728675659166006</c:v>
                </c:pt>
                <c:pt idx="15">
                  <c:v>0.3261396365169123</c:v>
                </c:pt>
                <c:pt idx="16">
                  <c:v>0.32348526136520267</c:v>
                </c:pt>
                <c:pt idx="17">
                  <c:v>0.30354198537573357</c:v>
                </c:pt>
                <c:pt idx="18">
                  <c:v>0.34451388439825303</c:v>
                </c:pt>
                <c:pt idx="19">
                  <c:v>0.35772475843218071</c:v>
                </c:pt>
                <c:pt idx="20">
                  <c:v>0.35025273671652729</c:v>
                </c:pt>
                <c:pt idx="21">
                  <c:v>0.3505508745333426</c:v>
                </c:pt>
                <c:pt idx="22">
                  <c:v>0.33334374792793842</c:v>
                </c:pt>
              </c:numCache>
            </c:numRef>
          </c:val>
          <c:smooth val="0"/>
          <c:extLst>
            <c:ext xmlns:c16="http://schemas.microsoft.com/office/drawing/2014/chart" uri="{C3380CC4-5D6E-409C-BE32-E72D297353CC}">
              <c16:uniqueId val="{00000000-0242-4551-92E8-EF2890FAF961}"/>
            </c:ext>
          </c:extLst>
        </c:ser>
        <c:ser>
          <c:idx val="1"/>
          <c:order val="1"/>
          <c:tx>
            <c:strRef>
              <c:f>Sheet5!$A$4</c:f>
              <c:strCache>
                <c:ptCount val="1"/>
                <c:pt idx="0">
                  <c:v>Orta-düşük teknoloji</c:v>
                </c:pt>
              </c:strCache>
            </c:strRef>
          </c:tx>
          <c:marker>
            <c:symbol val="square"/>
            <c:size val="5"/>
          </c:marker>
          <c:cat>
            <c:numRef>
              <c:f>Sheet5!$B$1:$X$1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Sheet5!$B$4:$X$4</c:f>
              <c:numCache>
                <c:formatCode>General</c:formatCode>
                <c:ptCount val="23"/>
                <c:pt idx="0">
                  <c:v>0.21751575740485579</c:v>
                </c:pt>
                <c:pt idx="1">
                  <c:v>0.20990363683779528</c:v>
                </c:pt>
                <c:pt idx="2">
                  <c:v>0.21375877889565814</c:v>
                </c:pt>
                <c:pt idx="3">
                  <c:v>0.20296799207515812</c:v>
                </c:pt>
                <c:pt idx="4">
                  <c:v>0.20112744142524644</c:v>
                </c:pt>
                <c:pt idx="5">
                  <c:v>0.20505626475086794</c:v>
                </c:pt>
                <c:pt idx="6">
                  <c:v>0.22727838221371255</c:v>
                </c:pt>
                <c:pt idx="7">
                  <c:v>0.22797845597870067</c:v>
                </c:pt>
                <c:pt idx="8">
                  <c:v>0.22876101428238138</c:v>
                </c:pt>
                <c:pt idx="9">
                  <c:v>0.26010240851022731</c:v>
                </c:pt>
                <c:pt idx="10">
                  <c:v>0.27036924821726177</c:v>
                </c:pt>
                <c:pt idx="11">
                  <c:v>0.29202763123600939</c:v>
                </c:pt>
                <c:pt idx="12">
                  <c:v>0.30379155808553265</c:v>
                </c:pt>
                <c:pt idx="13">
                  <c:v>0.37659646981726042</c:v>
                </c:pt>
                <c:pt idx="14">
                  <c:v>0.34415763484144329</c:v>
                </c:pt>
                <c:pt idx="15">
                  <c:v>0.31798987948280055</c:v>
                </c:pt>
                <c:pt idx="16">
                  <c:v>0.32524628960884316</c:v>
                </c:pt>
                <c:pt idx="17">
                  <c:v>0.37854244842457835</c:v>
                </c:pt>
                <c:pt idx="18">
                  <c:v>0.3065206562438893</c:v>
                </c:pt>
                <c:pt idx="19">
                  <c:v>0.29194951540659353</c:v>
                </c:pt>
                <c:pt idx="20">
                  <c:v>0.29537820845161539</c:v>
                </c:pt>
                <c:pt idx="21">
                  <c:v>0.28342468099014018</c:v>
                </c:pt>
                <c:pt idx="22">
                  <c:v>0.28656746604253863</c:v>
                </c:pt>
              </c:numCache>
            </c:numRef>
          </c:val>
          <c:smooth val="0"/>
          <c:extLst>
            <c:ext xmlns:c16="http://schemas.microsoft.com/office/drawing/2014/chart" uri="{C3380CC4-5D6E-409C-BE32-E72D297353CC}">
              <c16:uniqueId val="{00000001-0242-4551-92E8-EF2890FAF961}"/>
            </c:ext>
          </c:extLst>
        </c:ser>
        <c:ser>
          <c:idx val="2"/>
          <c:order val="2"/>
          <c:tx>
            <c:strRef>
              <c:f>Sheet5!$A$5</c:f>
              <c:strCache>
                <c:ptCount val="1"/>
                <c:pt idx="0">
                  <c:v>Orta-yüksek teknoloji</c:v>
                </c:pt>
              </c:strCache>
            </c:strRef>
          </c:tx>
          <c:spPr>
            <a:ln>
              <a:solidFill>
                <a:srgbClr val="C00000"/>
              </a:solidFill>
              <a:prstDash val="solid"/>
            </a:ln>
          </c:spPr>
          <c:marker>
            <c:symbol val="none"/>
          </c:marker>
          <c:cat>
            <c:numRef>
              <c:f>Sheet5!$B$1:$X$1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Sheet5!$B$5:$X$5</c:f>
              <c:numCache>
                <c:formatCode>General</c:formatCode>
                <c:ptCount val="23"/>
                <c:pt idx="0">
                  <c:v>0.16469848589342034</c:v>
                </c:pt>
                <c:pt idx="1">
                  <c:v>0.18187293139151889</c:v>
                </c:pt>
                <c:pt idx="2">
                  <c:v>0.16718661673608773</c:v>
                </c:pt>
                <c:pt idx="3">
                  <c:v>0.16992333882917754</c:v>
                </c:pt>
                <c:pt idx="4">
                  <c:v>0.19380992410753287</c:v>
                </c:pt>
                <c:pt idx="5">
                  <c:v>0.20433582850619336</c:v>
                </c:pt>
                <c:pt idx="6">
                  <c:v>0.22932303114122199</c:v>
                </c:pt>
                <c:pt idx="7">
                  <c:v>0.24284564790990928</c:v>
                </c:pt>
                <c:pt idx="8">
                  <c:v>0.25225363644553533</c:v>
                </c:pt>
                <c:pt idx="9">
                  <c:v>0.27165338885748519</c:v>
                </c:pt>
                <c:pt idx="10">
                  <c:v>0.28125863214161939</c:v>
                </c:pt>
                <c:pt idx="11">
                  <c:v>0.30366202589244257</c:v>
                </c:pt>
                <c:pt idx="12">
                  <c:v>0.32438218265502511</c:v>
                </c:pt>
                <c:pt idx="13">
                  <c:v>0.30917014179336688</c:v>
                </c:pt>
                <c:pt idx="14">
                  <c:v>0.30357124784841966</c:v>
                </c:pt>
                <c:pt idx="15">
                  <c:v>0.3217368989171952</c:v>
                </c:pt>
                <c:pt idx="16">
                  <c:v>0.32005689008224419</c:v>
                </c:pt>
                <c:pt idx="17">
                  <c:v>0.28443169683140912</c:v>
                </c:pt>
                <c:pt idx="18">
                  <c:v>0.31508683026436318</c:v>
                </c:pt>
                <c:pt idx="19">
                  <c:v>0.31622062110087046</c:v>
                </c:pt>
                <c:pt idx="20">
                  <c:v>0.31791677488313724</c:v>
                </c:pt>
                <c:pt idx="21">
                  <c:v>0.33098894157054659</c:v>
                </c:pt>
                <c:pt idx="22">
                  <c:v>0.34180910848697538</c:v>
                </c:pt>
              </c:numCache>
            </c:numRef>
          </c:val>
          <c:smooth val="0"/>
          <c:extLst>
            <c:ext xmlns:c16="http://schemas.microsoft.com/office/drawing/2014/chart" uri="{C3380CC4-5D6E-409C-BE32-E72D297353CC}">
              <c16:uniqueId val="{00000002-0242-4551-92E8-EF2890FAF961}"/>
            </c:ext>
          </c:extLst>
        </c:ser>
        <c:ser>
          <c:idx val="3"/>
          <c:order val="3"/>
          <c:tx>
            <c:strRef>
              <c:f>Sheet5!$A$6</c:f>
              <c:strCache>
                <c:ptCount val="1"/>
                <c:pt idx="0">
                  <c:v>Yüksek teknoloji</c:v>
                </c:pt>
              </c:strCache>
            </c:strRef>
          </c:tx>
          <c:spPr>
            <a:ln>
              <a:prstDash val="lgDashDot"/>
            </a:ln>
          </c:spPr>
          <c:marker>
            <c:symbol val="none"/>
          </c:marker>
          <c:cat>
            <c:numRef>
              <c:f>Sheet5!$B$1:$X$1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Sheet5!$B$6:$X$6</c:f>
              <c:numCache>
                <c:formatCode>General</c:formatCode>
                <c:ptCount val="23"/>
                <c:pt idx="0">
                  <c:v>2.0482119317895262E-2</c:v>
                </c:pt>
                <c:pt idx="1">
                  <c:v>2.7987604777980696E-2</c:v>
                </c:pt>
                <c:pt idx="2">
                  <c:v>3.5119517809887507E-2</c:v>
                </c:pt>
                <c:pt idx="3">
                  <c:v>5.1710876637761985E-2</c:v>
                </c:pt>
                <c:pt idx="4">
                  <c:v>6.7293974495800046E-2</c:v>
                </c:pt>
                <c:pt idx="5">
                  <c:v>7.8007025894149123E-2</c:v>
                </c:pt>
                <c:pt idx="6">
                  <c:v>6.5952884481461749E-2</c:v>
                </c:pt>
                <c:pt idx="7">
                  <c:v>6.1623573544246919E-2</c:v>
                </c:pt>
                <c:pt idx="8">
                  <c:v>6.5509744218430047E-2</c:v>
                </c:pt>
                <c:pt idx="9">
                  <c:v>6.7980894695869695E-2</c:v>
                </c:pt>
                <c:pt idx="10">
                  <c:v>6.0185682794896375E-2</c:v>
                </c:pt>
                <c:pt idx="11">
                  <c:v>5.5866581401448574E-2</c:v>
                </c:pt>
                <c:pt idx="12">
                  <c:v>4.4551895658891158E-2</c:v>
                </c:pt>
                <c:pt idx="13">
                  <c:v>3.1309687789981243E-2</c:v>
                </c:pt>
                <c:pt idx="14">
                  <c:v>3.4984360718476978E-2</c:v>
                </c:pt>
                <c:pt idx="15">
                  <c:v>3.4133585083091937E-2</c:v>
                </c:pt>
                <c:pt idx="16">
                  <c:v>3.1211558943710013E-2</c:v>
                </c:pt>
                <c:pt idx="17">
                  <c:v>3.348386936827899E-2</c:v>
                </c:pt>
                <c:pt idx="18">
                  <c:v>3.3878629093494483E-2</c:v>
                </c:pt>
                <c:pt idx="19">
                  <c:v>3.4105105060355301E-2</c:v>
                </c:pt>
                <c:pt idx="20">
                  <c:v>3.6452279948720079E-2</c:v>
                </c:pt>
                <c:pt idx="21">
                  <c:v>3.5035502905970649E-2</c:v>
                </c:pt>
                <c:pt idx="22">
                  <c:v>3.8279677542547554E-2</c:v>
                </c:pt>
              </c:numCache>
            </c:numRef>
          </c:val>
          <c:smooth val="0"/>
          <c:extLst>
            <c:ext xmlns:c16="http://schemas.microsoft.com/office/drawing/2014/chart" uri="{C3380CC4-5D6E-409C-BE32-E72D297353CC}">
              <c16:uniqueId val="{00000003-0242-4551-92E8-EF2890FAF961}"/>
            </c:ext>
          </c:extLst>
        </c:ser>
        <c:dLbls>
          <c:showLegendKey val="0"/>
          <c:showVal val="0"/>
          <c:showCatName val="0"/>
          <c:showSerName val="0"/>
          <c:showPercent val="0"/>
          <c:showBubbleSize val="0"/>
        </c:dLbls>
        <c:smooth val="0"/>
        <c:axId val="44676608"/>
        <c:axId val="78860800"/>
      </c:lineChart>
      <c:catAx>
        <c:axId val="44676608"/>
        <c:scaling>
          <c:orientation val="minMax"/>
        </c:scaling>
        <c:delete val="0"/>
        <c:axPos val="b"/>
        <c:numFmt formatCode="General" sourceLinked="1"/>
        <c:majorTickMark val="out"/>
        <c:minorTickMark val="none"/>
        <c:tickLblPos val="nextTo"/>
        <c:txPr>
          <a:bodyPr rot="-1200000"/>
          <a:lstStyle/>
          <a:p>
            <a:pPr>
              <a:defRPr/>
            </a:pPr>
            <a:endParaRPr lang="en-US"/>
          </a:p>
        </c:txPr>
        <c:crossAx val="78860800"/>
        <c:crosses val="autoZero"/>
        <c:auto val="1"/>
        <c:lblAlgn val="ctr"/>
        <c:lblOffset val="100"/>
        <c:noMultiLvlLbl val="0"/>
      </c:catAx>
      <c:valAx>
        <c:axId val="78860800"/>
        <c:scaling>
          <c:orientation val="minMax"/>
        </c:scaling>
        <c:delete val="0"/>
        <c:axPos val="l"/>
        <c:numFmt formatCode="General" sourceLinked="1"/>
        <c:majorTickMark val="out"/>
        <c:minorTickMark val="none"/>
        <c:tickLblPos val="nextTo"/>
        <c:crossAx val="44676608"/>
        <c:crosses val="autoZero"/>
        <c:crossBetween val="between"/>
      </c:valAx>
      <c:spPr>
        <a:ln>
          <a:solidFill>
            <a:schemeClr val="tx1"/>
          </a:solidFill>
        </a:ln>
      </c:spPr>
    </c:plotArea>
    <c:legend>
      <c:legendPos val="b"/>
      <c:overlay val="0"/>
    </c:legend>
    <c:plotVisOnly val="1"/>
    <c:dispBlanksAs val="gap"/>
    <c:showDLblsOverMax val="0"/>
  </c:chart>
  <c:spPr>
    <a:ln>
      <a:noFill/>
    </a:ln>
  </c:spPr>
  <c:txPr>
    <a:bodyPr/>
    <a:lstStyle/>
    <a:p>
      <a:pPr>
        <a:defRPr>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Sheet5!$A$9</c:f>
              <c:strCache>
                <c:ptCount val="1"/>
                <c:pt idx="0">
                  <c:v>Düşük teknoloji</c:v>
                </c:pt>
              </c:strCache>
            </c:strRef>
          </c:tx>
          <c:spPr>
            <a:ln>
              <a:solidFill>
                <a:schemeClr val="tx1"/>
              </a:solidFill>
            </a:ln>
          </c:spPr>
          <c:marker>
            <c:symbol val="none"/>
          </c:marker>
          <c:cat>
            <c:numRef>
              <c:f>Sheet5!$B$1:$X$1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Sheet5!$B$9:$X$9</c:f>
              <c:numCache>
                <c:formatCode>General</c:formatCode>
                <c:ptCount val="23"/>
                <c:pt idx="0">
                  <c:v>0.18042581247877137</c:v>
                </c:pt>
                <c:pt idx="1">
                  <c:v>0.17029994901073719</c:v>
                </c:pt>
                <c:pt idx="2">
                  <c:v>0.15412365367046374</c:v>
                </c:pt>
                <c:pt idx="3">
                  <c:v>0.14835277433717364</c:v>
                </c:pt>
                <c:pt idx="4">
                  <c:v>0.14094961692257899</c:v>
                </c:pt>
                <c:pt idx="5">
                  <c:v>0.13228842831831039</c:v>
                </c:pt>
                <c:pt idx="6">
                  <c:v>0.15142832020287667</c:v>
                </c:pt>
                <c:pt idx="7">
                  <c:v>0.16236763938194201</c:v>
                </c:pt>
                <c:pt idx="8">
                  <c:v>0.18400095496091037</c:v>
                </c:pt>
                <c:pt idx="9">
                  <c:v>0.15799850119719544</c:v>
                </c:pt>
                <c:pt idx="10">
                  <c:v>0.15328143648997716</c:v>
                </c:pt>
                <c:pt idx="11">
                  <c:v>0.15017355851172179</c:v>
                </c:pt>
                <c:pt idx="12">
                  <c:v>0.15304077709537756</c:v>
                </c:pt>
                <c:pt idx="13">
                  <c:v>0.12911373194177095</c:v>
                </c:pt>
                <c:pt idx="14">
                  <c:v>0.14218671983893783</c:v>
                </c:pt>
                <c:pt idx="15">
                  <c:v>0.14052942152698553</c:v>
                </c:pt>
                <c:pt idx="16">
                  <c:v>0.13528273265700613</c:v>
                </c:pt>
                <c:pt idx="17">
                  <c:v>0.13215302055904252</c:v>
                </c:pt>
                <c:pt idx="18">
                  <c:v>0.12726610669556981</c:v>
                </c:pt>
                <c:pt idx="19">
                  <c:v>0.13499312461951476</c:v>
                </c:pt>
                <c:pt idx="20">
                  <c:v>0.13461105756001771</c:v>
                </c:pt>
                <c:pt idx="21">
                  <c:v>0.12564800075634361</c:v>
                </c:pt>
                <c:pt idx="22">
                  <c:v>0.11353504945535886</c:v>
                </c:pt>
              </c:numCache>
            </c:numRef>
          </c:val>
          <c:smooth val="0"/>
          <c:extLst>
            <c:ext xmlns:c16="http://schemas.microsoft.com/office/drawing/2014/chart" uri="{C3380CC4-5D6E-409C-BE32-E72D297353CC}">
              <c16:uniqueId val="{00000000-C037-4B81-A68C-159552912933}"/>
            </c:ext>
          </c:extLst>
        </c:ser>
        <c:ser>
          <c:idx val="1"/>
          <c:order val="1"/>
          <c:tx>
            <c:strRef>
              <c:f>Sheet5!$A$10</c:f>
              <c:strCache>
                <c:ptCount val="1"/>
                <c:pt idx="0">
                  <c:v>Orta-düşük teknoloji</c:v>
                </c:pt>
              </c:strCache>
            </c:strRef>
          </c:tx>
          <c:marker>
            <c:symbol val="square"/>
            <c:size val="5"/>
          </c:marker>
          <c:cat>
            <c:numRef>
              <c:f>Sheet5!$B$1:$X$1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Sheet5!$B$10:$X$10</c:f>
              <c:numCache>
                <c:formatCode>General</c:formatCode>
                <c:ptCount val="23"/>
                <c:pt idx="0">
                  <c:v>0.19930954462640166</c:v>
                </c:pt>
                <c:pt idx="1">
                  <c:v>0.18491271125713923</c:v>
                </c:pt>
                <c:pt idx="2">
                  <c:v>0.18117284344191423</c:v>
                </c:pt>
                <c:pt idx="3">
                  <c:v>0.177642433539344</c:v>
                </c:pt>
                <c:pt idx="4">
                  <c:v>0.17932141902351134</c:v>
                </c:pt>
                <c:pt idx="5">
                  <c:v>0.19499598765395865</c:v>
                </c:pt>
                <c:pt idx="6">
                  <c:v>0.24731866240271663</c:v>
                </c:pt>
                <c:pt idx="7">
                  <c:v>0.24055464598150986</c:v>
                </c:pt>
                <c:pt idx="8">
                  <c:v>0.29129527380376308</c:v>
                </c:pt>
                <c:pt idx="9">
                  <c:v>0.28967771978259516</c:v>
                </c:pt>
                <c:pt idx="10">
                  <c:v>0.32234212286074249</c:v>
                </c:pt>
                <c:pt idx="11">
                  <c:v>0.33688996969522289</c:v>
                </c:pt>
                <c:pt idx="12">
                  <c:v>0.35904525335307558</c:v>
                </c:pt>
                <c:pt idx="13">
                  <c:v>0.33040779271319565</c:v>
                </c:pt>
                <c:pt idx="14">
                  <c:v>0.28261540952991776</c:v>
                </c:pt>
                <c:pt idx="15">
                  <c:v>0.28615780508107175</c:v>
                </c:pt>
                <c:pt idx="16">
                  <c:v>0.30405702949711438</c:v>
                </c:pt>
                <c:pt idx="17">
                  <c:v>0.32115289180498924</c:v>
                </c:pt>
                <c:pt idx="18">
                  <c:v>0.33788547932766699</c:v>
                </c:pt>
                <c:pt idx="19">
                  <c:v>0.30314789359324013</c:v>
                </c:pt>
                <c:pt idx="20">
                  <c:v>0.26504465701156765</c:v>
                </c:pt>
                <c:pt idx="21">
                  <c:v>0.25615770291217493</c:v>
                </c:pt>
                <c:pt idx="22">
                  <c:v>0.32673767577340285</c:v>
                </c:pt>
              </c:numCache>
            </c:numRef>
          </c:val>
          <c:smooth val="0"/>
          <c:extLst>
            <c:ext xmlns:c16="http://schemas.microsoft.com/office/drawing/2014/chart" uri="{C3380CC4-5D6E-409C-BE32-E72D297353CC}">
              <c16:uniqueId val="{00000001-C037-4B81-A68C-159552912933}"/>
            </c:ext>
          </c:extLst>
        </c:ser>
        <c:ser>
          <c:idx val="2"/>
          <c:order val="2"/>
          <c:tx>
            <c:strRef>
              <c:f>Sheet5!$A$11</c:f>
              <c:strCache>
                <c:ptCount val="1"/>
                <c:pt idx="0">
                  <c:v>Orta-yüksek teknoloji</c:v>
                </c:pt>
              </c:strCache>
            </c:strRef>
          </c:tx>
          <c:spPr>
            <a:ln>
              <a:solidFill>
                <a:srgbClr val="C00000"/>
              </a:solidFill>
              <a:prstDash val="solid"/>
            </a:ln>
          </c:spPr>
          <c:marker>
            <c:symbol val="none"/>
          </c:marker>
          <c:cat>
            <c:numRef>
              <c:f>Sheet5!$B$1:$X$1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Sheet5!$B$11:$X$11</c:f>
              <c:numCache>
                <c:formatCode>General</c:formatCode>
                <c:ptCount val="23"/>
                <c:pt idx="0">
                  <c:v>0.46063644921227781</c:v>
                </c:pt>
                <c:pt idx="1">
                  <c:v>0.50216627758258814</c:v>
                </c:pt>
                <c:pt idx="2">
                  <c:v>0.50947379562970108</c:v>
                </c:pt>
                <c:pt idx="3">
                  <c:v>0.50225822628319694</c:v>
                </c:pt>
                <c:pt idx="4">
                  <c:v>0.46095061506770618</c:v>
                </c:pt>
                <c:pt idx="5">
                  <c:v>0.45636409156900354</c:v>
                </c:pt>
                <c:pt idx="6">
                  <c:v>0.42082074737843306</c:v>
                </c:pt>
                <c:pt idx="7">
                  <c:v>0.43329473920910294</c:v>
                </c:pt>
                <c:pt idx="8">
                  <c:v>0.34233653617984283</c:v>
                </c:pt>
                <c:pt idx="9">
                  <c:v>0.36101956145657438</c:v>
                </c:pt>
                <c:pt idx="10">
                  <c:v>0.35347266932864635</c:v>
                </c:pt>
                <c:pt idx="11">
                  <c:v>0.34403239431894461</c:v>
                </c:pt>
                <c:pt idx="12">
                  <c:v>0.33404196345646903</c:v>
                </c:pt>
                <c:pt idx="13">
                  <c:v>0.41529878842439932</c:v>
                </c:pt>
                <c:pt idx="14">
                  <c:v>0.42796118785774917</c:v>
                </c:pt>
                <c:pt idx="15">
                  <c:v>0.42805978514419674</c:v>
                </c:pt>
                <c:pt idx="16">
                  <c:v>0.43195476915082515</c:v>
                </c:pt>
                <c:pt idx="17">
                  <c:v>0.41861946470879963</c:v>
                </c:pt>
                <c:pt idx="18">
                  <c:v>0.41160094734129138</c:v>
                </c:pt>
                <c:pt idx="19">
                  <c:v>0.4214300736120703</c:v>
                </c:pt>
                <c:pt idx="20">
                  <c:v>0.44301523964817097</c:v>
                </c:pt>
                <c:pt idx="21">
                  <c:v>0.44862388024273187</c:v>
                </c:pt>
                <c:pt idx="22">
                  <c:v>0.41084178808671934</c:v>
                </c:pt>
              </c:numCache>
            </c:numRef>
          </c:val>
          <c:smooth val="0"/>
          <c:extLst>
            <c:ext xmlns:c16="http://schemas.microsoft.com/office/drawing/2014/chart" uri="{C3380CC4-5D6E-409C-BE32-E72D297353CC}">
              <c16:uniqueId val="{00000002-C037-4B81-A68C-159552912933}"/>
            </c:ext>
          </c:extLst>
        </c:ser>
        <c:ser>
          <c:idx val="3"/>
          <c:order val="3"/>
          <c:tx>
            <c:strRef>
              <c:f>Sheet5!$A$12</c:f>
              <c:strCache>
                <c:ptCount val="1"/>
                <c:pt idx="0">
                  <c:v>Yüksek teknoloji</c:v>
                </c:pt>
              </c:strCache>
            </c:strRef>
          </c:tx>
          <c:spPr>
            <a:ln>
              <a:prstDash val="lgDashDot"/>
            </a:ln>
          </c:spPr>
          <c:marker>
            <c:symbol val="none"/>
          </c:marker>
          <c:cat>
            <c:numRef>
              <c:f>Sheet5!$B$1:$X$1</c:f>
              <c:numCache>
                <c:formatCode>General</c:formatCod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numCache>
            </c:numRef>
          </c:cat>
          <c:val>
            <c:numRef>
              <c:f>Sheet5!$B$12:$X$12</c:f>
              <c:numCache>
                <c:formatCode>General</c:formatCode>
                <c:ptCount val="23"/>
                <c:pt idx="0">
                  <c:v>0.15962819368254916</c:v>
                </c:pt>
                <c:pt idx="1">
                  <c:v>0.14262106214953549</c:v>
                </c:pt>
                <c:pt idx="2">
                  <c:v>0.1552297072579209</c:v>
                </c:pt>
                <c:pt idx="3">
                  <c:v>0.17174656584028536</c:v>
                </c:pt>
                <c:pt idx="4">
                  <c:v>0.21877834898620349</c:v>
                </c:pt>
                <c:pt idx="5">
                  <c:v>0.21635149245872742</c:v>
                </c:pt>
                <c:pt idx="6">
                  <c:v>0.18043227001597367</c:v>
                </c:pt>
                <c:pt idx="7">
                  <c:v>0.16378297542744516</c:v>
                </c:pt>
                <c:pt idx="8">
                  <c:v>0.18236723505548372</c:v>
                </c:pt>
                <c:pt idx="9">
                  <c:v>0.19130421756363505</c:v>
                </c:pt>
                <c:pt idx="10">
                  <c:v>0.17090377132063403</c:v>
                </c:pt>
                <c:pt idx="11">
                  <c:v>0.16890407747411076</c:v>
                </c:pt>
                <c:pt idx="12">
                  <c:v>0.15387200609507781</c:v>
                </c:pt>
                <c:pt idx="13">
                  <c:v>0.12517968692063405</c:v>
                </c:pt>
                <c:pt idx="14">
                  <c:v>0.14723668277339522</c:v>
                </c:pt>
                <c:pt idx="15">
                  <c:v>0.14525298824774602</c:v>
                </c:pt>
                <c:pt idx="16">
                  <c:v>0.12870546869505434</c:v>
                </c:pt>
                <c:pt idx="17">
                  <c:v>0.12807462292716865</c:v>
                </c:pt>
                <c:pt idx="18">
                  <c:v>0.12324746663547183</c:v>
                </c:pt>
                <c:pt idx="19">
                  <c:v>0.14042890817517478</c:v>
                </c:pt>
                <c:pt idx="20">
                  <c:v>0.15732904578024368</c:v>
                </c:pt>
                <c:pt idx="21">
                  <c:v>0.16957041608874965</c:v>
                </c:pt>
                <c:pt idx="22">
                  <c:v>0.14888548668451895</c:v>
                </c:pt>
              </c:numCache>
            </c:numRef>
          </c:val>
          <c:smooth val="0"/>
          <c:extLst>
            <c:ext xmlns:c16="http://schemas.microsoft.com/office/drawing/2014/chart" uri="{C3380CC4-5D6E-409C-BE32-E72D297353CC}">
              <c16:uniqueId val="{00000003-C037-4B81-A68C-159552912933}"/>
            </c:ext>
          </c:extLst>
        </c:ser>
        <c:dLbls>
          <c:showLegendKey val="0"/>
          <c:showVal val="0"/>
          <c:showCatName val="0"/>
          <c:showSerName val="0"/>
          <c:showPercent val="0"/>
          <c:showBubbleSize val="0"/>
        </c:dLbls>
        <c:smooth val="0"/>
        <c:axId val="44677120"/>
        <c:axId val="78862528"/>
      </c:lineChart>
      <c:catAx>
        <c:axId val="44677120"/>
        <c:scaling>
          <c:orientation val="minMax"/>
        </c:scaling>
        <c:delete val="0"/>
        <c:axPos val="b"/>
        <c:numFmt formatCode="General" sourceLinked="1"/>
        <c:majorTickMark val="out"/>
        <c:minorTickMark val="none"/>
        <c:tickLblPos val="nextTo"/>
        <c:txPr>
          <a:bodyPr rot="-1260000"/>
          <a:lstStyle/>
          <a:p>
            <a:pPr>
              <a:defRPr/>
            </a:pPr>
            <a:endParaRPr lang="en-US"/>
          </a:p>
        </c:txPr>
        <c:crossAx val="78862528"/>
        <c:crosses val="autoZero"/>
        <c:auto val="1"/>
        <c:lblAlgn val="ctr"/>
        <c:lblOffset val="100"/>
        <c:noMultiLvlLbl val="0"/>
      </c:catAx>
      <c:valAx>
        <c:axId val="78862528"/>
        <c:scaling>
          <c:orientation val="minMax"/>
        </c:scaling>
        <c:delete val="0"/>
        <c:axPos val="l"/>
        <c:numFmt formatCode="General" sourceLinked="1"/>
        <c:majorTickMark val="out"/>
        <c:minorTickMark val="none"/>
        <c:tickLblPos val="nextTo"/>
        <c:crossAx val="44677120"/>
        <c:crosses val="autoZero"/>
        <c:crossBetween val="between"/>
      </c:valAx>
      <c:spPr>
        <a:ln>
          <a:solidFill>
            <a:schemeClr val="tx1"/>
          </a:solidFill>
        </a:ln>
      </c:spPr>
    </c:plotArea>
    <c:legend>
      <c:legendPos val="b"/>
      <c:overlay val="0"/>
    </c:legend>
    <c:plotVisOnly val="1"/>
    <c:dispBlanksAs val="gap"/>
    <c:showDLblsOverMax val="0"/>
  </c:chart>
  <c:spPr>
    <a:ln>
      <a:noFill/>
    </a:ln>
  </c:spPr>
  <c:txPr>
    <a:bodyPr/>
    <a:lstStyle/>
    <a:p>
      <a:pPr>
        <a:defRPr>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n-US"/>
        </a:p>
      </c:txPr>
    </c:title>
    <c:autoTitleDeleted val="0"/>
    <c:plotArea>
      <c:layout/>
      <c:lineChart>
        <c:grouping val="standard"/>
        <c:varyColors val="0"/>
        <c:ser>
          <c:idx val="0"/>
          <c:order val="0"/>
          <c:tx>
            <c:strRef>
              <c:f>Data!$C$2</c:f>
              <c:strCache>
                <c:ptCount val="1"/>
                <c:pt idx="0">
                  <c:v>Inflation, consumer prices (annual %)</c:v>
                </c:pt>
              </c:strCache>
            </c:strRef>
          </c:tx>
          <c:spPr>
            <a:ln w="28575" cap="rnd">
              <a:solidFill>
                <a:schemeClr val="accent1"/>
              </a:solidFill>
              <a:round/>
            </a:ln>
            <a:effectLst/>
          </c:spPr>
          <c:marker>
            <c:symbol val="none"/>
          </c:marker>
          <c:cat>
            <c:numRef>
              <c:f>Data!$D$1:$AL$1</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Data!$D$2:$AL$2</c:f>
              <c:numCache>
                <c:formatCode>General</c:formatCode>
                <c:ptCount val="35"/>
                <c:pt idx="0">
                  <c:v>60.3038691346446</c:v>
                </c:pt>
                <c:pt idx="1">
                  <c:v>65.978567991895105</c:v>
                </c:pt>
                <c:pt idx="2">
                  <c:v>70.076103869037198</c:v>
                </c:pt>
                <c:pt idx="3">
                  <c:v>66.093842982000595</c:v>
                </c:pt>
                <c:pt idx="4">
                  <c:v>105.214986469202</c:v>
                </c:pt>
                <c:pt idx="5">
                  <c:v>89.113317224849993</c:v>
                </c:pt>
                <c:pt idx="6">
                  <c:v>80.412151138804205</c:v>
                </c:pt>
                <c:pt idx="7">
                  <c:v>85.669361649978001</c:v>
                </c:pt>
                <c:pt idx="8">
                  <c:v>84.641343484631506</c:v>
                </c:pt>
                <c:pt idx="9">
                  <c:v>64.867487635075705</c:v>
                </c:pt>
                <c:pt idx="10">
                  <c:v>54.915370581268299</c:v>
                </c:pt>
                <c:pt idx="11">
                  <c:v>54.400188761907501</c:v>
                </c:pt>
                <c:pt idx="12">
                  <c:v>44.964120947984902</c:v>
                </c:pt>
                <c:pt idx="13">
                  <c:v>21.6024384490572</c:v>
                </c:pt>
                <c:pt idx="14">
                  <c:v>8.5982616811527208</c:v>
                </c:pt>
                <c:pt idx="15">
                  <c:v>8.1791603680200193</c:v>
                </c:pt>
                <c:pt idx="16">
                  <c:v>9.5972421228843192</c:v>
                </c:pt>
                <c:pt idx="17">
                  <c:v>8.7561809097263907</c:v>
                </c:pt>
                <c:pt idx="18">
                  <c:v>10.4441283764885</c:v>
                </c:pt>
                <c:pt idx="19">
                  <c:v>6.2509766309062602</c:v>
                </c:pt>
                <c:pt idx="20">
                  <c:v>8.5664442055297592</c:v>
                </c:pt>
                <c:pt idx="21">
                  <c:v>6.471879671151</c:v>
                </c:pt>
                <c:pt idx="22">
                  <c:v>8.8915699651216293</c:v>
                </c:pt>
                <c:pt idx="23">
                  <c:v>7.4930903054769296</c:v>
                </c:pt>
                <c:pt idx="24">
                  <c:v>8.8545727136432397</c:v>
                </c:pt>
                <c:pt idx="25">
                  <c:v>7.6708536484587704</c:v>
                </c:pt>
                <c:pt idx="26">
                  <c:v>7.7751341532833003</c:v>
                </c:pt>
                <c:pt idx="27">
                  <c:v>11.144311084076501</c:v>
                </c:pt>
                <c:pt idx="28">
                  <c:v>16.332463898892801</c:v>
                </c:pt>
                <c:pt idx="29">
                  <c:v>15.176821572002201</c:v>
                </c:pt>
                <c:pt idx="30">
                  <c:v>12.278957446257399</c:v>
                </c:pt>
                <c:pt idx="31">
                  <c:v>19.596492691332401</c:v>
                </c:pt>
                <c:pt idx="32">
                  <c:v>72.308835989120695</c:v>
                </c:pt>
                <c:pt idx="33">
                  <c:v>53.859408759331501</c:v>
                </c:pt>
                <c:pt idx="34">
                  <c:v>58.506450730034302</c:v>
                </c:pt>
              </c:numCache>
            </c:numRef>
          </c:val>
          <c:smooth val="0"/>
          <c:extLst>
            <c:ext xmlns:c16="http://schemas.microsoft.com/office/drawing/2014/chart" uri="{C3380CC4-5D6E-409C-BE32-E72D297353CC}">
              <c16:uniqueId val="{00000000-49B1-4838-872E-D1277071B9CB}"/>
            </c:ext>
          </c:extLst>
        </c:ser>
        <c:dLbls>
          <c:showLegendKey val="0"/>
          <c:showVal val="0"/>
          <c:showCatName val="0"/>
          <c:showSerName val="0"/>
          <c:showPercent val="0"/>
          <c:showBubbleSize val="0"/>
        </c:dLbls>
        <c:smooth val="0"/>
        <c:axId val="508891984"/>
        <c:axId val="511013680"/>
      </c:lineChart>
      <c:catAx>
        <c:axId val="50889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1013680"/>
        <c:crosses val="autoZero"/>
        <c:auto val="1"/>
        <c:lblAlgn val="ctr"/>
        <c:lblOffset val="100"/>
        <c:noMultiLvlLbl val="0"/>
      </c:catAx>
      <c:valAx>
        <c:axId val="51101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88919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947451-5F33-461A-9054-D0B787EFBBF1}" type="doc">
      <dgm:prSet loTypeId="urn:microsoft.com/office/officeart/2005/8/layout/hierarchy5" loCatId="hierarchy" qsTypeId="urn:microsoft.com/office/officeart/2005/8/quickstyle/3d2" qsCatId="3D" csTypeId="urn:microsoft.com/office/officeart/2005/8/colors/colorful5" csCatId="colorful" phldr="1"/>
      <dgm:spPr/>
      <dgm:t>
        <a:bodyPr/>
        <a:lstStyle/>
        <a:p>
          <a:endParaRPr lang="tr-TR"/>
        </a:p>
      </dgm:t>
    </dgm:pt>
    <dgm:pt modelId="{0EBB762F-5C0E-4718-A2AF-5AED07F9D2E5}">
      <dgm:prSet phldrT="[Text]"/>
      <dgm:spPr/>
      <dgm:t>
        <a:bodyPr/>
        <a:lstStyle/>
        <a:p>
          <a:r>
            <a:rPr lang="tr-TR" dirty="0"/>
            <a:t>Population</a:t>
          </a:r>
        </a:p>
      </dgm:t>
    </dgm:pt>
    <dgm:pt modelId="{4E9D7054-9EC8-4FD6-93B6-A38884ED636A}" type="parTrans" cxnId="{568ABBBC-DC8D-497E-89EF-6F417138E988}">
      <dgm:prSet/>
      <dgm:spPr/>
      <dgm:t>
        <a:bodyPr/>
        <a:lstStyle/>
        <a:p>
          <a:endParaRPr lang="tr-TR"/>
        </a:p>
      </dgm:t>
    </dgm:pt>
    <dgm:pt modelId="{7CA8742A-07AD-463E-B7AE-0B915837022B}" type="sibTrans" cxnId="{568ABBBC-DC8D-497E-89EF-6F417138E988}">
      <dgm:prSet/>
      <dgm:spPr/>
      <dgm:t>
        <a:bodyPr/>
        <a:lstStyle/>
        <a:p>
          <a:endParaRPr lang="tr-TR"/>
        </a:p>
      </dgm:t>
    </dgm:pt>
    <dgm:pt modelId="{04A04312-4E5D-4D57-8DDD-06D9C99BCE86}" type="asst">
      <dgm:prSet phldrT="[Text]"/>
      <dgm:spPr/>
      <dgm:t>
        <a:bodyPr/>
        <a:lstStyle/>
        <a:p>
          <a:r>
            <a:rPr lang="tr-TR" dirty="0"/>
            <a:t>Non-institutional civilian population</a:t>
          </a:r>
        </a:p>
      </dgm:t>
    </dgm:pt>
    <dgm:pt modelId="{DED38091-6B4E-4134-8443-69BE448C71A3}" type="parTrans" cxnId="{ADD691CC-0E13-4AF3-823F-4C186603BDD8}">
      <dgm:prSet/>
      <dgm:spPr/>
      <dgm:t>
        <a:bodyPr/>
        <a:lstStyle/>
        <a:p>
          <a:endParaRPr lang="tr-TR"/>
        </a:p>
      </dgm:t>
    </dgm:pt>
    <dgm:pt modelId="{05114521-5F05-41EF-9AB5-456C0E3E630C}" type="sibTrans" cxnId="{ADD691CC-0E13-4AF3-823F-4C186603BDD8}">
      <dgm:prSet/>
      <dgm:spPr/>
      <dgm:t>
        <a:bodyPr/>
        <a:lstStyle/>
        <a:p>
          <a:endParaRPr lang="tr-TR"/>
        </a:p>
      </dgm:t>
    </dgm:pt>
    <dgm:pt modelId="{03F05488-0FF8-41D6-9005-D5A34E95CE3D}">
      <dgm:prSet phldrT="[Text]"/>
      <dgm:spPr/>
      <dgm:t>
        <a:bodyPr/>
        <a:lstStyle/>
        <a:p>
          <a:r>
            <a:rPr lang="tr-TR" dirty="0"/>
            <a:t>Population not eligible for work</a:t>
          </a:r>
        </a:p>
      </dgm:t>
    </dgm:pt>
    <dgm:pt modelId="{2EEB0F4B-3D78-4E9E-BFBD-24B8A49B0C47}" type="parTrans" cxnId="{3CB2C743-D582-40D3-8730-FDFEB4B64CB9}">
      <dgm:prSet/>
      <dgm:spPr/>
      <dgm:t>
        <a:bodyPr/>
        <a:lstStyle/>
        <a:p>
          <a:endParaRPr lang="tr-TR"/>
        </a:p>
      </dgm:t>
    </dgm:pt>
    <dgm:pt modelId="{FD210FCA-056B-49BA-84BF-DAC08E810A9D}" type="sibTrans" cxnId="{3CB2C743-D582-40D3-8730-FDFEB4B64CB9}">
      <dgm:prSet/>
      <dgm:spPr/>
      <dgm:t>
        <a:bodyPr/>
        <a:lstStyle/>
        <a:p>
          <a:endParaRPr lang="tr-TR"/>
        </a:p>
      </dgm:t>
    </dgm:pt>
    <dgm:pt modelId="{F8312B83-371F-4C64-9997-F55AA3F6B915}">
      <dgm:prSet/>
      <dgm:spPr/>
      <dgm:t>
        <a:bodyPr/>
        <a:lstStyle/>
        <a:p>
          <a:r>
            <a:rPr lang="tr-TR" dirty="0"/>
            <a:t>Labor force</a:t>
          </a:r>
        </a:p>
      </dgm:t>
    </dgm:pt>
    <dgm:pt modelId="{650A7D25-4D69-45A2-A560-3C570C7F6B5E}" type="parTrans" cxnId="{8CAFFB56-9AFD-4070-884F-C1597ABE8157}">
      <dgm:prSet/>
      <dgm:spPr/>
      <dgm:t>
        <a:bodyPr/>
        <a:lstStyle/>
        <a:p>
          <a:endParaRPr lang="tr-TR"/>
        </a:p>
      </dgm:t>
    </dgm:pt>
    <dgm:pt modelId="{AC21193A-A0B7-41B0-BDD2-23584454AA8E}" type="sibTrans" cxnId="{8CAFFB56-9AFD-4070-884F-C1597ABE8157}">
      <dgm:prSet/>
      <dgm:spPr/>
      <dgm:t>
        <a:bodyPr/>
        <a:lstStyle/>
        <a:p>
          <a:endParaRPr lang="tr-TR"/>
        </a:p>
      </dgm:t>
    </dgm:pt>
    <dgm:pt modelId="{48A00654-80B1-4A6B-A75A-130B259272BD}">
      <dgm:prSet/>
      <dgm:spPr/>
      <dgm:t>
        <a:bodyPr/>
        <a:lstStyle/>
        <a:p>
          <a:r>
            <a:rPr lang="tr-TR" dirty="0"/>
            <a:t>Not in the labor force</a:t>
          </a:r>
        </a:p>
      </dgm:t>
    </dgm:pt>
    <dgm:pt modelId="{8392D09F-6F51-4B2B-B793-F3312501EE5E}" type="parTrans" cxnId="{7F231D16-281A-47E3-B3F0-4F57611CE292}">
      <dgm:prSet/>
      <dgm:spPr/>
      <dgm:t>
        <a:bodyPr/>
        <a:lstStyle/>
        <a:p>
          <a:endParaRPr lang="tr-TR"/>
        </a:p>
      </dgm:t>
    </dgm:pt>
    <dgm:pt modelId="{75BF7DEE-E2FB-41F0-BC41-1743EE7635CB}" type="sibTrans" cxnId="{7F231D16-281A-47E3-B3F0-4F57611CE292}">
      <dgm:prSet/>
      <dgm:spPr/>
      <dgm:t>
        <a:bodyPr/>
        <a:lstStyle/>
        <a:p>
          <a:endParaRPr lang="tr-TR"/>
        </a:p>
      </dgm:t>
    </dgm:pt>
    <dgm:pt modelId="{D929D851-090B-49BC-81F8-04F00819FACE}">
      <dgm:prSet/>
      <dgm:spPr/>
      <dgm:t>
        <a:bodyPr/>
        <a:lstStyle/>
        <a:p>
          <a:r>
            <a:rPr lang="tr-TR" dirty="0"/>
            <a:t>Employed</a:t>
          </a:r>
        </a:p>
      </dgm:t>
    </dgm:pt>
    <dgm:pt modelId="{562FB536-2DAF-4B05-BCF3-5F4A95E136F7}" type="parTrans" cxnId="{31CA226D-F86D-4B9F-B867-099924C10E2E}">
      <dgm:prSet/>
      <dgm:spPr/>
      <dgm:t>
        <a:bodyPr/>
        <a:lstStyle/>
        <a:p>
          <a:endParaRPr lang="tr-TR"/>
        </a:p>
      </dgm:t>
    </dgm:pt>
    <dgm:pt modelId="{C254C2C3-EBA8-4516-9A33-C80EB5E225D4}" type="sibTrans" cxnId="{31CA226D-F86D-4B9F-B867-099924C10E2E}">
      <dgm:prSet/>
      <dgm:spPr/>
      <dgm:t>
        <a:bodyPr/>
        <a:lstStyle/>
        <a:p>
          <a:endParaRPr lang="tr-TR"/>
        </a:p>
      </dgm:t>
    </dgm:pt>
    <dgm:pt modelId="{09082241-EB6F-4287-A06C-148415896450}">
      <dgm:prSet/>
      <dgm:spPr/>
      <dgm:t>
        <a:bodyPr/>
        <a:lstStyle/>
        <a:p>
          <a:r>
            <a:rPr lang="tr-TR" dirty="0"/>
            <a:t>Unemployed</a:t>
          </a:r>
        </a:p>
      </dgm:t>
    </dgm:pt>
    <dgm:pt modelId="{1462C51E-BAD4-4F2B-BCA5-D0A72B3D8C01}" type="parTrans" cxnId="{9E43ABA3-C702-48CE-A207-B6D30A8D42EB}">
      <dgm:prSet/>
      <dgm:spPr/>
      <dgm:t>
        <a:bodyPr/>
        <a:lstStyle/>
        <a:p>
          <a:endParaRPr lang="tr-TR"/>
        </a:p>
      </dgm:t>
    </dgm:pt>
    <dgm:pt modelId="{0DBCA2D7-E47A-4309-AF1B-005BAA7E67A3}" type="sibTrans" cxnId="{9E43ABA3-C702-48CE-A207-B6D30A8D42EB}">
      <dgm:prSet/>
      <dgm:spPr/>
      <dgm:t>
        <a:bodyPr/>
        <a:lstStyle/>
        <a:p>
          <a:endParaRPr lang="tr-TR"/>
        </a:p>
      </dgm:t>
    </dgm:pt>
    <dgm:pt modelId="{AA3507C8-FB23-433A-BE0B-EA0C54DFDBB8}" type="pres">
      <dgm:prSet presAssocID="{07947451-5F33-461A-9054-D0B787EFBBF1}" presName="mainComposite" presStyleCnt="0">
        <dgm:presLayoutVars>
          <dgm:chPref val="1"/>
          <dgm:dir/>
          <dgm:animOne val="branch"/>
          <dgm:animLvl val="lvl"/>
          <dgm:resizeHandles val="exact"/>
        </dgm:presLayoutVars>
      </dgm:prSet>
      <dgm:spPr/>
    </dgm:pt>
    <dgm:pt modelId="{97FD6647-8A1D-4C88-A96B-72C1AE566AFA}" type="pres">
      <dgm:prSet presAssocID="{07947451-5F33-461A-9054-D0B787EFBBF1}" presName="hierFlow" presStyleCnt="0"/>
      <dgm:spPr/>
    </dgm:pt>
    <dgm:pt modelId="{B9745A9F-2476-4ABC-A4CA-F4F68BD5761A}" type="pres">
      <dgm:prSet presAssocID="{07947451-5F33-461A-9054-D0B787EFBBF1}" presName="hierChild1" presStyleCnt="0">
        <dgm:presLayoutVars>
          <dgm:chPref val="1"/>
          <dgm:animOne val="branch"/>
          <dgm:animLvl val="lvl"/>
        </dgm:presLayoutVars>
      </dgm:prSet>
      <dgm:spPr/>
    </dgm:pt>
    <dgm:pt modelId="{CA3476B6-D4BB-410E-A8E0-1EB71637BEF3}" type="pres">
      <dgm:prSet presAssocID="{0EBB762F-5C0E-4718-A2AF-5AED07F9D2E5}" presName="Name17" presStyleCnt="0"/>
      <dgm:spPr/>
    </dgm:pt>
    <dgm:pt modelId="{5A389C35-0670-483B-8FB8-0BD4DA480288}" type="pres">
      <dgm:prSet presAssocID="{0EBB762F-5C0E-4718-A2AF-5AED07F9D2E5}" presName="level1Shape" presStyleLbl="node0" presStyleIdx="0" presStyleCnt="1">
        <dgm:presLayoutVars>
          <dgm:chPref val="3"/>
        </dgm:presLayoutVars>
      </dgm:prSet>
      <dgm:spPr/>
    </dgm:pt>
    <dgm:pt modelId="{AB7967F7-A1F9-4021-B952-C380F5BDFC2E}" type="pres">
      <dgm:prSet presAssocID="{0EBB762F-5C0E-4718-A2AF-5AED07F9D2E5}" presName="hierChild2" presStyleCnt="0"/>
      <dgm:spPr/>
    </dgm:pt>
    <dgm:pt modelId="{7355406B-B863-4F7A-AFFA-1C141DFE29E2}" type="pres">
      <dgm:prSet presAssocID="{DED38091-6B4E-4134-8443-69BE448C71A3}" presName="Name25" presStyleLbl="parChTrans1D2" presStyleIdx="0" presStyleCnt="2"/>
      <dgm:spPr/>
    </dgm:pt>
    <dgm:pt modelId="{C32344A1-2723-40B4-99DA-95475A730DA2}" type="pres">
      <dgm:prSet presAssocID="{DED38091-6B4E-4134-8443-69BE448C71A3}" presName="connTx" presStyleLbl="parChTrans1D2" presStyleIdx="0" presStyleCnt="2"/>
      <dgm:spPr/>
    </dgm:pt>
    <dgm:pt modelId="{D3AADAF8-785A-4676-81E3-2983E92178A3}" type="pres">
      <dgm:prSet presAssocID="{04A04312-4E5D-4D57-8DDD-06D9C99BCE86}" presName="Name30" presStyleCnt="0"/>
      <dgm:spPr/>
    </dgm:pt>
    <dgm:pt modelId="{132D06E8-D28F-4037-94C4-22DE9EB1E26D}" type="pres">
      <dgm:prSet presAssocID="{04A04312-4E5D-4D57-8DDD-06D9C99BCE86}" presName="level2Shape" presStyleLbl="asst1" presStyleIdx="0" presStyleCnt="1"/>
      <dgm:spPr/>
    </dgm:pt>
    <dgm:pt modelId="{734F9E3C-F208-4356-AF37-07336B9B5AFB}" type="pres">
      <dgm:prSet presAssocID="{04A04312-4E5D-4D57-8DDD-06D9C99BCE86}" presName="hierChild3" presStyleCnt="0"/>
      <dgm:spPr/>
    </dgm:pt>
    <dgm:pt modelId="{7081B30D-9F06-4E9C-92CF-E5FABC23FD28}" type="pres">
      <dgm:prSet presAssocID="{650A7D25-4D69-45A2-A560-3C570C7F6B5E}" presName="Name25" presStyleLbl="parChTrans1D3" presStyleIdx="0" presStyleCnt="2"/>
      <dgm:spPr/>
    </dgm:pt>
    <dgm:pt modelId="{A6B69129-7023-4ED9-8453-BEC936A0389E}" type="pres">
      <dgm:prSet presAssocID="{650A7D25-4D69-45A2-A560-3C570C7F6B5E}" presName="connTx" presStyleLbl="parChTrans1D3" presStyleIdx="0" presStyleCnt="2"/>
      <dgm:spPr/>
    </dgm:pt>
    <dgm:pt modelId="{72C48AD4-0DF3-441A-A84C-3F939B34122C}" type="pres">
      <dgm:prSet presAssocID="{F8312B83-371F-4C64-9997-F55AA3F6B915}" presName="Name30" presStyleCnt="0"/>
      <dgm:spPr/>
    </dgm:pt>
    <dgm:pt modelId="{59EA3DEC-A0C2-4DC1-9E5D-6D419EA5567B}" type="pres">
      <dgm:prSet presAssocID="{F8312B83-371F-4C64-9997-F55AA3F6B915}" presName="level2Shape" presStyleLbl="node3" presStyleIdx="0" presStyleCnt="2"/>
      <dgm:spPr/>
    </dgm:pt>
    <dgm:pt modelId="{C2D3A752-5AA7-49EF-99A9-4A1FF37A69AB}" type="pres">
      <dgm:prSet presAssocID="{F8312B83-371F-4C64-9997-F55AA3F6B915}" presName="hierChild3" presStyleCnt="0"/>
      <dgm:spPr/>
    </dgm:pt>
    <dgm:pt modelId="{495B1F4A-B7FF-46E7-A87B-1911B92665F0}" type="pres">
      <dgm:prSet presAssocID="{562FB536-2DAF-4B05-BCF3-5F4A95E136F7}" presName="Name25" presStyleLbl="parChTrans1D4" presStyleIdx="0" presStyleCnt="2"/>
      <dgm:spPr/>
    </dgm:pt>
    <dgm:pt modelId="{3FED270D-6520-4A25-8CCB-7DC48EE7F7BE}" type="pres">
      <dgm:prSet presAssocID="{562FB536-2DAF-4B05-BCF3-5F4A95E136F7}" presName="connTx" presStyleLbl="parChTrans1D4" presStyleIdx="0" presStyleCnt="2"/>
      <dgm:spPr/>
    </dgm:pt>
    <dgm:pt modelId="{D7D4DD8C-55A5-4EF7-8033-516468E1BAB4}" type="pres">
      <dgm:prSet presAssocID="{D929D851-090B-49BC-81F8-04F00819FACE}" presName="Name30" presStyleCnt="0"/>
      <dgm:spPr/>
    </dgm:pt>
    <dgm:pt modelId="{9AC036CC-12AD-485A-9187-C403ECD8A64E}" type="pres">
      <dgm:prSet presAssocID="{D929D851-090B-49BC-81F8-04F00819FACE}" presName="level2Shape" presStyleLbl="node4" presStyleIdx="0" presStyleCnt="2"/>
      <dgm:spPr/>
    </dgm:pt>
    <dgm:pt modelId="{6290EB9C-AEF2-4497-88E2-02C8ABDD2D55}" type="pres">
      <dgm:prSet presAssocID="{D929D851-090B-49BC-81F8-04F00819FACE}" presName="hierChild3" presStyleCnt="0"/>
      <dgm:spPr/>
    </dgm:pt>
    <dgm:pt modelId="{F99CBFDF-B570-4FD4-829B-B594E1CB48DB}" type="pres">
      <dgm:prSet presAssocID="{1462C51E-BAD4-4F2B-BCA5-D0A72B3D8C01}" presName="Name25" presStyleLbl="parChTrans1D4" presStyleIdx="1" presStyleCnt="2"/>
      <dgm:spPr/>
    </dgm:pt>
    <dgm:pt modelId="{766D406A-4BEA-4DC5-96A7-E7241BDD2792}" type="pres">
      <dgm:prSet presAssocID="{1462C51E-BAD4-4F2B-BCA5-D0A72B3D8C01}" presName="connTx" presStyleLbl="parChTrans1D4" presStyleIdx="1" presStyleCnt="2"/>
      <dgm:spPr/>
    </dgm:pt>
    <dgm:pt modelId="{A87E07A3-BC7B-4B08-9845-80376F92015D}" type="pres">
      <dgm:prSet presAssocID="{09082241-EB6F-4287-A06C-148415896450}" presName="Name30" presStyleCnt="0"/>
      <dgm:spPr/>
    </dgm:pt>
    <dgm:pt modelId="{7792D2FF-6607-4057-9182-38753C5BBA85}" type="pres">
      <dgm:prSet presAssocID="{09082241-EB6F-4287-A06C-148415896450}" presName="level2Shape" presStyleLbl="node4" presStyleIdx="1" presStyleCnt="2"/>
      <dgm:spPr/>
    </dgm:pt>
    <dgm:pt modelId="{61803434-628D-4A10-ACEB-EDFFDBA5C410}" type="pres">
      <dgm:prSet presAssocID="{09082241-EB6F-4287-A06C-148415896450}" presName="hierChild3" presStyleCnt="0"/>
      <dgm:spPr/>
    </dgm:pt>
    <dgm:pt modelId="{3CA93A3B-E04A-427C-BF06-C590413FAD78}" type="pres">
      <dgm:prSet presAssocID="{8392D09F-6F51-4B2B-B793-F3312501EE5E}" presName="Name25" presStyleLbl="parChTrans1D3" presStyleIdx="1" presStyleCnt="2"/>
      <dgm:spPr/>
    </dgm:pt>
    <dgm:pt modelId="{D8D52C39-7BC1-4A07-B9F2-9ABE593862F1}" type="pres">
      <dgm:prSet presAssocID="{8392D09F-6F51-4B2B-B793-F3312501EE5E}" presName="connTx" presStyleLbl="parChTrans1D3" presStyleIdx="1" presStyleCnt="2"/>
      <dgm:spPr/>
    </dgm:pt>
    <dgm:pt modelId="{87D09008-0F1E-4DE6-B106-324C3E18EDBC}" type="pres">
      <dgm:prSet presAssocID="{48A00654-80B1-4A6B-A75A-130B259272BD}" presName="Name30" presStyleCnt="0"/>
      <dgm:spPr/>
    </dgm:pt>
    <dgm:pt modelId="{EC31EF12-DE31-43DD-BC21-BE3CD00C903B}" type="pres">
      <dgm:prSet presAssocID="{48A00654-80B1-4A6B-A75A-130B259272BD}" presName="level2Shape" presStyleLbl="node3" presStyleIdx="1" presStyleCnt="2"/>
      <dgm:spPr/>
    </dgm:pt>
    <dgm:pt modelId="{ACD467F8-EC19-43C4-9F02-F3FF99F0A773}" type="pres">
      <dgm:prSet presAssocID="{48A00654-80B1-4A6B-A75A-130B259272BD}" presName="hierChild3" presStyleCnt="0"/>
      <dgm:spPr/>
    </dgm:pt>
    <dgm:pt modelId="{A7FC0FDD-7ADC-4640-BEC2-38577F393E52}" type="pres">
      <dgm:prSet presAssocID="{2EEB0F4B-3D78-4E9E-BFBD-24B8A49B0C47}" presName="Name25" presStyleLbl="parChTrans1D2" presStyleIdx="1" presStyleCnt="2"/>
      <dgm:spPr/>
    </dgm:pt>
    <dgm:pt modelId="{D825F130-D803-4F12-B4CA-1BE0E7758C19}" type="pres">
      <dgm:prSet presAssocID="{2EEB0F4B-3D78-4E9E-BFBD-24B8A49B0C47}" presName="connTx" presStyleLbl="parChTrans1D2" presStyleIdx="1" presStyleCnt="2"/>
      <dgm:spPr/>
    </dgm:pt>
    <dgm:pt modelId="{AF87D5CD-7B60-4E50-BAD9-093B87DFEEF7}" type="pres">
      <dgm:prSet presAssocID="{03F05488-0FF8-41D6-9005-D5A34E95CE3D}" presName="Name30" presStyleCnt="0"/>
      <dgm:spPr/>
    </dgm:pt>
    <dgm:pt modelId="{02FA8493-7202-4E92-BB3A-4B8288798302}" type="pres">
      <dgm:prSet presAssocID="{03F05488-0FF8-41D6-9005-D5A34E95CE3D}" presName="level2Shape" presStyleLbl="node2" presStyleIdx="0" presStyleCnt="1"/>
      <dgm:spPr/>
    </dgm:pt>
    <dgm:pt modelId="{DDBF8867-9AB7-4AA3-8E89-7601B78BDD65}" type="pres">
      <dgm:prSet presAssocID="{03F05488-0FF8-41D6-9005-D5A34E95CE3D}" presName="hierChild3" presStyleCnt="0"/>
      <dgm:spPr/>
    </dgm:pt>
    <dgm:pt modelId="{4B65C23C-B250-4CC5-882A-F911401326E1}" type="pres">
      <dgm:prSet presAssocID="{07947451-5F33-461A-9054-D0B787EFBBF1}" presName="bgShapesFlow" presStyleCnt="0"/>
      <dgm:spPr/>
    </dgm:pt>
  </dgm:ptLst>
  <dgm:cxnLst>
    <dgm:cxn modelId="{90098101-21DB-4A00-B284-B8DF584BFE45}" type="presOf" srcId="{562FB536-2DAF-4B05-BCF3-5F4A95E136F7}" destId="{3FED270D-6520-4A25-8CCB-7DC48EE7F7BE}" srcOrd="1" destOrd="0" presId="urn:microsoft.com/office/officeart/2005/8/layout/hierarchy5"/>
    <dgm:cxn modelId="{A05D0E02-FB3C-4EE3-AAB8-6F78E879E314}" type="presOf" srcId="{03F05488-0FF8-41D6-9005-D5A34E95CE3D}" destId="{02FA8493-7202-4E92-BB3A-4B8288798302}" srcOrd="0" destOrd="0" presId="urn:microsoft.com/office/officeart/2005/8/layout/hierarchy5"/>
    <dgm:cxn modelId="{7F231D16-281A-47E3-B3F0-4F57611CE292}" srcId="{04A04312-4E5D-4D57-8DDD-06D9C99BCE86}" destId="{48A00654-80B1-4A6B-A75A-130B259272BD}" srcOrd="1" destOrd="0" parTransId="{8392D09F-6F51-4B2B-B793-F3312501EE5E}" sibTransId="{75BF7DEE-E2FB-41F0-BC41-1743EE7635CB}"/>
    <dgm:cxn modelId="{00DBAA1A-00A5-4DED-9B1C-48C787BF5944}" type="presOf" srcId="{DED38091-6B4E-4134-8443-69BE448C71A3}" destId="{C32344A1-2723-40B4-99DA-95475A730DA2}" srcOrd="1" destOrd="0" presId="urn:microsoft.com/office/officeart/2005/8/layout/hierarchy5"/>
    <dgm:cxn modelId="{F658A130-EDF4-43CE-B44E-E84D7A148839}" type="presOf" srcId="{F8312B83-371F-4C64-9997-F55AA3F6B915}" destId="{59EA3DEC-A0C2-4DC1-9E5D-6D419EA5567B}" srcOrd="0" destOrd="0" presId="urn:microsoft.com/office/officeart/2005/8/layout/hierarchy5"/>
    <dgm:cxn modelId="{8B694D35-E561-45E2-B1E6-0793D560DF59}" type="presOf" srcId="{650A7D25-4D69-45A2-A560-3C570C7F6B5E}" destId="{A6B69129-7023-4ED9-8453-BEC936A0389E}" srcOrd="1" destOrd="0" presId="urn:microsoft.com/office/officeart/2005/8/layout/hierarchy5"/>
    <dgm:cxn modelId="{EDFEBC3F-89DB-40CE-8B2A-AC35A3EE186D}" type="presOf" srcId="{04A04312-4E5D-4D57-8DDD-06D9C99BCE86}" destId="{132D06E8-D28F-4037-94C4-22DE9EB1E26D}" srcOrd="0" destOrd="0" presId="urn:microsoft.com/office/officeart/2005/8/layout/hierarchy5"/>
    <dgm:cxn modelId="{3CB2C743-D582-40D3-8730-FDFEB4B64CB9}" srcId="{0EBB762F-5C0E-4718-A2AF-5AED07F9D2E5}" destId="{03F05488-0FF8-41D6-9005-D5A34E95CE3D}" srcOrd="1" destOrd="0" parTransId="{2EEB0F4B-3D78-4E9E-BFBD-24B8A49B0C47}" sibTransId="{FD210FCA-056B-49BA-84BF-DAC08E810A9D}"/>
    <dgm:cxn modelId="{24D5A547-001E-4F0D-B139-1B89D1F59969}" type="presOf" srcId="{8392D09F-6F51-4B2B-B793-F3312501EE5E}" destId="{3CA93A3B-E04A-427C-BF06-C590413FAD78}" srcOrd="0" destOrd="0" presId="urn:microsoft.com/office/officeart/2005/8/layout/hierarchy5"/>
    <dgm:cxn modelId="{8B681969-B67C-43F6-8083-5BA0AC63EFEC}" type="presOf" srcId="{D929D851-090B-49BC-81F8-04F00819FACE}" destId="{9AC036CC-12AD-485A-9187-C403ECD8A64E}" srcOrd="0" destOrd="0" presId="urn:microsoft.com/office/officeart/2005/8/layout/hierarchy5"/>
    <dgm:cxn modelId="{4F8C7D4A-174E-4DC2-8044-4821973A140B}" type="presOf" srcId="{650A7D25-4D69-45A2-A560-3C570C7F6B5E}" destId="{7081B30D-9F06-4E9C-92CF-E5FABC23FD28}" srcOrd="0" destOrd="0" presId="urn:microsoft.com/office/officeart/2005/8/layout/hierarchy5"/>
    <dgm:cxn modelId="{81C81B6B-452A-4E5C-9F99-53CF8F77C8BE}" type="presOf" srcId="{8392D09F-6F51-4B2B-B793-F3312501EE5E}" destId="{D8D52C39-7BC1-4A07-B9F2-9ABE593862F1}" srcOrd="1" destOrd="0" presId="urn:microsoft.com/office/officeart/2005/8/layout/hierarchy5"/>
    <dgm:cxn modelId="{31CA226D-F86D-4B9F-B867-099924C10E2E}" srcId="{F8312B83-371F-4C64-9997-F55AA3F6B915}" destId="{D929D851-090B-49BC-81F8-04F00819FACE}" srcOrd="0" destOrd="0" parTransId="{562FB536-2DAF-4B05-BCF3-5F4A95E136F7}" sibTransId="{C254C2C3-EBA8-4516-9A33-C80EB5E225D4}"/>
    <dgm:cxn modelId="{3F9EB750-6DD2-4E9A-9448-92E54467DD53}" type="presOf" srcId="{2EEB0F4B-3D78-4E9E-BFBD-24B8A49B0C47}" destId="{D825F130-D803-4F12-B4CA-1BE0E7758C19}" srcOrd="1" destOrd="0" presId="urn:microsoft.com/office/officeart/2005/8/layout/hierarchy5"/>
    <dgm:cxn modelId="{53498F52-BA69-4C07-9E07-62F651E1E765}" type="presOf" srcId="{09082241-EB6F-4287-A06C-148415896450}" destId="{7792D2FF-6607-4057-9182-38753C5BBA85}" srcOrd="0" destOrd="0" presId="urn:microsoft.com/office/officeart/2005/8/layout/hierarchy5"/>
    <dgm:cxn modelId="{8CAFFB56-9AFD-4070-884F-C1597ABE8157}" srcId="{04A04312-4E5D-4D57-8DDD-06D9C99BCE86}" destId="{F8312B83-371F-4C64-9997-F55AA3F6B915}" srcOrd="0" destOrd="0" parTransId="{650A7D25-4D69-45A2-A560-3C570C7F6B5E}" sibTransId="{AC21193A-A0B7-41B0-BDD2-23584454AA8E}"/>
    <dgm:cxn modelId="{ACDE6757-E894-4E57-9EA2-9374C483EBA1}" type="presOf" srcId="{0EBB762F-5C0E-4718-A2AF-5AED07F9D2E5}" destId="{5A389C35-0670-483B-8FB8-0BD4DA480288}" srcOrd="0" destOrd="0" presId="urn:microsoft.com/office/officeart/2005/8/layout/hierarchy5"/>
    <dgm:cxn modelId="{9E43ABA3-C702-48CE-A207-B6D30A8D42EB}" srcId="{F8312B83-371F-4C64-9997-F55AA3F6B915}" destId="{09082241-EB6F-4287-A06C-148415896450}" srcOrd="1" destOrd="0" parTransId="{1462C51E-BAD4-4F2B-BCA5-D0A72B3D8C01}" sibTransId="{0DBCA2D7-E47A-4309-AF1B-005BAA7E67A3}"/>
    <dgm:cxn modelId="{0BE1D9A9-F52E-4DDD-9A12-2EFEAF001CFC}" type="presOf" srcId="{07947451-5F33-461A-9054-D0B787EFBBF1}" destId="{AA3507C8-FB23-433A-BE0B-EA0C54DFDBB8}" srcOrd="0" destOrd="0" presId="urn:microsoft.com/office/officeart/2005/8/layout/hierarchy5"/>
    <dgm:cxn modelId="{568ABBBC-DC8D-497E-89EF-6F417138E988}" srcId="{07947451-5F33-461A-9054-D0B787EFBBF1}" destId="{0EBB762F-5C0E-4718-A2AF-5AED07F9D2E5}" srcOrd="0" destOrd="0" parTransId="{4E9D7054-9EC8-4FD6-93B6-A38884ED636A}" sibTransId="{7CA8742A-07AD-463E-B7AE-0B915837022B}"/>
    <dgm:cxn modelId="{ADD691CC-0E13-4AF3-823F-4C186603BDD8}" srcId="{0EBB762F-5C0E-4718-A2AF-5AED07F9D2E5}" destId="{04A04312-4E5D-4D57-8DDD-06D9C99BCE86}" srcOrd="0" destOrd="0" parTransId="{DED38091-6B4E-4134-8443-69BE448C71A3}" sibTransId="{05114521-5F05-41EF-9AB5-456C0E3E630C}"/>
    <dgm:cxn modelId="{833233D7-E669-482D-86F9-386B21777C21}" type="presOf" srcId="{2EEB0F4B-3D78-4E9E-BFBD-24B8A49B0C47}" destId="{A7FC0FDD-7ADC-4640-BEC2-38577F393E52}" srcOrd="0" destOrd="0" presId="urn:microsoft.com/office/officeart/2005/8/layout/hierarchy5"/>
    <dgm:cxn modelId="{3B40E6D8-C286-4734-BB68-89F870635A93}" type="presOf" srcId="{48A00654-80B1-4A6B-A75A-130B259272BD}" destId="{EC31EF12-DE31-43DD-BC21-BE3CD00C903B}" srcOrd="0" destOrd="0" presId="urn:microsoft.com/office/officeart/2005/8/layout/hierarchy5"/>
    <dgm:cxn modelId="{3D0BA4E7-0364-42F1-8BDA-D2102D3E0485}" type="presOf" srcId="{1462C51E-BAD4-4F2B-BCA5-D0A72B3D8C01}" destId="{F99CBFDF-B570-4FD4-829B-B594E1CB48DB}" srcOrd="0" destOrd="0" presId="urn:microsoft.com/office/officeart/2005/8/layout/hierarchy5"/>
    <dgm:cxn modelId="{1E64C0EA-29DE-4394-A779-75B506B702EB}" type="presOf" srcId="{1462C51E-BAD4-4F2B-BCA5-D0A72B3D8C01}" destId="{766D406A-4BEA-4DC5-96A7-E7241BDD2792}" srcOrd="1" destOrd="0" presId="urn:microsoft.com/office/officeart/2005/8/layout/hierarchy5"/>
    <dgm:cxn modelId="{4A7121F1-5853-4B8D-AB8C-B5CDCCA7BD8D}" type="presOf" srcId="{562FB536-2DAF-4B05-BCF3-5F4A95E136F7}" destId="{495B1F4A-B7FF-46E7-A87B-1911B92665F0}" srcOrd="0" destOrd="0" presId="urn:microsoft.com/office/officeart/2005/8/layout/hierarchy5"/>
    <dgm:cxn modelId="{35F6EDFD-8956-4822-8EC6-00257D62CAEA}" type="presOf" srcId="{DED38091-6B4E-4134-8443-69BE448C71A3}" destId="{7355406B-B863-4F7A-AFFA-1C141DFE29E2}" srcOrd="0" destOrd="0" presId="urn:microsoft.com/office/officeart/2005/8/layout/hierarchy5"/>
    <dgm:cxn modelId="{86B880EE-890A-4BF0-8CC1-60BA68E64B79}" type="presParOf" srcId="{AA3507C8-FB23-433A-BE0B-EA0C54DFDBB8}" destId="{97FD6647-8A1D-4C88-A96B-72C1AE566AFA}" srcOrd="0" destOrd="0" presId="urn:microsoft.com/office/officeart/2005/8/layout/hierarchy5"/>
    <dgm:cxn modelId="{7718A74F-EA8C-4324-854B-B446E3765949}" type="presParOf" srcId="{97FD6647-8A1D-4C88-A96B-72C1AE566AFA}" destId="{B9745A9F-2476-4ABC-A4CA-F4F68BD5761A}" srcOrd="0" destOrd="0" presId="urn:microsoft.com/office/officeart/2005/8/layout/hierarchy5"/>
    <dgm:cxn modelId="{F343C3F4-78FD-43AF-BD39-8089C6A2F074}" type="presParOf" srcId="{B9745A9F-2476-4ABC-A4CA-F4F68BD5761A}" destId="{CA3476B6-D4BB-410E-A8E0-1EB71637BEF3}" srcOrd="0" destOrd="0" presId="urn:microsoft.com/office/officeart/2005/8/layout/hierarchy5"/>
    <dgm:cxn modelId="{45B81809-9C46-47E2-AD81-FE9753A93F01}" type="presParOf" srcId="{CA3476B6-D4BB-410E-A8E0-1EB71637BEF3}" destId="{5A389C35-0670-483B-8FB8-0BD4DA480288}" srcOrd="0" destOrd="0" presId="urn:microsoft.com/office/officeart/2005/8/layout/hierarchy5"/>
    <dgm:cxn modelId="{B6C95DA5-24DA-4E46-B502-C38807A8B1A0}" type="presParOf" srcId="{CA3476B6-D4BB-410E-A8E0-1EB71637BEF3}" destId="{AB7967F7-A1F9-4021-B952-C380F5BDFC2E}" srcOrd="1" destOrd="0" presId="urn:microsoft.com/office/officeart/2005/8/layout/hierarchy5"/>
    <dgm:cxn modelId="{82A9A7B7-8741-4A80-8874-FACD73F92843}" type="presParOf" srcId="{AB7967F7-A1F9-4021-B952-C380F5BDFC2E}" destId="{7355406B-B863-4F7A-AFFA-1C141DFE29E2}" srcOrd="0" destOrd="0" presId="urn:microsoft.com/office/officeart/2005/8/layout/hierarchy5"/>
    <dgm:cxn modelId="{EFA69242-D159-4235-898F-4991EAE2DE21}" type="presParOf" srcId="{7355406B-B863-4F7A-AFFA-1C141DFE29E2}" destId="{C32344A1-2723-40B4-99DA-95475A730DA2}" srcOrd="0" destOrd="0" presId="urn:microsoft.com/office/officeart/2005/8/layout/hierarchy5"/>
    <dgm:cxn modelId="{1A3490F3-8BB8-45E7-A397-31CFB652BB85}" type="presParOf" srcId="{AB7967F7-A1F9-4021-B952-C380F5BDFC2E}" destId="{D3AADAF8-785A-4676-81E3-2983E92178A3}" srcOrd="1" destOrd="0" presId="urn:microsoft.com/office/officeart/2005/8/layout/hierarchy5"/>
    <dgm:cxn modelId="{94A1634A-B53A-4D4C-8D58-72FD60CF1428}" type="presParOf" srcId="{D3AADAF8-785A-4676-81E3-2983E92178A3}" destId="{132D06E8-D28F-4037-94C4-22DE9EB1E26D}" srcOrd="0" destOrd="0" presId="urn:microsoft.com/office/officeart/2005/8/layout/hierarchy5"/>
    <dgm:cxn modelId="{350A6088-47EE-438B-9117-97963BA090D3}" type="presParOf" srcId="{D3AADAF8-785A-4676-81E3-2983E92178A3}" destId="{734F9E3C-F208-4356-AF37-07336B9B5AFB}" srcOrd="1" destOrd="0" presId="urn:microsoft.com/office/officeart/2005/8/layout/hierarchy5"/>
    <dgm:cxn modelId="{6A706EEC-8C1B-488C-8A3E-9332811F350B}" type="presParOf" srcId="{734F9E3C-F208-4356-AF37-07336B9B5AFB}" destId="{7081B30D-9F06-4E9C-92CF-E5FABC23FD28}" srcOrd="0" destOrd="0" presId="urn:microsoft.com/office/officeart/2005/8/layout/hierarchy5"/>
    <dgm:cxn modelId="{FBC085F9-E67C-4A96-BD6E-6A3B822B70FE}" type="presParOf" srcId="{7081B30D-9F06-4E9C-92CF-E5FABC23FD28}" destId="{A6B69129-7023-4ED9-8453-BEC936A0389E}" srcOrd="0" destOrd="0" presId="urn:microsoft.com/office/officeart/2005/8/layout/hierarchy5"/>
    <dgm:cxn modelId="{FB306A4C-EF81-437B-A6AB-C199B626AD63}" type="presParOf" srcId="{734F9E3C-F208-4356-AF37-07336B9B5AFB}" destId="{72C48AD4-0DF3-441A-A84C-3F939B34122C}" srcOrd="1" destOrd="0" presId="urn:microsoft.com/office/officeart/2005/8/layout/hierarchy5"/>
    <dgm:cxn modelId="{36B6656D-D928-4BF8-BBE7-472B034F1011}" type="presParOf" srcId="{72C48AD4-0DF3-441A-A84C-3F939B34122C}" destId="{59EA3DEC-A0C2-4DC1-9E5D-6D419EA5567B}" srcOrd="0" destOrd="0" presId="urn:microsoft.com/office/officeart/2005/8/layout/hierarchy5"/>
    <dgm:cxn modelId="{A954EF19-68C4-4A90-AE5D-5584E128D271}" type="presParOf" srcId="{72C48AD4-0DF3-441A-A84C-3F939B34122C}" destId="{C2D3A752-5AA7-49EF-99A9-4A1FF37A69AB}" srcOrd="1" destOrd="0" presId="urn:microsoft.com/office/officeart/2005/8/layout/hierarchy5"/>
    <dgm:cxn modelId="{8327E08F-700B-46BC-A78B-6B5D1ABEC0B3}" type="presParOf" srcId="{C2D3A752-5AA7-49EF-99A9-4A1FF37A69AB}" destId="{495B1F4A-B7FF-46E7-A87B-1911B92665F0}" srcOrd="0" destOrd="0" presId="urn:microsoft.com/office/officeart/2005/8/layout/hierarchy5"/>
    <dgm:cxn modelId="{EAA8DED0-56EB-41C5-91CE-35A0736C6FF9}" type="presParOf" srcId="{495B1F4A-B7FF-46E7-A87B-1911B92665F0}" destId="{3FED270D-6520-4A25-8CCB-7DC48EE7F7BE}" srcOrd="0" destOrd="0" presId="urn:microsoft.com/office/officeart/2005/8/layout/hierarchy5"/>
    <dgm:cxn modelId="{1D653309-37B4-4F29-AB50-EFD2D03CE68D}" type="presParOf" srcId="{C2D3A752-5AA7-49EF-99A9-4A1FF37A69AB}" destId="{D7D4DD8C-55A5-4EF7-8033-516468E1BAB4}" srcOrd="1" destOrd="0" presId="urn:microsoft.com/office/officeart/2005/8/layout/hierarchy5"/>
    <dgm:cxn modelId="{22FF75DE-002D-446A-88D5-F0E8F984B6D9}" type="presParOf" srcId="{D7D4DD8C-55A5-4EF7-8033-516468E1BAB4}" destId="{9AC036CC-12AD-485A-9187-C403ECD8A64E}" srcOrd="0" destOrd="0" presId="urn:microsoft.com/office/officeart/2005/8/layout/hierarchy5"/>
    <dgm:cxn modelId="{F8732675-E918-4603-8DED-D42EDA7116D4}" type="presParOf" srcId="{D7D4DD8C-55A5-4EF7-8033-516468E1BAB4}" destId="{6290EB9C-AEF2-4497-88E2-02C8ABDD2D55}" srcOrd="1" destOrd="0" presId="urn:microsoft.com/office/officeart/2005/8/layout/hierarchy5"/>
    <dgm:cxn modelId="{76540FAE-AAD4-47C7-818F-3A3408DDD743}" type="presParOf" srcId="{C2D3A752-5AA7-49EF-99A9-4A1FF37A69AB}" destId="{F99CBFDF-B570-4FD4-829B-B594E1CB48DB}" srcOrd="2" destOrd="0" presId="urn:microsoft.com/office/officeart/2005/8/layout/hierarchy5"/>
    <dgm:cxn modelId="{5AB5E178-2810-47FA-B52E-B7DE9B634E84}" type="presParOf" srcId="{F99CBFDF-B570-4FD4-829B-B594E1CB48DB}" destId="{766D406A-4BEA-4DC5-96A7-E7241BDD2792}" srcOrd="0" destOrd="0" presId="urn:microsoft.com/office/officeart/2005/8/layout/hierarchy5"/>
    <dgm:cxn modelId="{1A90528C-F64B-402D-88DF-56FE7D09436E}" type="presParOf" srcId="{C2D3A752-5AA7-49EF-99A9-4A1FF37A69AB}" destId="{A87E07A3-BC7B-4B08-9845-80376F92015D}" srcOrd="3" destOrd="0" presId="urn:microsoft.com/office/officeart/2005/8/layout/hierarchy5"/>
    <dgm:cxn modelId="{AFF2121D-72A1-42CA-8418-24020CB49ED2}" type="presParOf" srcId="{A87E07A3-BC7B-4B08-9845-80376F92015D}" destId="{7792D2FF-6607-4057-9182-38753C5BBA85}" srcOrd="0" destOrd="0" presId="urn:microsoft.com/office/officeart/2005/8/layout/hierarchy5"/>
    <dgm:cxn modelId="{8133CF22-9CDA-425A-B233-1AD6D04E4B70}" type="presParOf" srcId="{A87E07A3-BC7B-4B08-9845-80376F92015D}" destId="{61803434-628D-4A10-ACEB-EDFFDBA5C410}" srcOrd="1" destOrd="0" presId="urn:microsoft.com/office/officeart/2005/8/layout/hierarchy5"/>
    <dgm:cxn modelId="{A4DAB589-8BF9-49CC-8866-66DF1FF9BFDD}" type="presParOf" srcId="{734F9E3C-F208-4356-AF37-07336B9B5AFB}" destId="{3CA93A3B-E04A-427C-BF06-C590413FAD78}" srcOrd="2" destOrd="0" presId="urn:microsoft.com/office/officeart/2005/8/layout/hierarchy5"/>
    <dgm:cxn modelId="{DF8847EA-212A-47AB-A8A3-E1C7B361092E}" type="presParOf" srcId="{3CA93A3B-E04A-427C-BF06-C590413FAD78}" destId="{D8D52C39-7BC1-4A07-B9F2-9ABE593862F1}" srcOrd="0" destOrd="0" presId="urn:microsoft.com/office/officeart/2005/8/layout/hierarchy5"/>
    <dgm:cxn modelId="{FFF7CA07-0ECF-44BE-8D04-E166C55C1678}" type="presParOf" srcId="{734F9E3C-F208-4356-AF37-07336B9B5AFB}" destId="{87D09008-0F1E-4DE6-B106-324C3E18EDBC}" srcOrd="3" destOrd="0" presId="urn:microsoft.com/office/officeart/2005/8/layout/hierarchy5"/>
    <dgm:cxn modelId="{1A9B2EF8-C031-4B24-AB02-49C06F9B0A1C}" type="presParOf" srcId="{87D09008-0F1E-4DE6-B106-324C3E18EDBC}" destId="{EC31EF12-DE31-43DD-BC21-BE3CD00C903B}" srcOrd="0" destOrd="0" presId="urn:microsoft.com/office/officeart/2005/8/layout/hierarchy5"/>
    <dgm:cxn modelId="{848C62FA-DC46-45D2-B04B-0A856EBD3557}" type="presParOf" srcId="{87D09008-0F1E-4DE6-B106-324C3E18EDBC}" destId="{ACD467F8-EC19-43C4-9F02-F3FF99F0A773}" srcOrd="1" destOrd="0" presId="urn:microsoft.com/office/officeart/2005/8/layout/hierarchy5"/>
    <dgm:cxn modelId="{9D9E4080-43CF-4BB6-98DF-A5D08BC92A0B}" type="presParOf" srcId="{AB7967F7-A1F9-4021-B952-C380F5BDFC2E}" destId="{A7FC0FDD-7ADC-4640-BEC2-38577F393E52}" srcOrd="2" destOrd="0" presId="urn:microsoft.com/office/officeart/2005/8/layout/hierarchy5"/>
    <dgm:cxn modelId="{F46CB442-3397-484A-9312-C61DB66DE8BF}" type="presParOf" srcId="{A7FC0FDD-7ADC-4640-BEC2-38577F393E52}" destId="{D825F130-D803-4F12-B4CA-1BE0E7758C19}" srcOrd="0" destOrd="0" presId="urn:microsoft.com/office/officeart/2005/8/layout/hierarchy5"/>
    <dgm:cxn modelId="{131E86A6-4223-4E8D-8D13-C325E4FFA540}" type="presParOf" srcId="{AB7967F7-A1F9-4021-B952-C380F5BDFC2E}" destId="{AF87D5CD-7B60-4E50-BAD9-093B87DFEEF7}" srcOrd="3" destOrd="0" presId="urn:microsoft.com/office/officeart/2005/8/layout/hierarchy5"/>
    <dgm:cxn modelId="{3DB9CF44-1B06-4D92-A9FB-EEA3FB66BA1A}" type="presParOf" srcId="{AF87D5CD-7B60-4E50-BAD9-093B87DFEEF7}" destId="{02FA8493-7202-4E92-BB3A-4B8288798302}" srcOrd="0" destOrd="0" presId="urn:microsoft.com/office/officeart/2005/8/layout/hierarchy5"/>
    <dgm:cxn modelId="{B250030F-5ECA-4D91-A44E-0E02D205C28B}" type="presParOf" srcId="{AF87D5CD-7B60-4E50-BAD9-093B87DFEEF7}" destId="{DDBF8867-9AB7-4AA3-8E89-7601B78BDD65}" srcOrd="1" destOrd="0" presId="urn:microsoft.com/office/officeart/2005/8/layout/hierarchy5"/>
    <dgm:cxn modelId="{A980F598-4FB0-487D-8B69-1F676F1D2AA3}" type="presParOf" srcId="{AA3507C8-FB23-433A-BE0B-EA0C54DFDBB8}" destId="{4B65C23C-B250-4CC5-882A-F911401326E1}"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89C35-0670-483B-8FB8-0BD4DA480288}">
      <dsp:nvSpPr>
        <dsp:cNvPr id="0" name=""/>
        <dsp:cNvSpPr/>
      </dsp:nvSpPr>
      <dsp:spPr>
        <a:xfrm>
          <a:off x="2778" y="2091308"/>
          <a:ext cx="1581546" cy="790773"/>
        </a:xfrm>
        <a:prstGeom prst="roundRect">
          <a:avLst>
            <a:gd name="adj" fmla="val 10000"/>
          </a:avLst>
        </a:prstGeom>
        <a:gradFill rotWithShape="0">
          <a:gsLst>
            <a:gs pos="0">
              <a:schemeClr val="accent4">
                <a:hueOff val="0"/>
                <a:satOff val="0"/>
                <a:lumOff val="0"/>
                <a:alphaOff val="0"/>
                <a:shade val="70000"/>
                <a:satMod val="150000"/>
              </a:schemeClr>
            </a:gs>
            <a:gs pos="34000">
              <a:schemeClr val="accent4">
                <a:hueOff val="0"/>
                <a:satOff val="0"/>
                <a:lumOff val="0"/>
                <a:alphaOff val="0"/>
                <a:shade val="70000"/>
                <a:satMod val="140000"/>
              </a:schemeClr>
            </a:gs>
            <a:gs pos="70000">
              <a:schemeClr val="accent4">
                <a:hueOff val="0"/>
                <a:satOff val="0"/>
                <a:lumOff val="0"/>
                <a:alphaOff val="0"/>
                <a:tint val="100000"/>
                <a:shade val="90000"/>
                <a:satMod val="140000"/>
              </a:schemeClr>
            </a:gs>
            <a:gs pos="100000">
              <a:schemeClr val="accent4">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Population</a:t>
          </a:r>
        </a:p>
      </dsp:txBody>
      <dsp:txXfrm>
        <a:off x="25939" y="2114469"/>
        <a:ext cx="1535224" cy="744451"/>
      </dsp:txXfrm>
    </dsp:sp>
    <dsp:sp modelId="{7355406B-B863-4F7A-AFFA-1C141DFE29E2}">
      <dsp:nvSpPr>
        <dsp:cNvPr id="0" name=""/>
        <dsp:cNvSpPr/>
      </dsp:nvSpPr>
      <dsp:spPr>
        <a:xfrm rot="19457599">
          <a:off x="1511098" y="2241835"/>
          <a:ext cx="779072" cy="35024"/>
        </a:xfrm>
        <a:custGeom>
          <a:avLst/>
          <a:gdLst/>
          <a:ahLst/>
          <a:cxnLst/>
          <a:rect l="0" t="0" r="0" b="0"/>
          <a:pathLst>
            <a:path>
              <a:moveTo>
                <a:pt x="0" y="17512"/>
              </a:moveTo>
              <a:lnTo>
                <a:pt x="779072" y="17512"/>
              </a:lnTo>
            </a:path>
          </a:pathLst>
        </a:custGeom>
        <a:noFill/>
        <a:ln w="26425"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881157" y="2239870"/>
        <a:ext cx="38953" cy="38953"/>
      </dsp:txXfrm>
    </dsp:sp>
    <dsp:sp modelId="{132D06E8-D28F-4037-94C4-22DE9EB1E26D}">
      <dsp:nvSpPr>
        <dsp:cNvPr id="0" name=""/>
        <dsp:cNvSpPr/>
      </dsp:nvSpPr>
      <dsp:spPr>
        <a:xfrm>
          <a:off x="2216943" y="1636613"/>
          <a:ext cx="1581546" cy="790773"/>
        </a:xfrm>
        <a:prstGeom prst="roundRect">
          <a:avLst>
            <a:gd name="adj" fmla="val 10000"/>
          </a:avLst>
        </a:prstGeom>
        <a:gradFill rotWithShape="0">
          <a:gsLst>
            <a:gs pos="0">
              <a:schemeClr val="accent6">
                <a:hueOff val="0"/>
                <a:satOff val="0"/>
                <a:lumOff val="0"/>
                <a:alphaOff val="0"/>
                <a:shade val="70000"/>
                <a:satMod val="150000"/>
              </a:schemeClr>
            </a:gs>
            <a:gs pos="34000">
              <a:schemeClr val="accent6">
                <a:hueOff val="0"/>
                <a:satOff val="0"/>
                <a:lumOff val="0"/>
                <a:alphaOff val="0"/>
                <a:shade val="70000"/>
                <a:satMod val="140000"/>
              </a:schemeClr>
            </a:gs>
            <a:gs pos="70000">
              <a:schemeClr val="accent6">
                <a:hueOff val="0"/>
                <a:satOff val="0"/>
                <a:lumOff val="0"/>
                <a:alphaOff val="0"/>
                <a:tint val="100000"/>
                <a:shade val="90000"/>
                <a:satMod val="140000"/>
              </a:schemeClr>
            </a:gs>
            <a:gs pos="100000">
              <a:schemeClr val="accent6">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Non-institutional civilian population</a:t>
          </a:r>
        </a:p>
      </dsp:txBody>
      <dsp:txXfrm>
        <a:off x="2240104" y="1659774"/>
        <a:ext cx="1535224" cy="744451"/>
      </dsp:txXfrm>
    </dsp:sp>
    <dsp:sp modelId="{7081B30D-9F06-4E9C-92CF-E5FABC23FD28}">
      <dsp:nvSpPr>
        <dsp:cNvPr id="0" name=""/>
        <dsp:cNvSpPr/>
      </dsp:nvSpPr>
      <dsp:spPr>
        <a:xfrm rot="19457599">
          <a:off x="3725263" y="1787140"/>
          <a:ext cx="779072" cy="35024"/>
        </a:xfrm>
        <a:custGeom>
          <a:avLst/>
          <a:gdLst/>
          <a:ahLst/>
          <a:cxnLst/>
          <a:rect l="0" t="0" r="0" b="0"/>
          <a:pathLst>
            <a:path>
              <a:moveTo>
                <a:pt x="0" y="17512"/>
              </a:moveTo>
              <a:lnTo>
                <a:pt x="779072" y="17512"/>
              </a:lnTo>
            </a:path>
          </a:pathLst>
        </a:custGeom>
        <a:noFill/>
        <a:ln w="264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4095323" y="1785175"/>
        <a:ext cx="38953" cy="38953"/>
      </dsp:txXfrm>
    </dsp:sp>
    <dsp:sp modelId="{59EA3DEC-A0C2-4DC1-9E5D-6D419EA5567B}">
      <dsp:nvSpPr>
        <dsp:cNvPr id="0" name=""/>
        <dsp:cNvSpPr/>
      </dsp:nvSpPr>
      <dsp:spPr>
        <a:xfrm>
          <a:off x="4431109" y="1181918"/>
          <a:ext cx="1581546" cy="790773"/>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Labor force</a:t>
          </a:r>
        </a:p>
      </dsp:txBody>
      <dsp:txXfrm>
        <a:off x="4454270" y="1205079"/>
        <a:ext cx="1535224" cy="744451"/>
      </dsp:txXfrm>
    </dsp:sp>
    <dsp:sp modelId="{495B1F4A-B7FF-46E7-A87B-1911B92665F0}">
      <dsp:nvSpPr>
        <dsp:cNvPr id="0" name=""/>
        <dsp:cNvSpPr/>
      </dsp:nvSpPr>
      <dsp:spPr>
        <a:xfrm rot="19457599">
          <a:off x="5939429" y="1332445"/>
          <a:ext cx="779072" cy="35024"/>
        </a:xfrm>
        <a:custGeom>
          <a:avLst/>
          <a:gdLst/>
          <a:ahLst/>
          <a:cxnLst/>
          <a:rect l="0" t="0" r="0" b="0"/>
          <a:pathLst>
            <a:path>
              <a:moveTo>
                <a:pt x="0" y="17512"/>
              </a:moveTo>
              <a:lnTo>
                <a:pt x="779072" y="17512"/>
              </a:lnTo>
            </a:path>
          </a:pathLst>
        </a:custGeom>
        <a:noFill/>
        <a:ln w="264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309488" y="1330481"/>
        <a:ext cx="38953" cy="38953"/>
      </dsp:txXfrm>
    </dsp:sp>
    <dsp:sp modelId="{9AC036CC-12AD-485A-9187-C403ECD8A64E}">
      <dsp:nvSpPr>
        <dsp:cNvPr id="0" name=""/>
        <dsp:cNvSpPr/>
      </dsp:nvSpPr>
      <dsp:spPr>
        <a:xfrm>
          <a:off x="6645274" y="727223"/>
          <a:ext cx="1581546" cy="790773"/>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Employed</a:t>
          </a:r>
        </a:p>
      </dsp:txBody>
      <dsp:txXfrm>
        <a:off x="6668435" y="750384"/>
        <a:ext cx="1535224" cy="744451"/>
      </dsp:txXfrm>
    </dsp:sp>
    <dsp:sp modelId="{F99CBFDF-B570-4FD4-829B-B594E1CB48DB}">
      <dsp:nvSpPr>
        <dsp:cNvPr id="0" name=""/>
        <dsp:cNvSpPr/>
      </dsp:nvSpPr>
      <dsp:spPr>
        <a:xfrm rot="2142401">
          <a:off x="5939429" y="1787140"/>
          <a:ext cx="779072" cy="35024"/>
        </a:xfrm>
        <a:custGeom>
          <a:avLst/>
          <a:gdLst/>
          <a:ahLst/>
          <a:cxnLst/>
          <a:rect l="0" t="0" r="0" b="0"/>
          <a:pathLst>
            <a:path>
              <a:moveTo>
                <a:pt x="0" y="17512"/>
              </a:moveTo>
              <a:lnTo>
                <a:pt x="779072" y="17512"/>
              </a:lnTo>
            </a:path>
          </a:pathLst>
        </a:custGeom>
        <a:noFill/>
        <a:ln w="26425"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6309488" y="1785175"/>
        <a:ext cx="38953" cy="38953"/>
      </dsp:txXfrm>
    </dsp:sp>
    <dsp:sp modelId="{7792D2FF-6607-4057-9182-38753C5BBA85}">
      <dsp:nvSpPr>
        <dsp:cNvPr id="0" name=""/>
        <dsp:cNvSpPr/>
      </dsp:nvSpPr>
      <dsp:spPr>
        <a:xfrm>
          <a:off x="6645274" y="1636613"/>
          <a:ext cx="1581546" cy="790773"/>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Unemployed</a:t>
          </a:r>
        </a:p>
      </dsp:txBody>
      <dsp:txXfrm>
        <a:off x="6668435" y="1659774"/>
        <a:ext cx="1535224" cy="744451"/>
      </dsp:txXfrm>
    </dsp:sp>
    <dsp:sp modelId="{3CA93A3B-E04A-427C-BF06-C590413FAD78}">
      <dsp:nvSpPr>
        <dsp:cNvPr id="0" name=""/>
        <dsp:cNvSpPr/>
      </dsp:nvSpPr>
      <dsp:spPr>
        <a:xfrm rot="2142401">
          <a:off x="3725263" y="2241835"/>
          <a:ext cx="779072" cy="35024"/>
        </a:xfrm>
        <a:custGeom>
          <a:avLst/>
          <a:gdLst/>
          <a:ahLst/>
          <a:cxnLst/>
          <a:rect l="0" t="0" r="0" b="0"/>
          <a:pathLst>
            <a:path>
              <a:moveTo>
                <a:pt x="0" y="17512"/>
              </a:moveTo>
              <a:lnTo>
                <a:pt x="779072" y="17512"/>
              </a:lnTo>
            </a:path>
          </a:pathLst>
        </a:custGeom>
        <a:noFill/>
        <a:ln w="264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4095323" y="2239870"/>
        <a:ext cx="38953" cy="38953"/>
      </dsp:txXfrm>
    </dsp:sp>
    <dsp:sp modelId="{EC31EF12-DE31-43DD-BC21-BE3CD00C903B}">
      <dsp:nvSpPr>
        <dsp:cNvPr id="0" name=""/>
        <dsp:cNvSpPr/>
      </dsp:nvSpPr>
      <dsp:spPr>
        <a:xfrm>
          <a:off x="4431109" y="2091308"/>
          <a:ext cx="1581546" cy="790773"/>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Not in the labor force</a:t>
          </a:r>
        </a:p>
      </dsp:txBody>
      <dsp:txXfrm>
        <a:off x="4454270" y="2114469"/>
        <a:ext cx="1535224" cy="744451"/>
      </dsp:txXfrm>
    </dsp:sp>
    <dsp:sp modelId="{A7FC0FDD-7ADC-4640-BEC2-38577F393E52}">
      <dsp:nvSpPr>
        <dsp:cNvPr id="0" name=""/>
        <dsp:cNvSpPr/>
      </dsp:nvSpPr>
      <dsp:spPr>
        <a:xfrm rot="2142401">
          <a:off x="1511098" y="2696529"/>
          <a:ext cx="779072" cy="35024"/>
        </a:xfrm>
        <a:custGeom>
          <a:avLst/>
          <a:gdLst/>
          <a:ahLst/>
          <a:cxnLst/>
          <a:rect l="0" t="0" r="0" b="0"/>
          <a:pathLst>
            <a:path>
              <a:moveTo>
                <a:pt x="0" y="17512"/>
              </a:moveTo>
              <a:lnTo>
                <a:pt x="779072" y="17512"/>
              </a:lnTo>
            </a:path>
          </a:pathLst>
        </a:custGeom>
        <a:noFill/>
        <a:ln w="26425"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1881157" y="2694565"/>
        <a:ext cx="38953" cy="38953"/>
      </dsp:txXfrm>
    </dsp:sp>
    <dsp:sp modelId="{02FA8493-7202-4E92-BB3A-4B8288798302}">
      <dsp:nvSpPr>
        <dsp:cNvPr id="0" name=""/>
        <dsp:cNvSpPr/>
      </dsp:nvSpPr>
      <dsp:spPr>
        <a:xfrm>
          <a:off x="2216943" y="2546002"/>
          <a:ext cx="1581546" cy="790773"/>
        </a:xfrm>
        <a:prstGeom prst="roundRect">
          <a:avLst>
            <a:gd name="adj" fmla="val 10000"/>
          </a:avLst>
        </a:prstGeom>
        <a:gradFill rotWithShape="0">
          <a:gsLst>
            <a:gs pos="0">
              <a:schemeClr val="accent6">
                <a:hueOff val="0"/>
                <a:satOff val="0"/>
                <a:lumOff val="0"/>
                <a:alphaOff val="0"/>
                <a:shade val="70000"/>
                <a:satMod val="150000"/>
              </a:schemeClr>
            </a:gs>
            <a:gs pos="34000">
              <a:schemeClr val="accent6">
                <a:hueOff val="0"/>
                <a:satOff val="0"/>
                <a:lumOff val="0"/>
                <a:alphaOff val="0"/>
                <a:shade val="70000"/>
                <a:satMod val="140000"/>
              </a:schemeClr>
            </a:gs>
            <a:gs pos="70000">
              <a:schemeClr val="accent6">
                <a:hueOff val="0"/>
                <a:satOff val="0"/>
                <a:lumOff val="0"/>
                <a:alphaOff val="0"/>
                <a:tint val="100000"/>
                <a:shade val="90000"/>
                <a:satMod val="140000"/>
              </a:schemeClr>
            </a:gs>
            <a:gs pos="100000">
              <a:schemeClr val="accent6">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kern="1200" dirty="0"/>
            <a:t>Population not eligible for work</a:t>
          </a:r>
        </a:p>
      </dsp:txBody>
      <dsp:txXfrm>
        <a:off x="2240104" y="2569163"/>
        <a:ext cx="1535224" cy="74445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F0F1A51D-53F6-42BC-ABBC-AA48CA4092E0}" type="datetimeFigureOut">
              <a:rPr lang="tr-TR" smtClean="0"/>
              <a:t>4.09.2025</a:t>
            </a:fld>
            <a:endParaRPr lang="tr-TR"/>
          </a:p>
        </p:txBody>
      </p:sp>
      <p:sp>
        <p:nvSpPr>
          <p:cNvPr id="4" name="Slide Image Placeholder 3"/>
          <p:cNvSpPr>
            <a:spLocks noGrp="1" noRot="1" noChangeAspect="1"/>
          </p:cNvSpPr>
          <p:nvPr>
            <p:ph type="sldImg" idx="2"/>
          </p:nvPr>
        </p:nvSpPr>
        <p:spPr>
          <a:xfrm>
            <a:off x="777875" y="720725"/>
            <a:ext cx="5759450" cy="360045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BC790657-66C9-4F06-BB60-6A188739234E}" type="slidenum">
              <a:rPr lang="tr-TR" smtClean="0"/>
              <a:t>‹#›</a:t>
            </a:fld>
            <a:endParaRPr lang="tr-TR"/>
          </a:p>
        </p:txBody>
      </p:sp>
    </p:spTree>
    <p:extLst>
      <p:ext uri="{BB962C8B-B14F-4D97-AF65-F5344CB8AC3E}">
        <p14:creationId xmlns:p14="http://schemas.microsoft.com/office/powerpoint/2010/main" val="144561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1"/>
            <a:ext cx="7848600" cy="1606021"/>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2921000"/>
            <a:ext cx="6400800" cy="14605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tr-TR" altLang="tr-TR"/>
          </a:p>
        </p:txBody>
      </p:sp>
      <p:sp>
        <p:nvSpPr>
          <p:cNvPr id="5" name="Footer Placeholder 4"/>
          <p:cNvSpPr>
            <a:spLocks noGrp="1"/>
          </p:cNvSpPr>
          <p:nvPr>
            <p:ph type="ftr" sz="quarter" idx="11"/>
          </p:nvPr>
        </p:nvSpPr>
        <p:spPr/>
        <p:txBody>
          <a:bodyPr/>
          <a:lstStyle/>
          <a:p>
            <a:pPr>
              <a:defRPr/>
            </a:pPr>
            <a:endParaRPr lang="tr-TR" altLang="tr-TR"/>
          </a:p>
        </p:txBody>
      </p:sp>
      <p:sp>
        <p:nvSpPr>
          <p:cNvPr id="6" name="Slide Number Placeholder 5"/>
          <p:cNvSpPr>
            <a:spLocks noGrp="1"/>
          </p:cNvSpPr>
          <p:nvPr>
            <p:ph type="sldNum" sz="quarter" idx="12"/>
          </p:nvPr>
        </p:nvSpPr>
        <p:spPr/>
        <p:txBody>
          <a:bodyPr/>
          <a:lstStyle/>
          <a:p>
            <a:pPr>
              <a:defRPr/>
            </a:pPr>
            <a:fld id="{281429A5-39CB-4010-9A70-4BE8284D0648}" type="slidenum">
              <a:rPr lang="tr-TR" altLang="tr-TR" smtClean="0"/>
              <a:pPr>
                <a:defRPr/>
              </a:pPr>
              <a:t>‹#›</a:t>
            </a:fld>
            <a:endParaRPr lang="tr-TR" altLang="tr-TR"/>
          </a:p>
        </p:txBody>
      </p:sp>
      <p:cxnSp>
        <p:nvCxnSpPr>
          <p:cNvPr id="8" name="Straight Connector 7"/>
          <p:cNvCxnSpPr/>
          <p:nvPr/>
        </p:nvCxnSpPr>
        <p:spPr>
          <a:xfrm>
            <a:off x="685800" y="2832101"/>
            <a:ext cx="7848600" cy="132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tr-TR" altLang="tr-TR"/>
          </a:p>
        </p:txBody>
      </p:sp>
      <p:sp>
        <p:nvSpPr>
          <p:cNvPr id="5" name="Footer Placeholder 4"/>
          <p:cNvSpPr>
            <a:spLocks noGrp="1"/>
          </p:cNvSpPr>
          <p:nvPr>
            <p:ph type="ftr" sz="quarter" idx="11"/>
          </p:nvPr>
        </p:nvSpPr>
        <p:spPr/>
        <p:txBody>
          <a:bodyPr/>
          <a:lstStyle/>
          <a:p>
            <a:pPr>
              <a:defRPr/>
            </a:pPr>
            <a:endParaRPr lang="tr-TR" altLang="tr-TR"/>
          </a:p>
        </p:txBody>
      </p:sp>
      <p:sp>
        <p:nvSpPr>
          <p:cNvPr id="6" name="Slide Number Placeholder 5"/>
          <p:cNvSpPr>
            <a:spLocks noGrp="1"/>
          </p:cNvSpPr>
          <p:nvPr>
            <p:ph type="sldNum" sz="quarter" idx="12"/>
          </p:nvPr>
        </p:nvSpPr>
        <p:spPr/>
        <p:txBody>
          <a:bodyPr/>
          <a:lstStyle/>
          <a:p>
            <a:pPr>
              <a:defRPr/>
            </a:pPr>
            <a:fld id="{BD85DBAF-5D5E-40B1-9019-21FCB52B6276}" type="slidenum">
              <a:rPr lang="tr-TR" altLang="tr-TR" smtClean="0"/>
              <a:pPr>
                <a:defRPr/>
              </a:pPr>
              <a:t>‹#›</a:t>
            </a:fld>
            <a:endParaRPr lang="tr-TR" alt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968501"/>
            <a:ext cx="7772400" cy="1833562"/>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5721"/>
            <a:ext cx="7772400" cy="1250156"/>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tr-TR" altLang="tr-TR"/>
          </a:p>
        </p:txBody>
      </p:sp>
      <p:sp>
        <p:nvSpPr>
          <p:cNvPr id="5" name="Footer Placeholder 4"/>
          <p:cNvSpPr>
            <a:spLocks noGrp="1"/>
          </p:cNvSpPr>
          <p:nvPr>
            <p:ph type="ftr" sz="quarter" idx="11"/>
          </p:nvPr>
        </p:nvSpPr>
        <p:spPr/>
        <p:txBody>
          <a:bodyPr/>
          <a:lstStyle/>
          <a:p>
            <a:pPr>
              <a:defRPr/>
            </a:pPr>
            <a:endParaRPr lang="tr-TR" altLang="tr-TR"/>
          </a:p>
        </p:txBody>
      </p:sp>
      <p:sp>
        <p:nvSpPr>
          <p:cNvPr id="6" name="Slide Number Placeholder 5"/>
          <p:cNvSpPr>
            <a:spLocks noGrp="1"/>
          </p:cNvSpPr>
          <p:nvPr>
            <p:ph type="sldNum" sz="quarter" idx="12"/>
          </p:nvPr>
        </p:nvSpPr>
        <p:spPr/>
        <p:txBody>
          <a:bodyPr/>
          <a:lstStyle/>
          <a:p>
            <a:pPr>
              <a:defRPr/>
            </a:pPr>
            <a:fld id="{20123F78-4128-4128-92EC-E6725F97BF0C}" type="slidenum">
              <a:rPr lang="tr-TR" altLang="tr-TR" smtClean="0"/>
              <a:pPr>
                <a:defRPr/>
              </a:pPr>
              <a:t>‹#›</a:t>
            </a:fld>
            <a:endParaRPr lang="tr-TR" altLang="tr-TR"/>
          </a:p>
        </p:txBody>
      </p:sp>
      <p:cxnSp>
        <p:nvCxnSpPr>
          <p:cNvPr id="7" name="Straight Connector 6"/>
          <p:cNvCxnSpPr/>
          <p:nvPr/>
        </p:nvCxnSpPr>
        <p:spPr>
          <a:xfrm>
            <a:off x="731520" y="3832861"/>
            <a:ext cx="7848600" cy="132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94460"/>
            <a:ext cx="4038600" cy="39319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94460"/>
            <a:ext cx="4038600" cy="39319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tr-TR" altLang="tr-TR"/>
          </a:p>
        </p:txBody>
      </p:sp>
      <p:sp>
        <p:nvSpPr>
          <p:cNvPr id="6" name="Footer Placeholder 5"/>
          <p:cNvSpPr>
            <a:spLocks noGrp="1"/>
          </p:cNvSpPr>
          <p:nvPr>
            <p:ph type="ftr" sz="quarter" idx="11"/>
          </p:nvPr>
        </p:nvSpPr>
        <p:spPr/>
        <p:txBody>
          <a:bodyPr/>
          <a:lstStyle/>
          <a:p>
            <a:pPr>
              <a:defRPr/>
            </a:pPr>
            <a:endParaRPr lang="tr-TR" altLang="tr-TR"/>
          </a:p>
        </p:txBody>
      </p:sp>
      <p:sp>
        <p:nvSpPr>
          <p:cNvPr id="7" name="Slide Number Placeholder 6"/>
          <p:cNvSpPr>
            <a:spLocks noGrp="1"/>
          </p:cNvSpPr>
          <p:nvPr>
            <p:ph type="sldNum" sz="quarter" idx="12"/>
          </p:nvPr>
        </p:nvSpPr>
        <p:spPr/>
        <p:txBody>
          <a:bodyPr/>
          <a:lstStyle/>
          <a:p>
            <a:pPr>
              <a:defRPr/>
            </a:pPr>
            <a:fld id="{31C8C71C-6349-4CAA-B9F8-9F8748677F34}" type="slidenum">
              <a:rPr lang="tr-TR" altLang="tr-TR" smtClean="0"/>
              <a:pPr>
                <a:defRPr/>
              </a:pPr>
              <a:t>‹#›</a:t>
            </a:fld>
            <a:endParaRPr lang="tr-TR" alt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397000"/>
            <a:ext cx="3931920" cy="533136"/>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032000"/>
            <a:ext cx="3931920"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397000"/>
            <a:ext cx="3931920" cy="533136"/>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032000"/>
            <a:ext cx="3931920"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tr-TR" altLang="tr-TR"/>
          </a:p>
        </p:txBody>
      </p:sp>
      <p:sp>
        <p:nvSpPr>
          <p:cNvPr id="8" name="Footer Placeholder 7"/>
          <p:cNvSpPr>
            <a:spLocks noGrp="1"/>
          </p:cNvSpPr>
          <p:nvPr>
            <p:ph type="ftr" sz="quarter" idx="11"/>
          </p:nvPr>
        </p:nvSpPr>
        <p:spPr/>
        <p:txBody>
          <a:bodyPr/>
          <a:lstStyle/>
          <a:p>
            <a:pPr>
              <a:defRPr/>
            </a:pPr>
            <a:endParaRPr lang="tr-TR" altLang="tr-TR"/>
          </a:p>
        </p:txBody>
      </p:sp>
      <p:sp>
        <p:nvSpPr>
          <p:cNvPr id="9" name="Slide Number Placeholder 8"/>
          <p:cNvSpPr>
            <a:spLocks noGrp="1"/>
          </p:cNvSpPr>
          <p:nvPr>
            <p:ph type="sldNum" sz="quarter" idx="12"/>
          </p:nvPr>
        </p:nvSpPr>
        <p:spPr/>
        <p:txBody>
          <a:bodyPr/>
          <a:lstStyle/>
          <a:p>
            <a:pPr>
              <a:defRPr/>
            </a:pPr>
            <a:fld id="{AF5EC01E-F2DC-4A25-B4EF-E56918CAA7AA}" type="slidenum">
              <a:rPr lang="tr-TR" altLang="tr-TR" smtClean="0"/>
              <a:pPr>
                <a:defRPr/>
              </a:pPr>
              <a:t>‹#›</a:t>
            </a:fld>
            <a:endParaRPr lang="tr-TR" altLang="tr-TR"/>
          </a:p>
        </p:txBody>
      </p:sp>
      <p:cxnSp>
        <p:nvCxnSpPr>
          <p:cNvPr id="11" name="Straight Connector 10"/>
          <p:cNvCxnSpPr/>
          <p:nvPr/>
        </p:nvCxnSpPr>
        <p:spPr>
          <a:xfrm rot="5400000">
            <a:off x="2610247" y="3371453"/>
            <a:ext cx="392430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tr-TR" altLang="tr-TR"/>
          </a:p>
        </p:txBody>
      </p:sp>
      <p:sp>
        <p:nvSpPr>
          <p:cNvPr id="4" name="Footer Placeholder 3"/>
          <p:cNvSpPr>
            <a:spLocks noGrp="1"/>
          </p:cNvSpPr>
          <p:nvPr>
            <p:ph type="ftr" sz="quarter" idx="11"/>
          </p:nvPr>
        </p:nvSpPr>
        <p:spPr/>
        <p:txBody>
          <a:bodyPr/>
          <a:lstStyle/>
          <a:p>
            <a:pPr>
              <a:defRPr/>
            </a:pPr>
            <a:endParaRPr lang="tr-TR" altLang="tr-TR"/>
          </a:p>
        </p:txBody>
      </p:sp>
      <p:sp>
        <p:nvSpPr>
          <p:cNvPr id="5" name="Slide Number Placeholder 4"/>
          <p:cNvSpPr>
            <a:spLocks noGrp="1"/>
          </p:cNvSpPr>
          <p:nvPr>
            <p:ph type="sldNum" sz="quarter" idx="12"/>
          </p:nvPr>
        </p:nvSpPr>
        <p:spPr/>
        <p:txBody>
          <a:bodyPr/>
          <a:lstStyle/>
          <a:p>
            <a:pPr>
              <a:defRPr/>
            </a:pPr>
            <a:fld id="{A513522D-C8E3-496A-B957-B9D0474E1F01}" type="slidenum">
              <a:rPr lang="tr-TR" altLang="tr-TR" smtClean="0"/>
              <a:pPr>
                <a:defRPr/>
              </a:pPr>
              <a:t>‹#›</a:t>
            </a:fld>
            <a:endParaRPr lang="tr-TR" alt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tr-TR" altLang="tr-TR"/>
          </a:p>
        </p:txBody>
      </p:sp>
      <p:sp>
        <p:nvSpPr>
          <p:cNvPr id="3" name="Footer Placeholder 2"/>
          <p:cNvSpPr>
            <a:spLocks noGrp="1"/>
          </p:cNvSpPr>
          <p:nvPr>
            <p:ph type="ftr" sz="quarter" idx="11"/>
          </p:nvPr>
        </p:nvSpPr>
        <p:spPr/>
        <p:txBody>
          <a:bodyPr/>
          <a:lstStyle/>
          <a:p>
            <a:pPr>
              <a:defRPr/>
            </a:pPr>
            <a:endParaRPr lang="tr-TR" altLang="tr-TR"/>
          </a:p>
        </p:txBody>
      </p:sp>
      <p:sp>
        <p:nvSpPr>
          <p:cNvPr id="4" name="Slide Number Placeholder 3"/>
          <p:cNvSpPr>
            <a:spLocks noGrp="1"/>
          </p:cNvSpPr>
          <p:nvPr>
            <p:ph type="sldNum" sz="quarter" idx="12"/>
          </p:nvPr>
        </p:nvSpPr>
        <p:spPr/>
        <p:txBody>
          <a:bodyPr/>
          <a:lstStyle/>
          <a:p>
            <a:pPr>
              <a:defRPr/>
            </a:pPr>
            <a:fld id="{40004F58-7867-4165-8E66-34733FD7A66C}" type="slidenum">
              <a:rPr lang="tr-TR" altLang="tr-TR" smtClean="0"/>
              <a:pPr>
                <a:defRPr/>
              </a:pPr>
              <a:t>‹#›</a:t>
            </a:fld>
            <a:endParaRPr lang="tr-TR" alt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60067"/>
            <a:ext cx="2139696" cy="1051560"/>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660067"/>
            <a:ext cx="5715000" cy="4648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775461"/>
            <a:ext cx="2139696" cy="35363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tr-TR" altLang="tr-TR"/>
          </a:p>
        </p:txBody>
      </p:sp>
      <p:sp>
        <p:nvSpPr>
          <p:cNvPr id="6" name="Footer Placeholder 5"/>
          <p:cNvSpPr>
            <a:spLocks noGrp="1"/>
          </p:cNvSpPr>
          <p:nvPr>
            <p:ph type="ftr" sz="quarter" idx="11"/>
          </p:nvPr>
        </p:nvSpPr>
        <p:spPr/>
        <p:txBody>
          <a:bodyPr/>
          <a:lstStyle/>
          <a:p>
            <a:pPr>
              <a:defRPr/>
            </a:pPr>
            <a:endParaRPr lang="tr-TR" altLang="tr-TR"/>
          </a:p>
        </p:txBody>
      </p:sp>
      <p:sp>
        <p:nvSpPr>
          <p:cNvPr id="7" name="Slide Number Placeholder 6"/>
          <p:cNvSpPr>
            <a:spLocks noGrp="1"/>
          </p:cNvSpPr>
          <p:nvPr>
            <p:ph type="sldNum" sz="quarter" idx="12"/>
          </p:nvPr>
        </p:nvSpPr>
        <p:spPr/>
        <p:txBody>
          <a:bodyPr/>
          <a:lstStyle/>
          <a:p>
            <a:pPr>
              <a:defRPr/>
            </a:pPr>
            <a:fld id="{359557A1-2331-400F-BFF7-4195590FF2AF}" type="slidenum">
              <a:rPr lang="tr-TR" altLang="tr-TR" smtClean="0"/>
              <a:pPr>
                <a:defRPr/>
              </a:pPr>
              <a:t>‹#›</a:t>
            </a:fld>
            <a:endParaRPr lang="tr-TR" altLang="tr-TR"/>
          </a:p>
        </p:txBody>
      </p:sp>
      <p:cxnSp>
        <p:nvCxnSpPr>
          <p:cNvPr id="9" name="Straight Connector 8"/>
          <p:cNvCxnSpPr/>
          <p:nvPr/>
        </p:nvCxnSpPr>
        <p:spPr>
          <a:xfrm rot="5400000">
            <a:off x="451704" y="2983373"/>
            <a:ext cx="46482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60400"/>
            <a:ext cx="2142680" cy="105410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698501"/>
            <a:ext cx="5904390" cy="4583713"/>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1778000"/>
            <a:ext cx="2139696" cy="35356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tr-TR" altLang="tr-TR"/>
          </a:p>
        </p:txBody>
      </p:sp>
      <p:sp>
        <p:nvSpPr>
          <p:cNvPr id="6" name="Footer Placeholder 5"/>
          <p:cNvSpPr>
            <a:spLocks noGrp="1"/>
          </p:cNvSpPr>
          <p:nvPr>
            <p:ph type="ftr" sz="quarter" idx="11"/>
          </p:nvPr>
        </p:nvSpPr>
        <p:spPr/>
        <p:txBody>
          <a:bodyPr/>
          <a:lstStyle/>
          <a:p>
            <a:pPr>
              <a:defRPr/>
            </a:pPr>
            <a:endParaRPr lang="tr-TR" altLang="tr-TR"/>
          </a:p>
        </p:txBody>
      </p:sp>
      <p:sp>
        <p:nvSpPr>
          <p:cNvPr id="7" name="Slide Number Placeholder 6"/>
          <p:cNvSpPr>
            <a:spLocks noGrp="1"/>
          </p:cNvSpPr>
          <p:nvPr>
            <p:ph type="sldNum" sz="quarter" idx="12"/>
          </p:nvPr>
        </p:nvSpPr>
        <p:spPr/>
        <p:txBody>
          <a:bodyPr/>
          <a:lstStyle/>
          <a:p>
            <a:pPr>
              <a:defRPr/>
            </a:pPr>
            <a:fld id="{E8CD534E-5591-46B1-A3F3-A4DC48EA5938}" type="slidenum">
              <a:rPr lang="tr-TR" altLang="tr-TR" smtClean="0"/>
              <a:pPr>
                <a:defRPr/>
              </a:pPr>
              <a:t>‹#›</a:t>
            </a:fld>
            <a:endParaRPr lang="tr-TR" alt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tr-TR" altLang="tr-TR"/>
          </a:p>
        </p:txBody>
      </p:sp>
      <p:sp>
        <p:nvSpPr>
          <p:cNvPr id="5" name="Footer Placeholder 4"/>
          <p:cNvSpPr>
            <a:spLocks noGrp="1"/>
          </p:cNvSpPr>
          <p:nvPr>
            <p:ph type="ftr" sz="quarter" idx="11"/>
          </p:nvPr>
        </p:nvSpPr>
        <p:spPr/>
        <p:txBody>
          <a:bodyPr/>
          <a:lstStyle/>
          <a:p>
            <a:pPr>
              <a:defRPr/>
            </a:pPr>
            <a:endParaRPr lang="tr-TR" altLang="tr-TR"/>
          </a:p>
        </p:txBody>
      </p:sp>
      <p:sp>
        <p:nvSpPr>
          <p:cNvPr id="6" name="Slide Number Placeholder 5"/>
          <p:cNvSpPr>
            <a:spLocks noGrp="1"/>
          </p:cNvSpPr>
          <p:nvPr>
            <p:ph type="sldNum" sz="quarter" idx="12"/>
          </p:nvPr>
        </p:nvSpPr>
        <p:spPr/>
        <p:txBody>
          <a:bodyPr/>
          <a:lstStyle/>
          <a:p>
            <a:pPr>
              <a:defRPr/>
            </a:pPr>
            <a:fld id="{312ECC38-C4FA-441A-933E-7C557E987A54}" type="slidenum">
              <a:rPr lang="tr-TR" altLang="tr-TR" smtClean="0"/>
              <a:pPr>
                <a:defRPr/>
              </a:pPr>
              <a:t>‹#›</a:t>
            </a:fld>
            <a:endParaRPr lang="tr-TR" alt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08000"/>
            <a:ext cx="2057400" cy="48895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508000"/>
            <a:ext cx="6019800" cy="4889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tr-TR" altLang="tr-TR"/>
          </a:p>
        </p:txBody>
      </p:sp>
      <p:sp>
        <p:nvSpPr>
          <p:cNvPr id="5" name="Footer Placeholder 4"/>
          <p:cNvSpPr>
            <a:spLocks noGrp="1"/>
          </p:cNvSpPr>
          <p:nvPr>
            <p:ph type="ftr" sz="quarter" idx="11"/>
          </p:nvPr>
        </p:nvSpPr>
        <p:spPr/>
        <p:txBody>
          <a:bodyPr/>
          <a:lstStyle/>
          <a:p>
            <a:pPr>
              <a:defRPr/>
            </a:pPr>
            <a:endParaRPr lang="tr-TR" altLang="tr-TR"/>
          </a:p>
        </p:txBody>
      </p:sp>
      <p:sp>
        <p:nvSpPr>
          <p:cNvPr id="6" name="Slide Number Placeholder 5"/>
          <p:cNvSpPr>
            <a:spLocks noGrp="1"/>
          </p:cNvSpPr>
          <p:nvPr>
            <p:ph type="sldNum" sz="quarter" idx="12"/>
          </p:nvPr>
        </p:nvSpPr>
        <p:spPr/>
        <p:txBody>
          <a:bodyPr/>
          <a:lstStyle/>
          <a:p>
            <a:pPr>
              <a:defRPr/>
            </a:pPr>
            <a:fld id="{C7E54B71-2BC1-4584-87DC-85EF0299F982}" type="slidenum">
              <a:rPr lang="tr-TR" altLang="tr-TR" smtClean="0"/>
              <a:pPr>
                <a:defRPr/>
              </a:pPr>
              <a:t>‹#›</a:t>
            </a:fld>
            <a:endParaRPr lang="tr-TR" alt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83989"/>
            <a:ext cx="9144000" cy="190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44500"/>
            <a:ext cx="8229600" cy="8255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333500"/>
            <a:ext cx="8229600" cy="4064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0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5240"/>
            <a:ext cx="2895600" cy="274320"/>
          </a:xfrm>
          <a:prstGeom prst="rect">
            <a:avLst/>
          </a:prstGeom>
        </p:spPr>
        <p:txBody>
          <a:bodyPr vert="horz" lIns="91440" tIns="45720" rIns="91440" bIns="45720" rtlCol="0" anchor="ctr"/>
          <a:lstStyle>
            <a:lvl1pPr algn="l">
              <a:defRPr sz="1200">
                <a:solidFill>
                  <a:srgbClr val="FFFFFF"/>
                </a:solidFill>
              </a:defRPr>
            </a:lvl1pPr>
          </a:lstStyle>
          <a:p>
            <a:pPr>
              <a:defRPr/>
            </a:pPr>
            <a:endParaRPr lang="tr-TR" altLang="tr-TR"/>
          </a:p>
        </p:txBody>
      </p:sp>
      <p:sp>
        <p:nvSpPr>
          <p:cNvPr id="5" name="Footer Placeholder 4"/>
          <p:cNvSpPr>
            <a:spLocks noGrp="1"/>
          </p:cNvSpPr>
          <p:nvPr>
            <p:ph type="ftr" sz="quarter" idx="3"/>
          </p:nvPr>
        </p:nvSpPr>
        <p:spPr>
          <a:xfrm>
            <a:off x="3429000" y="15240"/>
            <a:ext cx="4114800" cy="274320"/>
          </a:xfrm>
          <a:prstGeom prst="rect">
            <a:avLst/>
          </a:prstGeom>
        </p:spPr>
        <p:txBody>
          <a:bodyPr vert="horz" lIns="91440" tIns="45720" rIns="91440" bIns="45720" rtlCol="0" anchor="ctr"/>
          <a:lstStyle>
            <a:lvl1pPr algn="ctr">
              <a:defRPr sz="1200">
                <a:solidFill>
                  <a:srgbClr val="FFFFFF"/>
                </a:solidFill>
              </a:defRPr>
            </a:lvl1pPr>
          </a:lstStyle>
          <a:p>
            <a:pPr>
              <a:defRPr/>
            </a:pPr>
            <a:endParaRPr lang="tr-TR" altLang="tr-TR"/>
          </a:p>
        </p:txBody>
      </p:sp>
      <p:sp>
        <p:nvSpPr>
          <p:cNvPr id="6" name="Slide Number Placeholder 5"/>
          <p:cNvSpPr>
            <a:spLocks noGrp="1"/>
          </p:cNvSpPr>
          <p:nvPr>
            <p:ph type="sldNum" sz="quarter" idx="4"/>
          </p:nvPr>
        </p:nvSpPr>
        <p:spPr>
          <a:xfrm>
            <a:off x="7620000" y="15240"/>
            <a:ext cx="1066800" cy="274320"/>
          </a:xfrm>
          <a:prstGeom prst="rect">
            <a:avLst/>
          </a:prstGeom>
        </p:spPr>
        <p:txBody>
          <a:bodyPr vert="horz" lIns="91440" tIns="45720" rIns="91440" bIns="45720" rtlCol="0" anchor="ctr"/>
          <a:lstStyle>
            <a:lvl1pPr algn="l">
              <a:defRPr sz="1400" b="1">
                <a:solidFill>
                  <a:srgbClr val="FFFFFF"/>
                </a:solidFill>
              </a:defRPr>
            </a:lvl1pPr>
          </a:lstStyle>
          <a:p>
            <a:pPr>
              <a:defRPr/>
            </a:pPr>
            <a:fld id="{E5AB5D17-9E50-436D-ACFE-0FA93E7C9373}" type="slidenum">
              <a:rPr lang="tr-TR" altLang="tr-TR" smtClean="0"/>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png"/><Relationship Id="rId4" Type="http://schemas.openxmlformats.org/officeDocument/2006/relationships/image" Target="../media/image10.wmf"/></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825501"/>
            <a:ext cx="7848600" cy="1860021"/>
          </a:xfrm>
        </p:spPr>
        <p:txBody>
          <a:bodyPr>
            <a:normAutofit fontScale="90000"/>
          </a:bodyPr>
          <a:lstStyle/>
          <a:p>
            <a:pPr eaLnBrk="1" hangingPunct="1"/>
            <a:r>
              <a:rPr lang="en-US" altLang="tr-TR" dirty="0">
                <a:latin typeface="Arial Rounded MT Bold" panose="020F0704030504030204" pitchFamily="34" charset="0"/>
              </a:rPr>
              <a:t>Selected Macroeconomic Variables, Turkey</a:t>
            </a:r>
            <a:endParaRPr lang="tr-TR" altLang="tr-TR" dirty="0">
              <a:latin typeface="Arial Rounded MT Bold" panose="020F0704030504030204" pitchFamily="34" charset="0"/>
            </a:endParaRPr>
          </a:p>
        </p:txBody>
      </p:sp>
      <p:sp>
        <p:nvSpPr>
          <p:cNvPr id="2051" name="Rectangle 3"/>
          <p:cNvSpPr>
            <a:spLocks noGrp="1" noChangeArrowheads="1"/>
          </p:cNvSpPr>
          <p:nvPr>
            <p:ph type="subTitle" idx="1"/>
          </p:nvPr>
        </p:nvSpPr>
        <p:spPr>
          <a:xfrm>
            <a:off x="838200" y="3274388"/>
            <a:ext cx="3581400" cy="1259512"/>
          </a:xfrm>
        </p:spPr>
        <p:txBody>
          <a:bodyPr>
            <a:normAutofit fontScale="92500" lnSpcReduction="10000"/>
          </a:bodyPr>
          <a:lstStyle/>
          <a:p>
            <a:pPr eaLnBrk="1" hangingPunct="1">
              <a:lnSpc>
                <a:spcPct val="80000"/>
              </a:lnSpc>
            </a:pPr>
            <a:r>
              <a:rPr lang="en-US" altLang="tr-TR" sz="2400" dirty="0">
                <a:latin typeface="Arial Rounded MT Bold" panose="020F0704030504030204" pitchFamily="34" charset="0"/>
              </a:rPr>
              <a:t>METU Economics</a:t>
            </a:r>
          </a:p>
          <a:p>
            <a:pPr eaLnBrk="1" hangingPunct="1">
              <a:lnSpc>
                <a:spcPct val="80000"/>
              </a:lnSpc>
            </a:pPr>
            <a:r>
              <a:rPr lang="en-US" altLang="tr-TR" sz="2400" dirty="0">
                <a:latin typeface="Arial Rounded MT Bold" panose="020F0704030504030204" pitchFamily="34" charset="0"/>
              </a:rPr>
              <a:t>ECON 202</a:t>
            </a:r>
            <a:endParaRPr lang="tr-TR" altLang="tr-TR" sz="2400" dirty="0">
              <a:latin typeface="Arial Rounded MT Bold" panose="020F0704030504030204" pitchFamily="34" charset="0"/>
            </a:endParaRPr>
          </a:p>
          <a:p>
            <a:pPr eaLnBrk="1" hangingPunct="1">
              <a:lnSpc>
                <a:spcPct val="80000"/>
              </a:lnSpc>
            </a:pPr>
            <a:r>
              <a:rPr lang="tr-TR" altLang="tr-TR" sz="2400" dirty="0">
                <a:latin typeface="Arial Rounded MT Bold" panose="020F0704030504030204" pitchFamily="34" charset="0"/>
              </a:rPr>
              <a:t>Macroeconomic Theory I</a:t>
            </a:r>
          </a:p>
          <a:p>
            <a:pPr eaLnBrk="1" hangingPunct="1">
              <a:lnSpc>
                <a:spcPct val="80000"/>
              </a:lnSpc>
            </a:pPr>
            <a:r>
              <a:rPr lang="en-US" altLang="tr-TR" sz="2400" dirty="0">
                <a:latin typeface="Arial Rounded MT Bold" panose="020F0704030504030204" pitchFamily="34" charset="0"/>
              </a:rPr>
              <a:t>Fall 2025</a:t>
            </a:r>
            <a:endParaRPr lang="tr-TR" altLang="tr-TR" sz="2400" dirty="0">
              <a:latin typeface="Arial Rounded MT Bold" panose="020F0704030504030204" pitchFamily="34" charset="0"/>
            </a:endParaRPr>
          </a:p>
          <a:p>
            <a:pPr eaLnBrk="1" hangingPunct="1">
              <a:lnSpc>
                <a:spcPct val="80000"/>
              </a:lnSpc>
            </a:pPr>
            <a:endParaRPr lang="en-US" altLang="tr-TR" sz="2400" dirty="0">
              <a:latin typeface="Arial Rounded MT Bold" panose="020F070403050403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3668" y="3302002"/>
            <a:ext cx="3710963" cy="16205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t>Measuring GDP</a:t>
            </a:r>
          </a:p>
        </p:txBody>
      </p:sp>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2</a:t>
            </a:fld>
            <a:endParaRPr lang="tr-TR" altLang="tr-TR"/>
          </a:p>
        </p:txBody>
      </p:sp>
      <p:sp>
        <p:nvSpPr>
          <p:cNvPr id="3" name="Content Placeholder 2"/>
          <p:cNvSpPr txBox="1">
            <a:spLocks/>
          </p:cNvSpPr>
          <p:nvPr/>
        </p:nvSpPr>
        <p:spPr>
          <a:xfrm>
            <a:off x="301752" y="1460500"/>
            <a:ext cx="8503920" cy="3810000"/>
          </a:xfrm>
          <a:prstGeom prst="rect">
            <a:avLst/>
          </a:prstGeom>
        </p:spPr>
        <p:txBody>
          <a:bodyPr>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fontAlgn="auto">
              <a:spcAft>
                <a:spcPts val="0"/>
              </a:spcAft>
            </a:pPr>
            <a:r>
              <a:rPr lang="tr-TR" dirty="0"/>
              <a:t>The aim of national accounting is to obtain a measure of the total quantity of goods and services produced for the market in a given country over a given period of time.</a:t>
            </a:r>
          </a:p>
          <a:p>
            <a:pPr fontAlgn="auto">
              <a:spcAft>
                <a:spcPts val="0"/>
              </a:spcAft>
            </a:pPr>
            <a:r>
              <a:rPr lang="tr-TR" b="1" u="sng" dirty="0"/>
              <a:t>Gross Domestic Product (GDP) </a:t>
            </a:r>
            <a:r>
              <a:rPr lang="tr-TR" dirty="0"/>
              <a:t>is the monetary value of final output produced during a given period of time within the borders of a country.</a:t>
            </a:r>
          </a:p>
          <a:p>
            <a:pPr fontAlgn="auto">
              <a:spcAft>
                <a:spcPts val="0"/>
              </a:spcAft>
            </a:pPr>
            <a:r>
              <a:rPr lang="tr-TR" dirty="0"/>
              <a:t>GDP in Turkey is published on a quarterly basis by TurkSTAT (Turkish Statistical Instutute)</a:t>
            </a:r>
          </a:p>
        </p:txBody>
      </p:sp>
    </p:spTree>
    <p:extLst>
      <p:ext uri="{BB962C8B-B14F-4D97-AF65-F5344CB8AC3E}">
        <p14:creationId xmlns:p14="http://schemas.microsoft.com/office/powerpoint/2010/main" val="35356023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0004F58-7867-4165-8E66-34733FD7A66C}" type="slidenum">
              <a:rPr lang="tr-TR" altLang="tr-TR" smtClean="0"/>
              <a:pPr>
                <a:defRPr/>
              </a:pPr>
              <a:t>3</a:t>
            </a:fld>
            <a:endParaRPr lang="tr-TR" altLang="tr-TR"/>
          </a:p>
        </p:txBody>
      </p:sp>
      <p:sp>
        <p:nvSpPr>
          <p:cNvPr id="6" name="TextBox 5"/>
          <p:cNvSpPr txBox="1"/>
          <p:nvPr/>
        </p:nvSpPr>
        <p:spPr>
          <a:xfrm>
            <a:off x="381002" y="5284022"/>
            <a:ext cx="1890710" cy="276999"/>
          </a:xfrm>
          <a:prstGeom prst="rect">
            <a:avLst/>
          </a:prstGeom>
          <a:noFill/>
        </p:spPr>
        <p:txBody>
          <a:bodyPr wrap="none" rtlCol="0">
            <a:spAutoFit/>
          </a:bodyPr>
          <a:lstStyle/>
          <a:p>
            <a:r>
              <a:rPr lang="tr-TR" sz="1200" dirty="0"/>
              <a:t>Source: </a:t>
            </a:r>
            <a:r>
              <a:rPr lang="en-US" sz="1200" dirty="0"/>
              <a:t>World Bank WDI</a:t>
            </a:r>
            <a:endParaRPr lang="tr-TR" sz="1200" dirty="0"/>
          </a:p>
        </p:txBody>
      </p:sp>
      <p:graphicFrame>
        <p:nvGraphicFramePr>
          <p:cNvPr id="7" name="Grafik 6">
            <a:extLst>
              <a:ext uri="{FF2B5EF4-FFF2-40B4-BE49-F238E27FC236}">
                <a16:creationId xmlns:a16="http://schemas.microsoft.com/office/drawing/2014/main" id="{FFE62ED9-1098-4FB6-8A08-88E75ADD1D7E}"/>
              </a:ext>
            </a:extLst>
          </p:cNvPr>
          <p:cNvGraphicFramePr>
            <a:graphicFrameLocks noGrp="1"/>
          </p:cNvGraphicFramePr>
          <p:nvPr>
            <p:extLst>
              <p:ext uri="{D42A27DB-BD31-4B8C-83A1-F6EECF244321}">
                <p14:modId xmlns:p14="http://schemas.microsoft.com/office/powerpoint/2010/main" val="3191565007"/>
              </p:ext>
            </p:extLst>
          </p:nvPr>
        </p:nvGraphicFramePr>
        <p:xfrm>
          <a:off x="609600" y="419100"/>
          <a:ext cx="7772400" cy="4648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4</a:t>
            </a:fld>
            <a:endParaRPr lang="tr-TR" altLang="tr-TR"/>
          </a:p>
        </p:txBody>
      </p:sp>
      <mc:AlternateContent xmlns:mc="http://schemas.openxmlformats.org/markup-compatibility/2006" xmlns:a14="http://schemas.microsoft.com/office/drawing/2010/main">
        <mc:Choice Requires="a14">
          <p:sp>
            <p:nvSpPr>
              <p:cNvPr id="3" name="TextBox 2"/>
              <p:cNvSpPr txBox="1"/>
              <p:nvPr/>
            </p:nvSpPr>
            <p:spPr>
              <a:xfrm>
                <a:off x="1371602" y="1905000"/>
                <a:ext cx="5925725" cy="812274"/>
              </a:xfrm>
              <a:prstGeom prst="rect">
                <a:avLst/>
              </a:prstGeom>
              <a:noFill/>
            </p:spPr>
            <p:txBody>
              <a:bodyPr wrap="none" rtlCol="0">
                <a:spAutoFit/>
              </a:bodyPr>
              <a:lstStyle/>
              <a:p>
                <a:r>
                  <a:rPr lang="tr-TR" dirty="0"/>
                  <a:t>Real GDP </a:t>
                </a:r>
                <a:r>
                  <a:rPr lang="tr-TR" dirty="0" err="1"/>
                  <a:t>growth</a:t>
                </a:r>
                <a:r>
                  <a:rPr lang="tr-TR" dirty="0"/>
                  <a:t> rate</a:t>
                </a:r>
                <a:r>
                  <a:rPr lang="en-US" dirty="0"/>
                  <a:t> (annual) </a:t>
                </a:r>
                <a:r>
                  <a:rPr lang="tr-TR" dirty="0"/>
                  <a:t>= </a:t>
                </a:r>
                <a14:m>
                  <m:oMath xmlns:m="http://schemas.openxmlformats.org/officeDocument/2006/math">
                    <m:f>
                      <m:fPr>
                        <m:ctrlPr>
                          <a:rPr lang="tr-TR" sz="3200" i="1" smtClean="0">
                            <a:latin typeface="Cambria Math" panose="02040503050406030204" pitchFamily="18" charset="0"/>
                          </a:rPr>
                        </m:ctrlPr>
                      </m:fPr>
                      <m:num>
                        <m:sSub>
                          <m:sSubPr>
                            <m:ctrlPr>
                              <a:rPr lang="tr-TR" sz="3200" i="1" smtClean="0">
                                <a:latin typeface="Cambria Math" panose="02040503050406030204" pitchFamily="18" charset="0"/>
                              </a:rPr>
                            </m:ctrlPr>
                          </m:sSubPr>
                          <m:e>
                            <m:r>
                              <a:rPr lang="tr-TR" sz="3200" b="0" i="1" smtClean="0">
                                <a:latin typeface="Cambria Math"/>
                              </a:rPr>
                              <m:t>𝑦</m:t>
                            </m:r>
                          </m:e>
                          <m:sub>
                            <m:r>
                              <a:rPr lang="tr-TR" sz="3200" b="0" i="1" smtClean="0">
                                <a:latin typeface="Cambria Math"/>
                              </a:rPr>
                              <m:t>𝑡</m:t>
                            </m:r>
                          </m:sub>
                        </m:sSub>
                        <m:r>
                          <a:rPr lang="tr-TR" sz="3200" b="0" i="1" smtClean="0">
                            <a:latin typeface="Cambria Math"/>
                          </a:rPr>
                          <m:t>−</m:t>
                        </m:r>
                        <m:sSub>
                          <m:sSubPr>
                            <m:ctrlPr>
                              <a:rPr lang="tr-TR" sz="3200" b="0" i="1" smtClean="0">
                                <a:latin typeface="Cambria Math" panose="02040503050406030204" pitchFamily="18" charset="0"/>
                              </a:rPr>
                            </m:ctrlPr>
                          </m:sSubPr>
                          <m:e>
                            <m:r>
                              <a:rPr lang="tr-TR" sz="3200" b="0" i="1" smtClean="0">
                                <a:latin typeface="Cambria Math"/>
                              </a:rPr>
                              <m:t>𝑦</m:t>
                            </m:r>
                          </m:e>
                          <m:sub>
                            <m:r>
                              <a:rPr lang="tr-TR" sz="3200" b="0" i="1" smtClean="0">
                                <a:latin typeface="Cambria Math"/>
                              </a:rPr>
                              <m:t>𝑡</m:t>
                            </m:r>
                            <m:r>
                              <a:rPr lang="tr-TR" sz="3200" b="0" i="1" smtClean="0">
                                <a:latin typeface="Cambria Math"/>
                              </a:rPr>
                              <m:t>−1</m:t>
                            </m:r>
                          </m:sub>
                        </m:sSub>
                      </m:num>
                      <m:den>
                        <m:sSub>
                          <m:sSubPr>
                            <m:ctrlPr>
                              <a:rPr lang="tr-TR" sz="3200" i="1" smtClean="0">
                                <a:latin typeface="Cambria Math" panose="02040503050406030204" pitchFamily="18" charset="0"/>
                              </a:rPr>
                            </m:ctrlPr>
                          </m:sSubPr>
                          <m:e>
                            <m:r>
                              <a:rPr lang="tr-TR" sz="3200" b="0" i="1" smtClean="0">
                                <a:latin typeface="Cambria Math"/>
                              </a:rPr>
                              <m:t>𝑦</m:t>
                            </m:r>
                          </m:e>
                          <m:sub>
                            <m:r>
                              <a:rPr lang="tr-TR" sz="3200" b="0" i="1" smtClean="0">
                                <a:latin typeface="Cambria Math"/>
                              </a:rPr>
                              <m:t>𝑡</m:t>
                            </m:r>
                            <m:r>
                              <a:rPr lang="tr-TR" sz="3200" b="0" i="1" smtClean="0">
                                <a:latin typeface="Cambria Math"/>
                              </a:rPr>
                              <m:t>−1</m:t>
                            </m:r>
                          </m:sub>
                        </m:sSub>
                      </m:den>
                    </m:f>
                    <m:r>
                      <a:rPr lang="tr-TR" sz="3200" i="1" smtClean="0">
                        <a:latin typeface="Cambria Math"/>
                        <a:ea typeface="Cambria Math"/>
                      </a:rPr>
                      <m:t>×</m:t>
                    </m:r>
                    <m:r>
                      <a:rPr lang="tr-TR" sz="3200" b="0" i="1" smtClean="0">
                        <a:latin typeface="Cambria Math"/>
                        <a:ea typeface="Cambria Math"/>
                      </a:rPr>
                      <m:t>100</m:t>
                    </m:r>
                  </m:oMath>
                </a14:m>
                <a:endParaRPr lang="tr-TR" sz="3200" dirty="0"/>
              </a:p>
            </p:txBody>
          </p:sp>
        </mc:Choice>
        <mc:Fallback xmlns="">
          <p:sp>
            <p:nvSpPr>
              <p:cNvPr id="3" name="TextBox 2"/>
              <p:cNvSpPr txBox="1">
                <a:spLocks noRot="1" noChangeAspect="1" noMove="1" noResize="1" noEditPoints="1" noAdjustHandles="1" noChangeArrowheads="1" noChangeShapeType="1" noTextEdit="1"/>
              </p:cNvSpPr>
              <p:nvPr/>
            </p:nvSpPr>
            <p:spPr>
              <a:xfrm>
                <a:off x="1371602" y="1905000"/>
                <a:ext cx="5925725" cy="812274"/>
              </a:xfrm>
              <a:prstGeom prst="rect">
                <a:avLst/>
              </a:prstGeom>
              <a:blipFill>
                <a:blip r:embed="rId2"/>
                <a:stretch>
                  <a:fillRect l="-823"/>
                </a:stretch>
              </a:blipFill>
            </p:spPr>
            <p:txBody>
              <a:bodyPr/>
              <a:lstStyle/>
              <a:p>
                <a:r>
                  <a:rPr lang="en-US">
                    <a:noFill/>
                  </a:rPr>
                  <a:t> </a:t>
                </a:r>
              </a:p>
            </p:txBody>
          </p:sp>
        </mc:Fallback>
      </mc:AlternateContent>
    </p:spTree>
    <p:extLst>
      <p:ext uri="{BB962C8B-B14F-4D97-AF65-F5344CB8AC3E}">
        <p14:creationId xmlns:p14="http://schemas.microsoft.com/office/powerpoint/2010/main" val="18841663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5</a:t>
            </a:fld>
            <a:endParaRPr lang="tr-TR" altLang="tr-TR"/>
          </a:p>
        </p:txBody>
      </p:sp>
      <p:sp>
        <p:nvSpPr>
          <p:cNvPr id="4" name="TextBox 3"/>
          <p:cNvSpPr txBox="1"/>
          <p:nvPr/>
        </p:nvSpPr>
        <p:spPr>
          <a:xfrm>
            <a:off x="76200" y="5328464"/>
            <a:ext cx="1890710" cy="276999"/>
          </a:xfrm>
          <a:prstGeom prst="rect">
            <a:avLst/>
          </a:prstGeom>
          <a:noFill/>
        </p:spPr>
        <p:txBody>
          <a:bodyPr wrap="none" rtlCol="0">
            <a:spAutoFit/>
          </a:bodyPr>
          <a:lstStyle/>
          <a:p>
            <a:r>
              <a:rPr lang="tr-TR" sz="1200" dirty="0"/>
              <a:t>Source: </a:t>
            </a:r>
            <a:r>
              <a:rPr lang="en-US" sz="1200" dirty="0"/>
              <a:t>World Bank WDI</a:t>
            </a:r>
            <a:endParaRPr lang="tr-TR" sz="1200" dirty="0"/>
          </a:p>
        </p:txBody>
      </p:sp>
      <p:graphicFrame>
        <p:nvGraphicFramePr>
          <p:cNvPr id="7" name="Grafik 6">
            <a:extLst>
              <a:ext uri="{FF2B5EF4-FFF2-40B4-BE49-F238E27FC236}">
                <a16:creationId xmlns:a16="http://schemas.microsoft.com/office/drawing/2014/main" id="{9D1680E3-0B83-45A6-8D33-3DDB778F4649}"/>
              </a:ext>
            </a:extLst>
          </p:cNvPr>
          <p:cNvGraphicFramePr>
            <a:graphicFrameLocks noGrp="1"/>
          </p:cNvGraphicFramePr>
          <p:nvPr>
            <p:extLst>
              <p:ext uri="{D42A27DB-BD31-4B8C-83A1-F6EECF244321}">
                <p14:modId xmlns:p14="http://schemas.microsoft.com/office/powerpoint/2010/main" val="3822097335"/>
              </p:ext>
            </p:extLst>
          </p:nvPr>
        </p:nvGraphicFramePr>
        <p:xfrm>
          <a:off x="713391" y="361419"/>
          <a:ext cx="7717217" cy="50009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412519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6</a:t>
            </a:fld>
            <a:endParaRPr lang="tr-TR" altLang="tr-TR"/>
          </a:p>
        </p:txBody>
      </p:sp>
      <p:sp>
        <p:nvSpPr>
          <p:cNvPr id="4" name="TextBox 3"/>
          <p:cNvSpPr txBox="1"/>
          <p:nvPr/>
        </p:nvSpPr>
        <p:spPr>
          <a:xfrm>
            <a:off x="76200" y="5316763"/>
            <a:ext cx="1750800" cy="261610"/>
          </a:xfrm>
          <a:prstGeom prst="rect">
            <a:avLst/>
          </a:prstGeom>
          <a:noFill/>
        </p:spPr>
        <p:txBody>
          <a:bodyPr wrap="none" rtlCol="0">
            <a:spAutoFit/>
          </a:bodyPr>
          <a:lstStyle/>
          <a:p>
            <a:r>
              <a:rPr lang="tr-TR" sz="1100" dirty="0"/>
              <a:t>Source: World Bank WDI</a:t>
            </a:r>
          </a:p>
        </p:txBody>
      </p:sp>
      <p:graphicFrame>
        <p:nvGraphicFramePr>
          <p:cNvPr id="6" name="Grafik 5">
            <a:extLst>
              <a:ext uri="{FF2B5EF4-FFF2-40B4-BE49-F238E27FC236}">
                <a16:creationId xmlns:a16="http://schemas.microsoft.com/office/drawing/2014/main" id="{83400DC9-86FC-44B9-9084-9A7DC95332E0}"/>
              </a:ext>
            </a:extLst>
          </p:cNvPr>
          <p:cNvGraphicFramePr>
            <a:graphicFrameLocks noGrp="1"/>
          </p:cNvGraphicFramePr>
          <p:nvPr>
            <p:extLst>
              <p:ext uri="{D42A27DB-BD31-4B8C-83A1-F6EECF244321}">
                <p14:modId xmlns:p14="http://schemas.microsoft.com/office/powerpoint/2010/main" val="2600824067"/>
              </p:ext>
            </p:extLst>
          </p:nvPr>
        </p:nvGraphicFramePr>
        <p:xfrm>
          <a:off x="380999" y="443448"/>
          <a:ext cx="8458201" cy="49297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335146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Measuring GDP</a:t>
            </a:r>
          </a:p>
        </p:txBody>
      </p:sp>
      <p:sp>
        <p:nvSpPr>
          <p:cNvPr id="3" name="Content Placeholder 2"/>
          <p:cNvSpPr>
            <a:spLocks noGrp="1"/>
          </p:cNvSpPr>
          <p:nvPr>
            <p:ph idx="1"/>
          </p:nvPr>
        </p:nvSpPr>
        <p:spPr/>
        <p:txBody>
          <a:bodyPr/>
          <a:lstStyle/>
          <a:p>
            <a:r>
              <a:rPr lang="tr-TR" dirty="0"/>
              <a:t>There are 3 ways (methods) by which we measure GDP</a:t>
            </a:r>
          </a:p>
          <a:p>
            <a:r>
              <a:rPr lang="tr-TR" dirty="0"/>
              <a:t>All 3 approaches must give exactly the same measure of GDP (provided there are no errors of measurement using any of these 3 approaches)</a:t>
            </a:r>
          </a:p>
          <a:p>
            <a:pPr marL="651510" indent="-514350">
              <a:buFont typeface="+mj-lt"/>
              <a:buAutoNum type="arabicPeriod"/>
            </a:pPr>
            <a:r>
              <a:rPr lang="tr-TR" dirty="0">
                <a:solidFill>
                  <a:schemeClr val="accent2">
                    <a:lumMod val="75000"/>
                  </a:schemeClr>
                </a:solidFill>
              </a:rPr>
              <a:t>Production (expenditure) approach</a:t>
            </a:r>
          </a:p>
          <a:p>
            <a:pPr marL="651510" indent="-514350">
              <a:buFont typeface="+mj-lt"/>
              <a:buAutoNum type="arabicPeriod"/>
            </a:pPr>
            <a:r>
              <a:rPr lang="tr-TR" dirty="0">
                <a:solidFill>
                  <a:schemeClr val="accent2">
                    <a:lumMod val="75000"/>
                  </a:schemeClr>
                </a:solidFill>
              </a:rPr>
              <a:t>Income approach</a:t>
            </a:r>
          </a:p>
          <a:p>
            <a:pPr marL="651510" indent="-514350">
              <a:buFont typeface="+mj-lt"/>
              <a:buAutoNum type="arabicPeriod"/>
            </a:pPr>
            <a:r>
              <a:rPr lang="tr-TR" dirty="0">
                <a:solidFill>
                  <a:schemeClr val="accent2">
                    <a:lumMod val="75000"/>
                  </a:schemeClr>
                </a:solidFill>
              </a:rPr>
              <a:t>Value added approach</a:t>
            </a:r>
          </a:p>
          <a:p>
            <a:endParaRPr lang="tr-TR" dirty="0"/>
          </a:p>
        </p:txBody>
      </p:sp>
      <p:sp>
        <p:nvSpPr>
          <p:cNvPr id="4" name="Slide Number Placeholder 3"/>
          <p:cNvSpPr>
            <a:spLocks noGrp="1"/>
          </p:cNvSpPr>
          <p:nvPr>
            <p:ph type="sldNum" sz="quarter" idx="12"/>
          </p:nvPr>
        </p:nvSpPr>
        <p:spPr/>
        <p:txBody>
          <a:bodyPr/>
          <a:lstStyle/>
          <a:p>
            <a:pPr>
              <a:defRPr/>
            </a:pPr>
            <a:fld id="{BD85DBAF-5D5E-40B1-9019-21FCB52B6276}" type="slidenum">
              <a:rPr lang="tr-TR" altLang="tr-TR" smtClean="0"/>
              <a:pPr>
                <a:defRPr/>
              </a:pPr>
              <a:t>7</a:t>
            </a:fld>
            <a:endParaRPr lang="tr-TR" altLang="tr-TR"/>
          </a:p>
        </p:txBody>
      </p:sp>
    </p:spTree>
    <p:extLst>
      <p:ext uri="{BB962C8B-B14F-4D97-AF65-F5344CB8AC3E}">
        <p14:creationId xmlns:p14="http://schemas.microsoft.com/office/powerpoint/2010/main" val="30057143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Measuring GDP</a:t>
            </a:r>
          </a:p>
        </p:txBody>
      </p:sp>
      <p:sp>
        <p:nvSpPr>
          <p:cNvPr id="3" name="Content Placeholder 2"/>
          <p:cNvSpPr>
            <a:spLocks noGrp="1"/>
          </p:cNvSpPr>
          <p:nvPr>
            <p:ph idx="1"/>
          </p:nvPr>
        </p:nvSpPr>
        <p:spPr/>
        <p:txBody>
          <a:bodyPr/>
          <a:lstStyle/>
          <a:p>
            <a:r>
              <a:rPr lang="tr-TR" b="1" dirty="0"/>
              <a:t>THE EXPENDITURE APPROACH</a:t>
            </a:r>
          </a:p>
          <a:p>
            <a:pPr>
              <a:buNone/>
            </a:pPr>
            <a:r>
              <a:rPr lang="tr-TR" dirty="0"/>
              <a:t>GDP by expenditure approach—calculates GDP as </a:t>
            </a:r>
            <a:r>
              <a:rPr lang="tr-TR" i="1" dirty="0"/>
              <a:t>total spending on all final goods and services production in the economy</a:t>
            </a:r>
            <a:r>
              <a:rPr lang="tr-TR" dirty="0"/>
              <a:t>.</a:t>
            </a:r>
          </a:p>
          <a:p>
            <a:pPr algn="ctr">
              <a:buNone/>
            </a:pPr>
            <a:r>
              <a:rPr lang="tr-TR" dirty="0"/>
              <a:t>Total </a:t>
            </a:r>
            <a:r>
              <a:rPr lang="en-US" dirty="0"/>
              <a:t>E</a:t>
            </a:r>
            <a:r>
              <a:rPr lang="tr-TR" dirty="0" err="1"/>
              <a:t>xpenditure</a:t>
            </a:r>
            <a:r>
              <a:rPr lang="tr-TR" dirty="0"/>
              <a:t>= C+I+G+X-M</a:t>
            </a:r>
          </a:p>
          <a:p>
            <a:endParaRPr lang="tr-TR" dirty="0"/>
          </a:p>
        </p:txBody>
      </p:sp>
      <p:sp>
        <p:nvSpPr>
          <p:cNvPr id="4" name="Slide Number Placeholder 3"/>
          <p:cNvSpPr>
            <a:spLocks noGrp="1"/>
          </p:cNvSpPr>
          <p:nvPr>
            <p:ph type="sldNum" sz="quarter" idx="12"/>
          </p:nvPr>
        </p:nvSpPr>
        <p:spPr/>
        <p:txBody>
          <a:bodyPr/>
          <a:lstStyle/>
          <a:p>
            <a:pPr>
              <a:defRPr/>
            </a:pPr>
            <a:fld id="{BD85DBAF-5D5E-40B1-9019-21FCB52B6276}" type="slidenum">
              <a:rPr lang="tr-TR" altLang="tr-TR" smtClean="0"/>
              <a:pPr>
                <a:defRPr/>
              </a:pPr>
              <a:t>8</a:t>
            </a:fld>
            <a:endParaRPr lang="tr-TR" altLang="tr-TR"/>
          </a:p>
        </p:txBody>
      </p:sp>
    </p:spTree>
    <p:extLst>
      <p:ext uri="{BB962C8B-B14F-4D97-AF65-F5344CB8AC3E}">
        <p14:creationId xmlns:p14="http://schemas.microsoft.com/office/powerpoint/2010/main" val="23754215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9</a:t>
            </a:fld>
            <a:endParaRPr lang="tr-TR" altLang="tr-TR"/>
          </a:p>
        </p:txBody>
      </p:sp>
      <p:sp>
        <p:nvSpPr>
          <p:cNvPr id="9" name="Dikdörtgen 8">
            <a:extLst>
              <a:ext uri="{FF2B5EF4-FFF2-40B4-BE49-F238E27FC236}">
                <a16:creationId xmlns:a16="http://schemas.microsoft.com/office/drawing/2014/main" id="{2B4C7898-F38F-4ECA-B013-67AFBBEA039C}"/>
              </a:ext>
            </a:extLst>
          </p:cNvPr>
          <p:cNvSpPr/>
          <p:nvPr/>
        </p:nvSpPr>
        <p:spPr>
          <a:xfrm>
            <a:off x="2362200" y="4914900"/>
            <a:ext cx="4076822" cy="369332"/>
          </a:xfrm>
          <a:prstGeom prst="rect">
            <a:avLst/>
          </a:prstGeom>
        </p:spPr>
        <p:txBody>
          <a:bodyPr wrap="none">
            <a:spAutoFit/>
          </a:bodyPr>
          <a:lstStyle/>
          <a:p>
            <a:pPr algn="ctr">
              <a:buNone/>
            </a:pPr>
            <a:r>
              <a:rPr lang="tr-TR" dirty="0"/>
              <a:t>Total </a:t>
            </a:r>
            <a:r>
              <a:rPr lang="en-US" dirty="0"/>
              <a:t>E</a:t>
            </a:r>
            <a:r>
              <a:rPr lang="tr-TR" dirty="0" err="1"/>
              <a:t>xpenditure</a:t>
            </a:r>
            <a:r>
              <a:rPr lang="en-US" dirty="0"/>
              <a:t> </a:t>
            </a:r>
            <a:r>
              <a:rPr lang="tr-TR" dirty="0"/>
              <a:t>=</a:t>
            </a:r>
            <a:r>
              <a:rPr lang="en-US" dirty="0"/>
              <a:t>GDP=</a:t>
            </a:r>
            <a:r>
              <a:rPr lang="tr-TR" dirty="0"/>
              <a:t> </a:t>
            </a:r>
            <a:r>
              <a:rPr lang="en-US" dirty="0"/>
              <a:t>G</a:t>
            </a:r>
            <a:r>
              <a:rPr lang="tr-TR" dirty="0"/>
              <a:t>+</a:t>
            </a:r>
            <a:r>
              <a:rPr lang="en-US" dirty="0"/>
              <a:t>C+</a:t>
            </a:r>
            <a:r>
              <a:rPr lang="tr-TR" dirty="0"/>
              <a:t>I+X-M</a:t>
            </a:r>
          </a:p>
        </p:txBody>
      </p:sp>
      <p:sp>
        <p:nvSpPr>
          <p:cNvPr id="8" name="TextBox 6">
            <a:extLst>
              <a:ext uri="{FF2B5EF4-FFF2-40B4-BE49-F238E27FC236}">
                <a16:creationId xmlns:a16="http://schemas.microsoft.com/office/drawing/2014/main" id="{7467811A-D568-4711-91D3-15013A57138F}"/>
              </a:ext>
            </a:extLst>
          </p:cNvPr>
          <p:cNvSpPr txBox="1"/>
          <p:nvPr/>
        </p:nvSpPr>
        <p:spPr>
          <a:xfrm>
            <a:off x="75670" y="5225927"/>
            <a:ext cx="1427763" cy="276999"/>
          </a:xfrm>
          <a:prstGeom prst="rect">
            <a:avLst/>
          </a:prstGeom>
          <a:noFill/>
        </p:spPr>
        <p:txBody>
          <a:bodyPr wrap="none" rtlCol="0">
            <a:spAutoFit/>
          </a:bodyPr>
          <a:lstStyle/>
          <a:p>
            <a:r>
              <a:rPr lang="tr-TR" sz="1200" dirty="0"/>
              <a:t>Source: TurkSTAT</a:t>
            </a:r>
          </a:p>
        </p:txBody>
      </p:sp>
      <p:sp>
        <p:nvSpPr>
          <p:cNvPr id="3" name="Oval 2">
            <a:extLst>
              <a:ext uri="{FF2B5EF4-FFF2-40B4-BE49-F238E27FC236}">
                <a16:creationId xmlns:a16="http://schemas.microsoft.com/office/drawing/2014/main" id="{C1FE18E0-86B2-49B0-A5FF-4A76D034173E}"/>
              </a:ext>
            </a:extLst>
          </p:cNvPr>
          <p:cNvSpPr/>
          <p:nvPr/>
        </p:nvSpPr>
        <p:spPr>
          <a:xfrm>
            <a:off x="5458332" y="1409700"/>
            <a:ext cx="537990" cy="345074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6F1E099-A889-47D0-8C31-15A6E5438EFA}"/>
              </a:ext>
            </a:extLst>
          </p:cNvPr>
          <p:cNvSpPr/>
          <p:nvPr/>
        </p:nvSpPr>
        <p:spPr>
          <a:xfrm>
            <a:off x="4390744" y="1313208"/>
            <a:ext cx="457201" cy="35052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E93C8A7-89CE-4CF4-902B-7C6050029466}"/>
              </a:ext>
            </a:extLst>
          </p:cNvPr>
          <p:cNvSpPr/>
          <p:nvPr/>
        </p:nvSpPr>
        <p:spPr>
          <a:xfrm>
            <a:off x="2075342" y="1322347"/>
            <a:ext cx="591657" cy="3505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5A61429-3F24-45F1-BE69-79138D2B8556}"/>
              </a:ext>
            </a:extLst>
          </p:cNvPr>
          <p:cNvSpPr/>
          <p:nvPr/>
        </p:nvSpPr>
        <p:spPr>
          <a:xfrm>
            <a:off x="7339455" y="1309138"/>
            <a:ext cx="457201" cy="35052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74C447F-4DB9-4C13-BAC7-558F2255534E}"/>
              </a:ext>
            </a:extLst>
          </p:cNvPr>
          <p:cNvSpPr/>
          <p:nvPr/>
        </p:nvSpPr>
        <p:spPr>
          <a:xfrm>
            <a:off x="8458199" y="1338611"/>
            <a:ext cx="457201" cy="3504771"/>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Resim 5">
            <a:extLst>
              <a:ext uri="{FF2B5EF4-FFF2-40B4-BE49-F238E27FC236}">
                <a16:creationId xmlns:a16="http://schemas.microsoft.com/office/drawing/2014/main" id="{DF488AD3-6E3A-4D25-A68F-DA5076135177}"/>
              </a:ext>
            </a:extLst>
          </p:cNvPr>
          <p:cNvPicPr>
            <a:picLocks noChangeAspect="1"/>
          </p:cNvPicPr>
          <p:nvPr/>
        </p:nvPicPr>
        <p:blipFill>
          <a:blip r:embed="rId2"/>
          <a:stretch>
            <a:fillRect/>
          </a:stretch>
        </p:blipFill>
        <p:spPr>
          <a:xfrm>
            <a:off x="85457" y="437485"/>
            <a:ext cx="8686800" cy="4377902"/>
          </a:xfrm>
          <a:prstGeom prst="rect">
            <a:avLst/>
          </a:prstGeom>
        </p:spPr>
      </p:pic>
    </p:spTree>
    <p:extLst>
      <p:ext uri="{BB962C8B-B14F-4D97-AF65-F5344CB8AC3E}">
        <p14:creationId xmlns:p14="http://schemas.microsoft.com/office/powerpoint/2010/main" val="38734860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Measuring GDP</a:t>
            </a:r>
          </a:p>
        </p:txBody>
      </p:sp>
      <p:sp>
        <p:nvSpPr>
          <p:cNvPr id="3" name="Content Placeholder 2"/>
          <p:cNvSpPr>
            <a:spLocks noGrp="1"/>
          </p:cNvSpPr>
          <p:nvPr>
            <p:ph idx="1"/>
          </p:nvPr>
        </p:nvSpPr>
        <p:spPr/>
        <p:txBody>
          <a:bodyPr>
            <a:normAutofit fontScale="92500"/>
          </a:bodyPr>
          <a:lstStyle/>
          <a:p>
            <a:r>
              <a:rPr lang="tr-TR" b="1" dirty="0"/>
              <a:t>THE INCOME APPROACH</a:t>
            </a:r>
          </a:p>
          <a:p>
            <a:pPr>
              <a:buNone/>
            </a:pPr>
            <a:r>
              <a:rPr lang="tr-TR" dirty="0"/>
              <a:t>GDP by income approach—adds up all the incomes received by the economic agents contributing to production.</a:t>
            </a:r>
          </a:p>
          <a:p>
            <a:pPr lvl="1"/>
            <a:r>
              <a:rPr lang="tr-TR" dirty="0"/>
              <a:t>Compensation of employees (wages, salaries, and benefits) +</a:t>
            </a:r>
          </a:p>
          <a:p>
            <a:pPr lvl="1"/>
            <a:r>
              <a:rPr lang="tr-TR" dirty="0"/>
              <a:t>Proprietor’s income (self-employed firm owners)+</a:t>
            </a:r>
          </a:p>
          <a:p>
            <a:pPr lvl="1"/>
            <a:r>
              <a:rPr lang="tr-TR" dirty="0"/>
              <a:t>Rental income +</a:t>
            </a:r>
          </a:p>
          <a:p>
            <a:pPr lvl="1"/>
            <a:r>
              <a:rPr lang="tr-TR" dirty="0"/>
              <a:t>Corporate profits +</a:t>
            </a:r>
          </a:p>
          <a:p>
            <a:pPr lvl="1"/>
            <a:r>
              <a:rPr lang="tr-TR" dirty="0"/>
              <a:t>Net interest +</a:t>
            </a:r>
          </a:p>
          <a:p>
            <a:pPr lvl="1"/>
            <a:r>
              <a:rPr lang="tr-TR" dirty="0"/>
              <a:t>Indirect business taxes (sales and excise (gider) tax paid by businesses) +</a:t>
            </a:r>
          </a:p>
          <a:p>
            <a:pPr lvl="1"/>
            <a:r>
              <a:rPr lang="tr-TR" dirty="0"/>
              <a:t>Depreciation (consumption of fixed capital)</a:t>
            </a:r>
          </a:p>
          <a:p>
            <a:endParaRPr lang="tr-TR" dirty="0"/>
          </a:p>
        </p:txBody>
      </p:sp>
      <p:sp>
        <p:nvSpPr>
          <p:cNvPr id="4" name="Slide Number Placeholder 3"/>
          <p:cNvSpPr>
            <a:spLocks noGrp="1"/>
          </p:cNvSpPr>
          <p:nvPr>
            <p:ph type="sldNum" sz="quarter" idx="12"/>
          </p:nvPr>
        </p:nvSpPr>
        <p:spPr/>
        <p:txBody>
          <a:bodyPr/>
          <a:lstStyle/>
          <a:p>
            <a:pPr>
              <a:defRPr/>
            </a:pPr>
            <a:fld id="{BD85DBAF-5D5E-40B1-9019-21FCB52B6276}" type="slidenum">
              <a:rPr lang="tr-TR" altLang="tr-TR" smtClean="0"/>
              <a:pPr>
                <a:defRPr/>
              </a:pPr>
              <a:t>10</a:t>
            </a:fld>
            <a:endParaRPr lang="tr-TR" altLang="tr-TR"/>
          </a:p>
        </p:txBody>
      </p:sp>
    </p:spTree>
    <p:extLst>
      <p:ext uri="{BB962C8B-B14F-4D97-AF65-F5344CB8AC3E}">
        <p14:creationId xmlns:p14="http://schemas.microsoft.com/office/powerpoint/2010/main" val="34414123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0F961DCD-CB49-46A6-AD6D-BC12771E8835}"/>
              </a:ext>
            </a:extLst>
          </p:cNvPr>
          <p:cNvSpPr>
            <a:spLocks noGrp="1"/>
          </p:cNvSpPr>
          <p:nvPr>
            <p:ph type="sldNum" sz="quarter" idx="12"/>
          </p:nvPr>
        </p:nvSpPr>
        <p:spPr/>
        <p:txBody>
          <a:bodyPr/>
          <a:lstStyle/>
          <a:p>
            <a:pPr>
              <a:defRPr/>
            </a:pPr>
            <a:fld id="{40004F58-7867-4165-8E66-34733FD7A66C}" type="slidenum">
              <a:rPr lang="tr-TR" altLang="tr-TR" smtClean="0"/>
              <a:pPr>
                <a:defRPr/>
              </a:pPr>
              <a:t>11</a:t>
            </a:fld>
            <a:endParaRPr lang="tr-TR" altLang="tr-TR"/>
          </a:p>
        </p:txBody>
      </p:sp>
      <p:sp>
        <p:nvSpPr>
          <p:cNvPr id="4" name="TextBox 3">
            <a:extLst>
              <a:ext uri="{FF2B5EF4-FFF2-40B4-BE49-F238E27FC236}">
                <a16:creationId xmlns:a16="http://schemas.microsoft.com/office/drawing/2014/main" id="{89C0BF58-8127-43BF-B63E-2D71C44268FB}"/>
              </a:ext>
            </a:extLst>
          </p:cNvPr>
          <p:cNvSpPr txBox="1"/>
          <p:nvPr/>
        </p:nvSpPr>
        <p:spPr>
          <a:xfrm>
            <a:off x="3048002" y="825500"/>
            <a:ext cx="3334887" cy="400110"/>
          </a:xfrm>
          <a:prstGeom prst="rect">
            <a:avLst/>
          </a:prstGeom>
          <a:noFill/>
        </p:spPr>
        <p:txBody>
          <a:bodyPr wrap="none" rtlCol="0">
            <a:spAutoFit/>
          </a:bodyPr>
          <a:lstStyle/>
          <a:p>
            <a:r>
              <a:rPr lang="tr-TR" sz="2000" b="1" dirty="0"/>
              <a:t>GDP by Income Approach</a:t>
            </a:r>
          </a:p>
        </p:txBody>
      </p:sp>
      <p:sp>
        <p:nvSpPr>
          <p:cNvPr id="5" name="TextBox 6">
            <a:extLst>
              <a:ext uri="{FF2B5EF4-FFF2-40B4-BE49-F238E27FC236}">
                <a16:creationId xmlns:a16="http://schemas.microsoft.com/office/drawing/2014/main" id="{5BAC6980-97AE-4809-8F9F-B12A19BD06B6}"/>
              </a:ext>
            </a:extLst>
          </p:cNvPr>
          <p:cNvSpPr txBox="1"/>
          <p:nvPr/>
        </p:nvSpPr>
        <p:spPr>
          <a:xfrm>
            <a:off x="533402" y="4318002"/>
            <a:ext cx="1427763" cy="276999"/>
          </a:xfrm>
          <a:prstGeom prst="rect">
            <a:avLst/>
          </a:prstGeom>
          <a:noFill/>
        </p:spPr>
        <p:txBody>
          <a:bodyPr wrap="none" rtlCol="0">
            <a:spAutoFit/>
          </a:bodyPr>
          <a:lstStyle/>
          <a:p>
            <a:r>
              <a:rPr lang="tr-TR" sz="1200" dirty="0"/>
              <a:t>Source: TurkSTAT</a:t>
            </a:r>
          </a:p>
        </p:txBody>
      </p:sp>
      <p:graphicFrame>
        <p:nvGraphicFramePr>
          <p:cNvPr id="8" name="Tablo 7">
            <a:extLst>
              <a:ext uri="{FF2B5EF4-FFF2-40B4-BE49-F238E27FC236}">
                <a16:creationId xmlns:a16="http://schemas.microsoft.com/office/drawing/2014/main" id="{3A01BD2A-CD9C-4B8D-966D-489555681079}"/>
              </a:ext>
            </a:extLst>
          </p:cNvPr>
          <p:cNvGraphicFramePr>
            <a:graphicFrameLocks noGrp="1"/>
          </p:cNvGraphicFramePr>
          <p:nvPr>
            <p:extLst>
              <p:ext uri="{D42A27DB-BD31-4B8C-83A1-F6EECF244321}">
                <p14:modId xmlns:p14="http://schemas.microsoft.com/office/powerpoint/2010/main" val="1210407196"/>
              </p:ext>
            </p:extLst>
          </p:nvPr>
        </p:nvGraphicFramePr>
        <p:xfrm>
          <a:off x="152400" y="1225610"/>
          <a:ext cx="8831410" cy="2731128"/>
        </p:xfrm>
        <a:graphic>
          <a:graphicData uri="http://schemas.openxmlformats.org/drawingml/2006/table">
            <a:tbl>
              <a:tblPr>
                <a:tableStyleId>{5C22544A-7EE6-4342-B048-85BDC9FD1C3A}</a:tableStyleId>
              </a:tblPr>
              <a:tblGrid>
                <a:gridCol w="1244755">
                  <a:extLst>
                    <a:ext uri="{9D8B030D-6E8A-4147-A177-3AD203B41FA5}">
                      <a16:colId xmlns:a16="http://schemas.microsoft.com/office/drawing/2014/main" val="4198943117"/>
                    </a:ext>
                  </a:extLst>
                </a:gridCol>
                <a:gridCol w="584045">
                  <a:extLst>
                    <a:ext uri="{9D8B030D-6E8A-4147-A177-3AD203B41FA5}">
                      <a16:colId xmlns:a16="http://schemas.microsoft.com/office/drawing/2014/main" val="1133914865"/>
                    </a:ext>
                  </a:extLst>
                </a:gridCol>
                <a:gridCol w="609600">
                  <a:extLst>
                    <a:ext uri="{9D8B030D-6E8A-4147-A177-3AD203B41FA5}">
                      <a16:colId xmlns:a16="http://schemas.microsoft.com/office/drawing/2014/main" val="2180199878"/>
                    </a:ext>
                  </a:extLst>
                </a:gridCol>
                <a:gridCol w="560378">
                  <a:extLst>
                    <a:ext uri="{9D8B030D-6E8A-4147-A177-3AD203B41FA5}">
                      <a16:colId xmlns:a16="http://schemas.microsoft.com/office/drawing/2014/main" val="839673586"/>
                    </a:ext>
                  </a:extLst>
                </a:gridCol>
                <a:gridCol w="735022">
                  <a:extLst>
                    <a:ext uri="{9D8B030D-6E8A-4147-A177-3AD203B41FA5}">
                      <a16:colId xmlns:a16="http://schemas.microsoft.com/office/drawing/2014/main" val="4023049027"/>
                    </a:ext>
                  </a:extLst>
                </a:gridCol>
                <a:gridCol w="609600">
                  <a:extLst>
                    <a:ext uri="{9D8B030D-6E8A-4147-A177-3AD203B41FA5}">
                      <a16:colId xmlns:a16="http://schemas.microsoft.com/office/drawing/2014/main" val="2461382853"/>
                    </a:ext>
                  </a:extLst>
                </a:gridCol>
                <a:gridCol w="685800">
                  <a:extLst>
                    <a:ext uri="{9D8B030D-6E8A-4147-A177-3AD203B41FA5}">
                      <a16:colId xmlns:a16="http://schemas.microsoft.com/office/drawing/2014/main" val="788884055"/>
                    </a:ext>
                  </a:extLst>
                </a:gridCol>
                <a:gridCol w="762000">
                  <a:extLst>
                    <a:ext uri="{9D8B030D-6E8A-4147-A177-3AD203B41FA5}">
                      <a16:colId xmlns:a16="http://schemas.microsoft.com/office/drawing/2014/main" val="1036527730"/>
                    </a:ext>
                  </a:extLst>
                </a:gridCol>
                <a:gridCol w="838200">
                  <a:extLst>
                    <a:ext uri="{9D8B030D-6E8A-4147-A177-3AD203B41FA5}">
                      <a16:colId xmlns:a16="http://schemas.microsoft.com/office/drawing/2014/main" val="443823282"/>
                    </a:ext>
                  </a:extLst>
                </a:gridCol>
                <a:gridCol w="685800">
                  <a:extLst>
                    <a:ext uri="{9D8B030D-6E8A-4147-A177-3AD203B41FA5}">
                      <a16:colId xmlns:a16="http://schemas.microsoft.com/office/drawing/2014/main" val="451387536"/>
                    </a:ext>
                  </a:extLst>
                </a:gridCol>
                <a:gridCol w="685800">
                  <a:extLst>
                    <a:ext uri="{9D8B030D-6E8A-4147-A177-3AD203B41FA5}">
                      <a16:colId xmlns:a16="http://schemas.microsoft.com/office/drawing/2014/main" val="278949191"/>
                    </a:ext>
                  </a:extLst>
                </a:gridCol>
                <a:gridCol w="830410">
                  <a:extLst>
                    <a:ext uri="{9D8B030D-6E8A-4147-A177-3AD203B41FA5}">
                      <a16:colId xmlns:a16="http://schemas.microsoft.com/office/drawing/2014/main" val="2456282906"/>
                    </a:ext>
                  </a:extLst>
                </a:gridCol>
              </a:tblGrid>
              <a:tr h="154405">
                <a:tc gridSpan="2">
                  <a:txBody>
                    <a:bodyPr/>
                    <a:lstStyle/>
                    <a:p>
                      <a:pPr algn="l" fontAlgn="b"/>
                      <a:r>
                        <a:rPr lang="en-US" sz="600" u="none" strike="noStrike">
                          <a:effectLst/>
                        </a:rPr>
                        <a:t>Gross domestic product by income approach, 2009-2023</a:t>
                      </a:r>
                      <a:endParaRPr lang="en-US" sz="600" b="0" i="0" u="none" strike="noStrike">
                        <a:solidFill>
                          <a:srgbClr val="000000"/>
                        </a:solidFill>
                        <a:effectLst/>
                        <a:latin typeface="Arial" panose="020B0604020202020204" pitchFamily="34" charset="0"/>
                      </a:endParaRPr>
                    </a:p>
                  </a:txBody>
                  <a:tcPr marL="3964" marR="3964" marT="3964" marB="0" anchor="b"/>
                </a:tc>
                <a:tc hMerge="1">
                  <a:txBody>
                    <a:bodyPr/>
                    <a:lstStyle/>
                    <a:p>
                      <a:endParaRPr lang="en-US"/>
                    </a:p>
                  </a:txBody>
                  <a:tcPr/>
                </a:tc>
                <a:tc>
                  <a:txBody>
                    <a:bodyPr/>
                    <a:lstStyle/>
                    <a:p>
                      <a:pPr algn="l" fontAlgn="b"/>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l" fontAlgn="b"/>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b"/>
                      <a:endParaRPr lang="en-US" sz="500" b="0" i="0" u="none" strike="noStrike">
                        <a:solidFill>
                          <a:srgbClr val="000000"/>
                        </a:solidFill>
                        <a:effectLst/>
                        <a:latin typeface="Arial" panose="020B0604020202020204" pitchFamily="34" charset="0"/>
                      </a:endParaRPr>
                    </a:p>
                  </a:txBody>
                  <a:tcPr marL="3964" marR="3964" marT="3964" marB="0" anchor="b"/>
                </a:tc>
                <a:tc>
                  <a:txBody>
                    <a:bodyPr/>
                    <a:lstStyle/>
                    <a:p>
                      <a:pPr algn="r" fontAlgn="b"/>
                      <a:endParaRPr lang="en-US" sz="500" b="0" i="0" u="none" strike="noStrike">
                        <a:solidFill>
                          <a:srgbClr val="000000"/>
                        </a:solidFill>
                        <a:effectLst/>
                        <a:latin typeface="Arial" panose="020B0604020202020204" pitchFamily="34" charset="0"/>
                      </a:endParaRPr>
                    </a:p>
                  </a:txBody>
                  <a:tcPr marL="3964" marR="3964" marT="3964" marB="0" anchor="b"/>
                </a:tc>
                <a:tc>
                  <a:txBody>
                    <a:bodyPr/>
                    <a:lstStyle/>
                    <a:p>
                      <a:pPr algn="r" fontAlgn="b"/>
                      <a:endParaRPr lang="en-US" sz="500" b="0" i="0" u="none" strike="noStrike">
                        <a:solidFill>
                          <a:srgbClr val="000000"/>
                        </a:solidFill>
                        <a:effectLst/>
                        <a:latin typeface="Arial" panose="020B0604020202020204" pitchFamily="34" charset="0"/>
                      </a:endParaRPr>
                    </a:p>
                  </a:txBody>
                  <a:tcPr marL="3964" marR="3964" marT="3964" marB="0" anchor="b"/>
                </a:tc>
                <a:tc>
                  <a:txBody>
                    <a:bodyPr/>
                    <a:lstStyle/>
                    <a:p>
                      <a:pPr algn="r" fontAlgn="b"/>
                      <a:endParaRPr lang="en-US" sz="500" b="0" i="0" u="none" strike="noStrike">
                        <a:solidFill>
                          <a:srgbClr val="000000"/>
                        </a:solidFill>
                        <a:effectLst/>
                        <a:latin typeface="Arial" panose="020B0604020202020204" pitchFamily="34" charset="0"/>
                      </a:endParaRPr>
                    </a:p>
                  </a:txBody>
                  <a:tcPr marL="3964" marR="3964" marT="3964" marB="0" anchor="b"/>
                </a:tc>
                <a:tc>
                  <a:txBody>
                    <a:bodyPr/>
                    <a:lstStyle/>
                    <a:p>
                      <a:pPr algn="r" fontAlgn="b"/>
                      <a:endParaRPr lang="en-US" sz="500" b="0" i="0" u="none" strike="noStrike">
                        <a:solidFill>
                          <a:srgbClr val="000000"/>
                        </a:solidFill>
                        <a:effectLst/>
                        <a:latin typeface="Arial" panose="020B0604020202020204" pitchFamily="34" charset="0"/>
                      </a:endParaRPr>
                    </a:p>
                  </a:txBody>
                  <a:tcPr marL="3964" marR="3964" marT="3964" marB="0" anchor="b"/>
                </a:tc>
                <a:tc>
                  <a:txBody>
                    <a:bodyPr/>
                    <a:lstStyle/>
                    <a:p>
                      <a:pPr algn="r" fontAlgn="b"/>
                      <a:endParaRPr lang="en-US" sz="500" b="0" i="0" u="none" strike="noStrike">
                        <a:solidFill>
                          <a:srgbClr val="000000"/>
                        </a:solidFill>
                        <a:effectLst/>
                        <a:latin typeface="Arial" panose="020B0604020202020204" pitchFamily="34" charset="0"/>
                      </a:endParaRPr>
                    </a:p>
                  </a:txBody>
                  <a:tcPr marL="3964" marR="3964" marT="3964" marB="0" anchor="b"/>
                </a:tc>
                <a:tc gridSpan="2">
                  <a:txBody>
                    <a:bodyPr/>
                    <a:lstStyle/>
                    <a:p>
                      <a:pPr algn="r" fontAlgn="ctr"/>
                      <a:r>
                        <a:rPr lang="en-US" sz="600" u="none" strike="noStrike" dirty="0">
                          <a:effectLst/>
                        </a:rPr>
                        <a:t>(Bin TL - Thousand TRY)</a:t>
                      </a:r>
                      <a:endParaRPr lang="en-US" sz="600" b="0" i="0" u="none" strike="noStrike" dirty="0">
                        <a:solidFill>
                          <a:srgbClr val="000000"/>
                        </a:solidFill>
                        <a:effectLst/>
                        <a:latin typeface="Arial" panose="020B0604020202020204" pitchFamily="34" charset="0"/>
                      </a:endParaRPr>
                    </a:p>
                  </a:txBody>
                  <a:tcPr marL="3964" marR="3964" marT="3964" marB="0" anchor="ctr"/>
                </a:tc>
                <a:tc hMerge="1">
                  <a:txBody>
                    <a:bodyPr/>
                    <a:lstStyle/>
                    <a:p>
                      <a:endParaRPr lang="en-US"/>
                    </a:p>
                  </a:txBody>
                  <a:tcPr/>
                </a:tc>
                <a:extLst>
                  <a:ext uri="{0D108BD9-81ED-4DB2-BD59-A6C34878D82A}">
                    <a16:rowId xmlns:a16="http://schemas.microsoft.com/office/drawing/2014/main" val="836054370"/>
                  </a:ext>
                </a:extLst>
              </a:tr>
              <a:tr h="242636">
                <a:tc>
                  <a:txBody>
                    <a:bodyPr/>
                    <a:lstStyle/>
                    <a:p>
                      <a:pPr algn="l" fontAlgn="b"/>
                      <a:r>
                        <a:rPr lang="en-US" sz="600" u="none" strike="noStrike" dirty="0" err="1">
                          <a:effectLst/>
                        </a:rPr>
                        <a:t>İşlem</a:t>
                      </a:r>
                      <a:br>
                        <a:rPr lang="en-US" sz="600" u="none" strike="noStrike" dirty="0">
                          <a:effectLst/>
                        </a:rPr>
                      </a:br>
                      <a:r>
                        <a:rPr lang="en-US" sz="600" u="none" strike="noStrike" dirty="0">
                          <a:effectLst/>
                        </a:rPr>
                        <a:t>Transaction</a:t>
                      </a:r>
                      <a:endParaRPr lang="en-US" sz="600" b="0" i="0" u="none" strike="noStrike" dirty="0">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2013</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2014</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2015</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2016</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2017</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2018</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2019</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2020</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2021</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2022</a:t>
                      </a:r>
                      <a:r>
                        <a:rPr lang="en-US" sz="600" u="none" strike="noStrike" baseline="30000">
                          <a:effectLst/>
                        </a:rPr>
                        <a:t>(r)</a:t>
                      </a:r>
                      <a:endParaRPr lang="en-US" sz="600" b="1" i="0" u="none" strike="noStrike">
                        <a:solidFill>
                          <a:srgbClr val="000000"/>
                        </a:solidFill>
                        <a:effectLst/>
                        <a:latin typeface="Arial" panose="020B0604020202020204" pitchFamily="34" charset="0"/>
                      </a:endParaRPr>
                    </a:p>
                  </a:txBody>
                  <a:tcPr marL="3964" marR="3964" marT="3964" marB="0" anchor="b"/>
                </a:tc>
                <a:tc>
                  <a:txBody>
                    <a:bodyPr/>
                    <a:lstStyle/>
                    <a:p>
                      <a:pPr algn="r" fontAlgn="b"/>
                      <a:r>
                        <a:rPr lang="en-US" sz="600" u="none" strike="noStrike">
                          <a:effectLst/>
                        </a:rPr>
                        <a:t>2023</a:t>
                      </a:r>
                      <a:endParaRPr lang="en-US" sz="600" b="1" i="0" u="none" strike="noStrike">
                        <a:solidFill>
                          <a:srgbClr val="000000"/>
                        </a:solidFill>
                        <a:effectLst/>
                        <a:latin typeface="Arial" panose="020B0604020202020204" pitchFamily="34" charset="0"/>
                      </a:endParaRPr>
                    </a:p>
                  </a:txBody>
                  <a:tcPr marL="3964" marR="3964" marT="3964" marB="0" anchor="b"/>
                </a:tc>
                <a:extLst>
                  <a:ext uri="{0D108BD9-81ED-4DB2-BD59-A6C34878D82A}">
                    <a16:rowId xmlns:a16="http://schemas.microsoft.com/office/drawing/2014/main" val="573226847"/>
                  </a:ext>
                </a:extLst>
              </a:tr>
              <a:tr h="242636">
                <a:tc>
                  <a:txBody>
                    <a:bodyPr/>
                    <a:lstStyle/>
                    <a:p>
                      <a:pPr algn="l" fontAlgn="b"/>
                      <a:r>
                        <a:rPr lang="en-US" sz="600" u="none" strike="noStrike">
                          <a:effectLst/>
                        </a:rPr>
                        <a:t>Gayrisafi yurt içi hasıla </a:t>
                      </a:r>
                      <a:br>
                        <a:rPr lang="en-US" sz="600" u="none" strike="noStrike">
                          <a:effectLst/>
                        </a:rPr>
                      </a:br>
                      <a:r>
                        <a:rPr lang="en-US" sz="600" u="none" strike="noStrike">
                          <a:effectLst/>
                        </a:rPr>
                        <a:t>Gross domestic product </a:t>
                      </a:r>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ctr"/>
                      <a:r>
                        <a:rPr lang="en-US" sz="600" u="none" strike="noStrike">
                          <a:effectLst/>
                        </a:rPr>
                        <a:t>  1 823 427 315</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2 054 897 828</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2 350 941 343</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2 626 559 710</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3 133 704 267</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3 761 165 557</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4 317 809 824</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5 048 567 945</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7 256 141 737</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15 011 775 979</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26 545 721 797</a:t>
                      </a:r>
                      <a:endParaRPr lang="en-US" sz="600" b="1" i="0" u="none" strike="noStrike">
                        <a:solidFill>
                          <a:srgbClr val="000000"/>
                        </a:solidFill>
                        <a:effectLst/>
                        <a:latin typeface="Arial" panose="020B0604020202020204" pitchFamily="34" charset="0"/>
                      </a:endParaRPr>
                    </a:p>
                  </a:txBody>
                  <a:tcPr marL="3964" marR="3964" marT="3964" marB="0" anchor="ctr"/>
                </a:tc>
                <a:extLst>
                  <a:ext uri="{0D108BD9-81ED-4DB2-BD59-A6C34878D82A}">
                    <a16:rowId xmlns:a16="http://schemas.microsoft.com/office/drawing/2014/main" val="1952979352"/>
                  </a:ext>
                </a:extLst>
              </a:tr>
              <a:tr h="281944">
                <a:tc>
                  <a:txBody>
                    <a:bodyPr/>
                    <a:lstStyle/>
                    <a:p>
                      <a:pPr algn="l" fontAlgn="b"/>
                      <a:r>
                        <a:rPr lang="en-US" sz="600" u="none" strike="noStrike">
                          <a:effectLst/>
                        </a:rPr>
                        <a:t>Ürün üzerindeki vergi eksi sübvansiyonlar </a:t>
                      </a:r>
                      <a:br>
                        <a:rPr lang="en-US" sz="600" u="none" strike="noStrike">
                          <a:effectLst/>
                        </a:rPr>
                      </a:br>
                      <a:r>
                        <a:rPr lang="en-US" sz="600" u="none" strike="noStrike">
                          <a:effectLst/>
                        </a:rPr>
                        <a:t>Taxes less subsidies on products</a:t>
                      </a:r>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ctr"/>
                      <a:r>
                        <a:rPr lang="en-US" sz="600" u="none" strike="noStrike">
                          <a:effectLst/>
                        </a:rPr>
                        <a:t>   224 388 005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236 275 921</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277 920 704</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309 629 285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353 894 906</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389 174 707</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429 859 515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560 550 420</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767 597 025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1 574 989 184</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3 008 482 459</a:t>
                      </a:r>
                      <a:endParaRPr lang="en-US" sz="600" b="0" i="0" u="none" strike="noStrike">
                        <a:solidFill>
                          <a:srgbClr val="000000"/>
                        </a:solidFill>
                        <a:effectLst/>
                        <a:latin typeface="Arial" panose="020B0604020202020204" pitchFamily="34" charset="0"/>
                      </a:endParaRPr>
                    </a:p>
                  </a:txBody>
                  <a:tcPr marL="3964" marR="3964" marT="3964" marB="0" anchor="ctr"/>
                </a:tc>
                <a:extLst>
                  <a:ext uri="{0D108BD9-81ED-4DB2-BD59-A6C34878D82A}">
                    <a16:rowId xmlns:a16="http://schemas.microsoft.com/office/drawing/2014/main" val="4120636067"/>
                  </a:ext>
                </a:extLst>
              </a:tr>
              <a:tr h="242636">
                <a:tc>
                  <a:txBody>
                    <a:bodyPr/>
                    <a:lstStyle/>
                    <a:p>
                      <a:pPr algn="l" fontAlgn="b"/>
                      <a:r>
                        <a:rPr lang="en-US" sz="600" u="none" strike="noStrike">
                          <a:effectLst/>
                        </a:rPr>
                        <a:t>Gayrisafi katma değer  </a:t>
                      </a:r>
                      <a:br>
                        <a:rPr lang="en-US" sz="600" u="none" strike="noStrike">
                          <a:effectLst/>
                        </a:rPr>
                      </a:br>
                      <a:r>
                        <a:rPr lang="en-US" sz="600" u="none" strike="noStrike">
                          <a:effectLst/>
                        </a:rPr>
                        <a:t>Gross value added</a:t>
                      </a:r>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ctr"/>
                      <a:r>
                        <a:rPr lang="en-US" sz="600" u="none" strike="noStrike">
                          <a:effectLst/>
                        </a:rPr>
                        <a:t>  1 599 039 310</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1 818 621 907</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2 073 020 639</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2 316 930 424</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2 779 809 362</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3 371 990 850</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3 887 950 309</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4 488 017 525</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6 488 544 712</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13 436 786 794</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23 537 239 337</a:t>
                      </a:r>
                      <a:endParaRPr lang="en-US" sz="600" b="1" i="0" u="none" strike="noStrike">
                        <a:solidFill>
                          <a:srgbClr val="000000"/>
                        </a:solidFill>
                        <a:effectLst/>
                        <a:latin typeface="Arial" panose="020B0604020202020204" pitchFamily="34" charset="0"/>
                      </a:endParaRPr>
                    </a:p>
                  </a:txBody>
                  <a:tcPr marL="3964" marR="3964" marT="3964" marB="0" anchor="ctr"/>
                </a:tc>
                <a:extLst>
                  <a:ext uri="{0D108BD9-81ED-4DB2-BD59-A6C34878D82A}">
                    <a16:rowId xmlns:a16="http://schemas.microsoft.com/office/drawing/2014/main" val="1198326810"/>
                  </a:ext>
                </a:extLst>
              </a:tr>
              <a:tr h="242636">
                <a:tc>
                  <a:txBody>
                    <a:bodyPr/>
                    <a:lstStyle/>
                    <a:p>
                      <a:pPr algn="l" fontAlgn="b"/>
                      <a:r>
                        <a:rPr lang="en-US" sz="600" u="none" strike="noStrike">
                          <a:effectLst/>
                        </a:rPr>
                        <a:t>İşgücüne yapılan ödemeler </a:t>
                      </a:r>
                      <a:br>
                        <a:rPr lang="en-US" sz="600" u="none" strike="noStrike">
                          <a:effectLst/>
                        </a:rPr>
                      </a:br>
                      <a:r>
                        <a:rPr lang="en-US" sz="600" u="none" strike="noStrike">
                          <a:effectLst/>
                        </a:rPr>
                        <a:t>Compensation of employees</a:t>
                      </a:r>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ctr"/>
                      <a:r>
                        <a:rPr lang="en-US" sz="600" u="none" strike="noStrike">
                          <a:effectLst/>
                        </a:rPr>
                        <a:t>   506 358 759</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590 557 990</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683 728 668</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840 205 090</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947 014 585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1 129 021 664</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1 350 548 967</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1 478 627 920</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1 946 220 352</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3 535 880 036</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7 661 316 760</a:t>
                      </a:r>
                      <a:endParaRPr lang="en-US" sz="600" b="0" i="0" u="none" strike="noStrike">
                        <a:solidFill>
                          <a:srgbClr val="000000"/>
                        </a:solidFill>
                        <a:effectLst/>
                        <a:latin typeface="Arial" panose="020B0604020202020204" pitchFamily="34" charset="0"/>
                      </a:endParaRPr>
                    </a:p>
                  </a:txBody>
                  <a:tcPr marL="3964" marR="3964" marT="3964" marB="0" anchor="ctr"/>
                </a:tc>
                <a:extLst>
                  <a:ext uri="{0D108BD9-81ED-4DB2-BD59-A6C34878D82A}">
                    <a16:rowId xmlns:a16="http://schemas.microsoft.com/office/drawing/2014/main" val="39701247"/>
                  </a:ext>
                </a:extLst>
              </a:tr>
              <a:tr h="242636">
                <a:tc>
                  <a:txBody>
                    <a:bodyPr/>
                    <a:lstStyle/>
                    <a:p>
                      <a:pPr algn="l" fontAlgn="b"/>
                      <a:r>
                        <a:rPr lang="en-US" sz="600" u="none" strike="noStrike">
                          <a:effectLst/>
                        </a:rPr>
                        <a:t>Üretim üzerindeki vergiler </a:t>
                      </a:r>
                      <a:br>
                        <a:rPr lang="en-US" sz="600" u="none" strike="noStrike">
                          <a:effectLst/>
                        </a:rPr>
                      </a:br>
                      <a:r>
                        <a:rPr lang="en-US" sz="600" u="none" strike="noStrike">
                          <a:effectLst/>
                        </a:rPr>
                        <a:t>Taxes on production</a:t>
                      </a:r>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ctr"/>
                      <a:r>
                        <a:rPr lang="en-US" sz="600" u="none" strike="noStrike">
                          <a:effectLst/>
                        </a:rPr>
                        <a:t>   12 301 467</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14 155 765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15 875 026</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16 925 864</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20 364 515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22 689 295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26 892 613</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30 741 992</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38 354 154</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53 895 157</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118 515 955</a:t>
                      </a:r>
                      <a:endParaRPr lang="en-US" sz="600" b="0" i="0" u="none" strike="noStrike">
                        <a:solidFill>
                          <a:srgbClr val="000000"/>
                        </a:solidFill>
                        <a:effectLst/>
                        <a:latin typeface="Arial" panose="020B0604020202020204" pitchFamily="34" charset="0"/>
                      </a:endParaRPr>
                    </a:p>
                  </a:txBody>
                  <a:tcPr marL="3964" marR="3964" marT="3964" marB="0" anchor="ctr"/>
                </a:tc>
                <a:extLst>
                  <a:ext uri="{0D108BD9-81ED-4DB2-BD59-A6C34878D82A}">
                    <a16:rowId xmlns:a16="http://schemas.microsoft.com/office/drawing/2014/main" val="815622734"/>
                  </a:ext>
                </a:extLst>
              </a:tr>
              <a:tr h="242636">
                <a:tc>
                  <a:txBody>
                    <a:bodyPr/>
                    <a:lstStyle/>
                    <a:p>
                      <a:pPr algn="l" fontAlgn="b"/>
                      <a:r>
                        <a:rPr lang="en-US" sz="600" u="none" strike="noStrike">
                          <a:effectLst/>
                        </a:rPr>
                        <a:t>Üretim üzerindeki sübvansiyonlar </a:t>
                      </a:r>
                      <a:br>
                        <a:rPr lang="en-US" sz="600" u="none" strike="noStrike">
                          <a:effectLst/>
                        </a:rPr>
                      </a:br>
                      <a:r>
                        <a:rPr lang="en-US" sz="600" u="none" strike="noStrike">
                          <a:effectLst/>
                        </a:rPr>
                        <a:t>Subsidies on production</a:t>
                      </a:r>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ctr"/>
                      <a:r>
                        <a:rPr lang="en-US" sz="600" u="none" strike="noStrike">
                          <a:effectLst/>
                        </a:rPr>
                        <a:t>   7 093 085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17 030 439</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20 864 617</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32 815 637</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45 923 868</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56 495 913</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64 182 929</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101 256 304</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135 867 792</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152 355 772</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467 904 738</a:t>
                      </a:r>
                      <a:endParaRPr lang="en-US" sz="600" b="0" i="0" u="none" strike="noStrike">
                        <a:solidFill>
                          <a:srgbClr val="000000"/>
                        </a:solidFill>
                        <a:effectLst/>
                        <a:latin typeface="Arial" panose="020B0604020202020204" pitchFamily="34" charset="0"/>
                      </a:endParaRPr>
                    </a:p>
                  </a:txBody>
                  <a:tcPr marL="3964" marR="3964" marT="3964" marB="0" anchor="ctr"/>
                </a:tc>
                <a:extLst>
                  <a:ext uri="{0D108BD9-81ED-4DB2-BD59-A6C34878D82A}">
                    <a16:rowId xmlns:a16="http://schemas.microsoft.com/office/drawing/2014/main" val="2608171690"/>
                  </a:ext>
                </a:extLst>
              </a:tr>
              <a:tr h="281944">
                <a:tc>
                  <a:txBody>
                    <a:bodyPr/>
                    <a:lstStyle/>
                    <a:p>
                      <a:pPr algn="l" fontAlgn="b"/>
                      <a:r>
                        <a:rPr lang="en-US" sz="600" u="none" strike="noStrike">
                          <a:effectLst/>
                        </a:rPr>
                        <a:t>İşletme artığı/karma gelir; brüt </a:t>
                      </a:r>
                      <a:br>
                        <a:rPr lang="en-US" sz="600" u="none" strike="noStrike">
                          <a:effectLst/>
                        </a:rPr>
                      </a:br>
                      <a:r>
                        <a:rPr lang="en-US" sz="600" u="none" strike="noStrike">
                          <a:effectLst/>
                        </a:rPr>
                        <a:t>Gross operating surplus/mixed income </a:t>
                      </a:r>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ctr"/>
                      <a:r>
                        <a:rPr lang="en-US" sz="600" u="none" strike="noStrike">
                          <a:effectLst/>
                        </a:rPr>
                        <a:t>  1 087 472 169</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1 230 938 591</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1 394 281 562</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1 492 615 107</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1 858 354 130</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2 276 775 804</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2 574 691 658</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3 079 903 917</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4 639 837 998</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9 999 367 373</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16 225 311 361</a:t>
                      </a:r>
                      <a:endParaRPr lang="en-US" sz="600" b="1" i="0" u="none" strike="noStrike">
                        <a:solidFill>
                          <a:srgbClr val="000000"/>
                        </a:solidFill>
                        <a:effectLst/>
                        <a:latin typeface="Arial" panose="020B0604020202020204" pitchFamily="34" charset="0"/>
                      </a:endParaRPr>
                    </a:p>
                  </a:txBody>
                  <a:tcPr marL="3964" marR="3964" marT="3964" marB="0" anchor="ctr"/>
                </a:tc>
                <a:extLst>
                  <a:ext uri="{0D108BD9-81ED-4DB2-BD59-A6C34878D82A}">
                    <a16:rowId xmlns:a16="http://schemas.microsoft.com/office/drawing/2014/main" val="1991930358"/>
                  </a:ext>
                </a:extLst>
              </a:tr>
              <a:tr h="242636">
                <a:tc>
                  <a:txBody>
                    <a:bodyPr/>
                    <a:lstStyle/>
                    <a:p>
                      <a:pPr algn="l" fontAlgn="b"/>
                      <a:r>
                        <a:rPr lang="en-US" sz="600" u="none" strike="noStrike">
                          <a:effectLst/>
                        </a:rPr>
                        <a:t>Sabit sermaye tüketimi </a:t>
                      </a:r>
                      <a:br>
                        <a:rPr lang="en-US" sz="600" u="none" strike="noStrike">
                          <a:effectLst/>
                        </a:rPr>
                      </a:br>
                      <a:r>
                        <a:rPr lang="en-US" sz="600" u="none" strike="noStrike">
                          <a:effectLst/>
                        </a:rPr>
                        <a:t>Consumption of fixed capital</a:t>
                      </a:r>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ctr"/>
                      <a:r>
                        <a:rPr lang="en-US" sz="600" u="none" strike="noStrike">
                          <a:effectLst/>
                        </a:rPr>
                        <a:t>   255 084 375</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297 304 279</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343 126 391</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392 797 734</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472 155 653</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607 495 417</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731 463 547</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867 564 168</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1 247 632 286</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2 784 479 303</a:t>
                      </a:r>
                      <a:endParaRPr lang="en-US" sz="600" b="0"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5 170 478 350</a:t>
                      </a:r>
                      <a:endParaRPr lang="en-US" sz="600" b="0" i="0" u="none" strike="noStrike">
                        <a:solidFill>
                          <a:srgbClr val="000000"/>
                        </a:solidFill>
                        <a:effectLst/>
                        <a:latin typeface="Arial" panose="020B0604020202020204" pitchFamily="34" charset="0"/>
                      </a:endParaRPr>
                    </a:p>
                  </a:txBody>
                  <a:tcPr marL="3964" marR="3964" marT="3964" marB="0" anchor="ctr"/>
                </a:tc>
                <a:extLst>
                  <a:ext uri="{0D108BD9-81ED-4DB2-BD59-A6C34878D82A}">
                    <a16:rowId xmlns:a16="http://schemas.microsoft.com/office/drawing/2014/main" val="1918156821"/>
                  </a:ext>
                </a:extLst>
              </a:tr>
              <a:tr h="281944">
                <a:tc>
                  <a:txBody>
                    <a:bodyPr/>
                    <a:lstStyle/>
                    <a:p>
                      <a:pPr algn="l" fontAlgn="b"/>
                      <a:r>
                        <a:rPr lang="en-US" sz="600" u="none" strike="noStrike">
                          <a:effectLst/>
                        </a:rPr>
                        <a:t>İşletme artığı/karma gelir; net </a:t>
                      </a:r>
                      <a:br>
                        <a:rPr lang="en-US" sz="600" u="none" strike="noStrike">
                          <a:effectLst/>
                        </a:rPr>
                      </a:br>
                      <a:r>
                        <a:rPr lang="en-US" sz="600" u="none" strike="noStrike">
                          <a:effectLst/>
                        </a:rPr>
                        <a:t>Net operating surplus/mixed income </a:t>
                      </a:r>
                      <a:endParaRPr lang="en-US" sz="600" b="0" i="0" u="none" strike="noStrike">
                        <a:solidFill>
                          <a:srgbClr val="000000"/>
                        </a:solidFill>
                        <a:effectLst/>
                        <a:latin typeface="Arial" panose="020B0604020202020204" pitchFamily="34" charset="0"/>
                      </a:endParaRPr>
                    </a:p>
                  </a:txBody>
                  <a:tcPr marL="3964" marR="3964" marT="3964" marB="0" anchor="b"/>
                </a:tc>
                <a:tc>
                  <a:txBody>
                    <a:bodyPr/>
                    <a:lstStyle/>
                    <a:p>
                      <a:pPr algn="r" fontAlgn="ctr"/>
                      <a:r>
                        <a:rPr lang="en-US" sz="600" u="none" strike="noStrike">
                          <a:effectLst/>
                        </a:rPr>
                        <a:t>   832 387 794</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933 634 312</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1 051 155 171</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1 099 817 373</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1 386 198 477</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1 669 280 387</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1 843 228 111</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2 212 339 749</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3 392 205 711</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a:effectLst/>
                        </a:rPr>
                        <a:t>  7 214 888 070</a:t>
                      </a:r>
                      <a:endParaRPr lang="en-US" sz="600" b="1" i="0" u="none" strike="noStrike">
                        <a:solidFill>
                          <a:srgbClr val="000000"/>
                        </a:solidFill>
                        <a:effectLst/>
                        <a:latin typeface="Arial" panose="020B0604020202020204" pitchFamily="34" charset="0"/>
                      </a:endParaRPr>
                    </a:p>
                  </a:txBody>
                  <a:tcPr marL="3964" marR="3964" marT="3964" marB="0" anchor="ctr"/>
                </a:tc>
                <a:tc>
                  <a:txBody>
                    <a:bodyPr/>
                    <a:lstStyle/>
                    <a:p>
                      <a:pPr algn="r" fontAlgn="ctr"/>
                      <a:r>
                        <a:rPr lang="en-US" sz="600" u="none" strike="noStrike" dirty="0">
                          <a:effectLst/>
                        </a:rPr>
                        <a:t>  11 054 833 011</a:t>
                      </a:r>
                      <a:endParaRPr lang="en-US" sz="600" b="1" i="0" u="none" strike="noStrike" dirty="0">
                        <a:solidFill>
                          <a:srgbClr val="000000"/>
                        </a:solidFill>
                        <a:effectLst/>
                        <a:latin typeface="Arial" panose="020B0604020202020204" pitchFamily="34" charset="0"/>
                      </a:endParaRPr>
                    </a:p>
                  </a:txBody>
                  <a:tcPr marL="3964" marR="3964" marT="3964" marB="0" anchor="ctr"/>
                </a:tc>
                <a:extLst>
                  <a:ext uri="{0D108BD9-81ED-4DB2-BD59-A6C34878D82A}">
                    <a16:rowId xmlns:a16="http://schemas.microsoft.com/office/drawing/2014/main" val="3137160861"/>
                  </a:ext>
                </a:extLst>
              </a:tr>
            </a:tbl>
          </a:graphicData>
        </a:graphic>
      </p:graphicFrame>
    </p:spTree>
    <p:extLst>
      <p:ext uri="{BB962C8B-B14F-4D97-AF65-F5344CB8AC3E}">
        <p14:creationId xmlns:p14="http://schemas.microsoft.com/office/powerpoint/2010/main" val="36512001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D1E919F7-4C9C-4EBA-A6A0-ED2E0B6A7061}"/>
              </a:ext>
            </a:extLst>
          </p:cNvPr>
          <p:cNvSpPr>
            <a:spLocks noGrp="1"/>
          </p:cNvSpPr>
          <p:nvPr>
            <p:ph type="sldNum" sz="quarter" idx="12"/>
          </p:nvPr>
        </p:nvSpPr>
        <p:spPr/>
        <p:txBody>
          <a:bodyPr/>
          <a:lstStyle/>
          <a:p>
            <a:pPr>
              <a:defRPr/>
            </a:pPr>
            <a:fld id="{40004F58-7867-4165-8E66-34733FD7A66C}" type="slidenum">
              <a:rPr lang="tr-TR" altLang="tr-TR" smtClean="0"/>
              <a:pPr>
                <a:defRPr/>
              </a:pPr>
              <a:t>12</a:t>
            </a:fld>
            <a:endParaRPr lang="tr-TR" altLang="tr-TR"/>
          </a:p>
        </p:txBody>
      </p:sp>
      <p:graphicFrame>
        <p:nvGraphicFramePr>
          <p:cNvPr id="3" name="Grafik 2">
            <a:extLst>
              <a:ext uri="{FF2B5EF4-FFF2-40B4-BE49-F238E27FC236}">
                <a16:creationId xmlns:a16="http://schemas.microsoft.com/office/drawing/2014/main" id="{6BCEEA86-2DEC-400B-888F-B5AD788D87A1}"/>
              </a:ext>
            </a:extLst>
          </p:cNvPr>
          <p:cNvGraphicFramePr>
            <a:graphicFrameLocks noGrp="1"/>
          </p:cNvGraphicFramePr>
          <p:nvPr>
            <p:extLst>
              <p:ext uri="{D42A27DB-BD31-4B8C-83A1-F6EECF244321}">
                <p14:modId xmlns:p14="http://schemas.microsoft.com/office/powerpoint/2010/main" val="3430848531"/>
              </p:ext>
            </p:extLst>
          </p:nvPr>
        </p:nvGraphicFramePr>
        <p:xfrm>
          <a:off x="762000" y="419100"/>
          <a:ext cx="75438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6">
            <a:extLst>
              <a:ext uri="{FF2B5EF4-FFF2-40B4-BE49-F238E27FC236}">
                <a16:creationId xmlns:a16="http://schemas.microsoft.com/office/drawing/2014/main" id="{2B416EE7-E599-49D7-93C2-16BC4952E219}"/>
              </a:ext>
            </a:extLst>
          </p:cNvPr>
          <p:cNvSpPr txBox="1"/>
          <p:nvPr/>
        </p:nvSpPr>
        <p:spPr>
          <a:xfrm>
            <a:off x="228600" y="5143500"/>
            <a:ext cx="1427763" cy="276999"/>
          </a:xfrm>
          <a:prstGeom prst="rect">
            <a:avLst/>
          </a:prstGeom>
          <a:noFill/>
        </p:spPr>
        <p:txBody>
          <a:bodyPr wrap="none" rtlCol="0">
            <a:spAutoFit/>
          </a:bodyPr>
          <a:lstStyle/>
          <a:p>
            <a:r>
              <a:rPr lang="tr-TR" sz="1200" dirty="0"/>
              <a:t>Source: TurkSTAT</a:t>
            </a:r>
          </a:p>
        </p:txBody>
      </p:sp>
    </p:spTree>
    <p:extLst>
      <p:ext uri="{BB962C8B-B14F-4D97-AF65-F5344CB8AC3E}">
        <p14:creationId xmlns:p14="http://schemas.microsoft.com/office/powerpoint/2010/main" val="33315125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Measuring GDP</a:t>
            </a:r>
          </a:p>
        </p:txBody>
      </p:sp>
      <p:sp>
        <p:nvSpPr>
          <p:cNvPr id="3" name="Content Placeholder 2"/>
          <p:cNvSpPr>
            <a:spLocks noGrp="1"/>
          </p:cNvSpPr>
          <p:nvPr>
            <p:ph idx="1"/>
          </p:nvPr>
        </p:nvSpPr>
        <p:spPr/>
        <p:txBody>
          <a:bodyPr/>
          <a:lstStyle/>
          <a:p>
            <a:pPr marL="0" indent="0">
              <a:buNone/>
            </a:pPr>
            <a:r>
              <a:rPr lang="en-US" dirty="0"/>
              <a:t>THE VALUE ADDED APPROACH</a:t>
            </a:r>
          </a:p>
          <a:p>
            <a:r>
              <a:rPr lang="en-US" dirty="0"/>
              <a:t>To calculate the GDP using the value added approach, we add the value of all goods and services produced in the economy by all sectors and then subtract the value of all intermediate goods used in production to obtain the value added.</a:t>
            </a:r>
          </a:p>
          <a:p>
            <a:r>
              <a:rPr lang="en-US" dirty="0"/>
              <a:t>If we did not subtract the value of intermediate goods, we would be double-counting.</a:t>
            </a:r>
            <a:endParaRPr lang="tr-TR" dirty="0"/>
          </a:p>
          <a:p>
            <a:pPr lvl="1"/>
            <a:r>
              <a:rPr lang="tr-TR" dirty="0"/>
              <a:t>We use the Input-Output Tables to calculate the sectoral value added.</a:t>
            </a:r>
            <a:endParaRPr lang="en-US" dirty="0"/>
          </a:p>
          <a:p>
            <a:endParaRPr lang="tr-TR" dirty="0"/>
          </a:p>
        </p:txBody>
      </p:sp>
      <p:sp>
        <p:nvSpPr>
          <p:cNvPr id="4" name="Slide Number Placeholder 3"/>
          <p:cNvSpPr>
            <a:spLocks noGrp="1"/>
          </p:cNvSpPr>
          <p:nvPr>
            <p:ph type="sldNum" sz="quarter" idx="12"/>
          </p:nvPr>
        </p:nvSpPr>
        <p:spPr/>
        <p:txBody>
          <a:bodyPr/>
          <a:lstStyle/>
          <a:p>
            <a:pPr>
              <a:defRPr/>
            </a:pPr>
            <a:fld id="{BD85DBAF-5D5E-40B1-9019-21FCB52B6276}" type="slidenum">
              <a:rPr lang="tr-TR" altLang="tr-TR" smtClean="0"/>
              <a:pPr>
                <a:defRPr/>
              </a:pPr>
              <a:t>13</a:t>
            </a:fld>
            <a:endParaRPr lang="tr-TR" altLang="tr-TR"/>
          </a:p>
        </p:txBody>
      </p:sp>
    </p:spTree>
    <p:extLst>
      <p:ext uri="{BB962C8B-B14F-4D97-AF65-F5344CB8AC3E}">
        <p14:creationId xmlns:p14="http://schemas.microsoft.com/office/powerpoint/2010/main" val="19217064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2A382A55-22B9-4ED9-8FBE-4187476969B5}"/>
              </a:ext>
            </a:extLst>
          </p:cNvPr>
          <p:cNvSpPr>
            <a:spLocks noGrp="1"/>
          </p:cNvSpPr>
          <p:nvPr>
            <p:ph type="sldNum" sz="quarter" idx="12"/>
          </p:nvPr>
        </p:nvSpPr>
        <p:spPr/>
        <p:txBody>
          <a:bodyPr/>
          <a:lstStyle/>
          <a:p>
            <a:pPr>
              <a:defRPr/>
            </a:pPr>
            <a:fld id="{40004F58-7867-4165-8E66-34733FD7A66C}" type="slidenum">
              <a:rPr lang="tr-TR" altLang="tr-TR" smtClean="0"/>
              <a:pPr>
                <a:defRPr/>
              </a:pPr>
              <a:t>14</a:t>
            </a:fld>
            <a:endParaRPr lang="tr-TR" altLang="tr-TR"/>
          </a:p>
        </p:txBody>
      </p:sp>
      <p:sp>
        <p:nvSpPr>
          <p:cNvPr id="4" name="TextBox 6">
            <a:extLst>
              <a:ext uri="{FF2B5EF4-FFF2-40B4-BE49-F238E27FC236}">
                <a16:creationId xmlns:a16="http://schemas.microsoft.com/office/drawing/2014/main" id="{CB84B873-59CD-4A0A-8084-8922A8450407}"/>
              </a:ext>
            </a:extLst>
          </p:cNvPr>
          <p:cNvSpPr txBox="1"/>
          <p:nvPr/>
        </p:nvSpPr>
        <p:spPr>
          <a:xfrm>
            <a:off x="228600" y="5143500"/>
            <a:ext cx="1298753" cy="253916"/>
          </a:xfrm>
          <a:prstGeom prst="rect">
            <a:avLst/>
          </a:prstGeom>
          <a:noFill/>
        </p:spPr>
        <p:txBody>
          <a:bodyPr wrap="none" rtlCol="0">
            <a:spAutoFit/>
          </a:bodyPr>
          <a:lstStyle/>
          <a:p>
            <a:r>
              <a:rPr lang="tr-TR" sz="1050" dirty="0"/>
              <a:t>Source: TurkSTAT</a:t>
            </a:r>
          </a:p>
        </p:txBody>
      </p:sp>
      <p:pic>
        <p:nvPicPr>
          <p:cNvPr id="6" name="Resim 5">
            <a:extLst>
              <a:ext uri="{FF2B5EF4-FFF2-40B4-BE49-F238E27FC236}">
                <a16:creationId xmlns:a16="http://schemas.microsoft.com/office/drawing/2014/main" id="{F9ACF1AD-90AE-44DE-A00F-85C1EC9DCA58}"/>
              </a:ext>
            </a:extLst>
          </p:cNvPr>
          <p:cNvPicPr>
            <a:picLocks noChangeAspect="1"/>
          </p:cNvPicPr>
          <p:nvPr/>
        </p:nvPicPr>
        <p:blipFill>
          <a:blip r:embed="rId2"/>
          <a:stretch>
            <a:fillRect/>
          </a:stretch>
        </p:blipFill>
        <p:spPr>
          <a:xfrm>
            <a:off x="0" y="571500"/>
            <a:ext cx="9144000" cy="4096684"/>
          </a:xfrm>
          <a:prstGeom prst="rect">
            <a:avLst/>
          </a:prstGeom>
        </p:spPr>
      </p:pic>
      <p:sp>
        <p:nvSpPr>
          <p:cNvPr id="5" name="Oval 4">
            <a:extLst>
              <a:ext uri="{FF2B5EF4-FFF2-40B4-BE49-F238E27FC236}">
                <a16:creationId xmlns:a16="http://schemas.microsoft.com/office/drawing/2014/main" id="{3653725F-34DD-4712-88B8-5A605296D7FD}"/>
              </a:ext>
            </a:extLst>
          </p:cNvPr>
          <p:cNvSpPr/>
          <p:nvPr/>
        </p:nvSpPr>
        <p:spPr>
          <a:xfrm>
            <a:off x="761999" y="1171724"/>
            <a:ext cx="304801" cy="3505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CCE9F27-5C5C-49E9-B79F-BDBAC307E8A3}"/>
              </a:ext>
            </a:extLst>
          </p:cNvPr>
          <p:cNvSpPr/>
          <p:nvPr/>
        </p:nvSpPr>
        <p:spPr>
          <a:xfrm>
            <a:off x="2819399" y="1333500"/>
            <a:ext cx="304801" cy="337663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5D10484-56A3-47B3-94AB-CCF619D72965}"/>
              </a:ext>
            </a:extLst>
          </p:cNvPr>
          <p:cNvSpPr/>
          <p:nvPr/>
        </p:nvSpPr>
        <p:spPr>
          <a:xfrm>
            <a:off x="4800600" y="1333500"/>
            <a:ext cx="457201" cy="337663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30571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Labor market measurement</a:t>
            </a:r>
          </a:p>
        </p:txBody>
      </p:sp>
      <p:sp>
        <p:nvSpPr>
          <p:cNvPr id="4" name="Slide Number Placeholder 3"/>
          <p:cNvSpPr>
            <a:spLocks noGrp="1"/>
          </p:cNvSpPr>
          <p:nvPr>
            <p:ph type="sldNum" sz="quarter" idx="12"/>
          </p:nvPr>
        </p:nvSpPr>
        <p:spPr/>
        <p:txBody>
          <a:bodyPr/>
          <a:lstStyle/>
          <a:p>
            <a:pPr>
              <a:defRPr/>
            </a:pPr>
            <a:fld id="{BD85DBAF-5D5E-40B1-9019-21FCB52B6276}" type="slidenum">
              <a:rPr lang="tr-TR" altLang="tr-TR" smtClean="0"/>
              <a:pPr>
                <a:defRPr/>
              </a:pPr>
              <a:t>15</a:t>
            </a:fld>
            <a:endParaRPr lang="tr-TR" altLang="tr-TR"/>
          </a:p>
        </p:txBody>
      </p:sp>
      <p:graphicFrame>
        <p:nvGraphicFramePr>
          <p:cNvPr id="5" name="Content Placeholder 15"/>
          <p:cNvGraphicFramePr>
            <a:graphicFrameLocks noGrp="1"/>
          </p:cNvGraphicFramePr>
          <p:nvPr>
            <p:ph idx="1"/>
          </p:nvPr>
        </p:nvGraphicFramePr>
        <p:xfrm>
          <a:off x="457200" y="1333500"/>
          <a:ext cx="82296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66357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Labor market measurement</a:t>
            </a:r>
          </a:p>
        </p:txBody>
      </p:sp>
      <p:sp>
        <p:nvSpPr>
          <p:cNvPr id="4" name="Slide Number Placeholder 3"/>
          <p:cNvSpPr>
            <a:spLocks noGrp="1"/>
          </p:cNvSpPr>
          <p:nvPr>
            <p:ph type="sldNum" sz="quarter" idx="12"/>
          </p:nvPr>
        </p:nvSpPr>
        <p:spPr/>
        <p:txBody>
          <a:bodyPr/>
          <a:lstStyle/>
          <a:p>
            <a:pPr>
              <a:defRPr/>
            </a:pPr>
            <a:fld id="{BD85DBAF-5D5E-40B1-9019-21FCB52B6276}" type="slidenum">
              <a:rPr lang="tr-TR" altLang="tr-TR" smtClean="0"/>
              <a:pPr>
                <a:defRPr/>
              </a:pPr>
              <a:t>16</a:t>
            </a:fld>
            <a:endParaRPr lang="tr-TR" altLang="tr-TR"/>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p:txBody>
              <a:bodyPr/>
              <a:lstStyle/>
              <a:p>
                <a:pPr>
                  <a:buNone/>
                </a:pPr>
                <a:endParaRPr lang="tr-TR" dirty="0"/>
              </a:p>
              <a:p>
                <a:pPr>
                  <a:buNone/>
                </a:pPr>
                <a:endParaRPr lang="tr-TR" dirty="0"/>
              </a:p>
              <a:p>
                <a:pPr>
                  <a:buNone/>
                </a:pPr>
                <a:endParaRPr lang="tr-TR" dirty="0"/>
              </a:p>
              <a:p>
                <a:pPr>
                  <a:buNone/>
                </a:pPr>
                <a:endParaRPr lang="en-US" dirty="0"/>
              </a:p>
              <a:p>
                <a:pPr>
                  <a:buNone/>
                </a:pPr>
                <a14:m>
                  <m:oMathPara xmlns:m="http://schemas.openxmlformats.org/officeDocument/2006/math">
                    <m:oMathParaPr>
                      <m:jc m:val="centerGroup"/>
                    </m:oMathParaPr>
                    <m:oMath xmlns:m="http://schemas.openxmlformats.org/officeDocument/2006/math">
                      <m:r>
                        <m:rPr>
                          <m:nor/>
                        </m:rPr>
                        <a:rPr lang="en-US" b="0" i="0" smtClean="0">
                          <a:latin typeface="Cambria Math" panose="02040503050406030204" pitchFamily="18" charset="0"/>
                        </a:rPr>
                        <m:t>Participation</m:t>
                      </m:r>
                      <m:r>
                        <m:rPr>
                          <m:nor/>
                        </m:rPr>
                        <a:rPr lang="en-US" b="0" i="0" smtClean="0">
                          <a:latin typeface="Cambria Math" panose="02040503050406030204" pitchFamily="18" charset="0"/>
                        </a:rPr>
                        <m:t> </m:t>
                      </m:r>
                      <m:r>
                        <m:rPr>
                          <m:nor/>
                        </m:rPr>
                        <a:rPr lang="en-US" b="0" i="0" smtClean="0">
                          <a:latin typeface="Cambria Math" panose="02040503050406030204" pitchFamily="18" charset="0"/>
                        </a:rPr>
                        <m:t>rate</m:t>
                      </m:r>
                      <m:r>
                        <m:rPr>
                          <m:nor/>
                        </m:rPr>
                        <a:rPr lang="en-US" b="0" i="0" smtClean="0">
                          <a:latin typeface="Cambria Math" panose="02040503050406030204" pitchFamily="18" charset="0"/>
                        </a:rPr>
                        <m:t>= </m:t>
                      </m:r>
                      <m:f>
                        <m:fPr>
                          <m:ctrlPr>
                            <a:rPr lang="en-US" b="0" i="1" smtClean="0">
                              <a:latin typeface="Cambria Math" panose="02040503050406030204" pitchFamily="18" charset="0"/>
                            </a:rPr>
                          </m:ctrlPr>
                        </m:fPr>
                        <m:num>
                          <m:r>
                            <m:rPr>
                              <m:nor/>
                            </m:rPr>
                            <a:rPr lang="en-US" b="0" i="0" smtClean="0">
                              <a:latin typeface="Cambria Math" panose="02040503050406030204" pitchFamily="18" charset="0"/>
                            </a:rPr>
                            <m:t>Labor</m:t>
                          </m:r>
                          <m:r>
                            <m:rPr>
                              <m:nor/>
                            </m:rPr>
                            <a:rPr lang="en-US" b="0" i="0" smtClean="0">
                              <a:latin typeface="Cambria Math" panose="02040503050406030204" pitchFamily="18" charset="0"/>
                            </a:rPr>
                            <m:t> </m:t>
                          </m:r>
                          <m:r>
                            <m:rPr>
                              <m:nor/>
                            </m:rPr>
                            <a:rPr lang="en-US" b="0" i="0" smtClean="0">
                              <a:latin typeface="Cambria Math" panose="02040503050406030204" pitchFamily="18" charset="0"/>
                            </a:rPr>
                            <m:t>force</m:t>
                          </m:r>
                        </m:num>
                        <m:den>
                          <m:r>
                            <m:rPr>
                              <m:nor/>
                            </m:rPr>
                            <a:rPr lang="en-US" b="0" i="0" smtClean="0">
                              <a:latin typeface="Cambria Math" panose="02040503050406030204" pitchFamily="18" charset="0"/>
                            </a:rPr>
                            <m:t>Non</m:t>
                          </m:r>
                          <m:r>
                            <m:rPr>
                              <m:nor/>
                            </m:rPr>
                            <a:rPr lang="en-US" b="0" i="0" smtClean="0">
                              <a:latin typeface="Cambria Math" panose="02040503050406030204" pitchFamily="18" charset="0"/>
                            </a:rPr>
                            <m:t>−</m:t>
                          </m:r>
                          <m:r>
                            <m:rPr>
                              <m:nor/>
                            </m:rPr>
                            <a:rPr lang="en-US" b="0" i="0" smtClean="0">
                              <a:latin typeface="Cambria Math" panose="02040503050406030204" pitchFamily="18" charset="0"/>
                            </a:rPr>
                            <m:t>institutional</m:t>
                          </m:r>
                          <m:r>
                            <m:rPr>
                              <m:nor/>
                            </m:rPr>
                            <a:rPr lang="en-US" b="0" i="0" smtClean="0">
                              <a:latin typeface="Cambria Math" panose="02040503050406030204" pitchFamily="18" charset="0"/>
                            </a:rPr>
                            <m:t> </m:t>
                          </m:r>
                          <m:r>
                            <m:rPr>
                              <m:nor/>
                            </m:rPr>
                            <a:rPr lang="en-US" b="0" i="0" smtClean="0">
                              <a:latin typeface="Cambria Math" panose="02040503050406030204" pitchFamily="18" charset="0"/>
                            </a:rPr>
                            <m:t>civilian</m:t>
                          </m:r>
                          <m:r>
                            <m:rPr>
                              <m:nor/>
                            </m:rPr>
                            <a:rPr lang="en-US" b="0" i="0" smtClean="0">
                              <a:latin typeface="Cambria Math" panose="02040503050406030204" pitchFamily="18" charset="0"/>
                            </a:rPr>
                            <m:t> </m:t>
                          </m:r>
                          <m:r>
                            <m:rPr>
                              <m:nor/>
                            </m:rPr>
                            <a:rPr lang="en-US" b="0" i="0" smtClean="0">
                              <a:latin typeface="Cambria Math" panose="02040503050406030204" pitchFamily="18" charset="0"/>
                            </a:rPr>
                            <m:t>population</m:t>
                          </m:r>
                        </m:den>
                      </m:f>
                    </m:oMath>
                  </m:oMathPara>
                </a14:m>
                <a:endParaRPr lang="tr-TR"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B518CCBF-FB5F-4CFD-8440-EB208CED2461}"/>
                  </a:ext>
                </a:extLst>
              </p:cNvPr>
              <p:cNvSpPr txBox="1"/>
              <p:nvPr/>
            </p:nvSpPr>
            <p:spPr>
              <a:xfrm>
                <a:off x="1752600" y="1943100"/>
                <a:ext cx="5715000" cy="6774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nor/>
                        </m:rPr>
                        <a:rPr lang="en-US" sz="2000" b="0" i="0" smtClean="0">
                          <a:latin typeface="Cambria Math" panose="02040503050406030204" pitchFamily="18" charset="0"/>
                        </a:rPr>
                        <m:t>Unemployment</m:t>
                      </m:r>
                      <m:r>
                        <m:rPr>
                          <m:nor/>
                        </m:rPr>
                        <a:rPr lang="en-US" sz="2000" b="0" i="0" smtClean="0">
                          <a:latin typeface="Cambria Math" panose="02040503050406030204" pitchFamily="18" charset="0"/>
                        </a:rPr>
                        <m:t> </m:t>
                      </m:r>
                      <m:r>
                        <m:rPr>
                          <m:nor/>
                        </m:rPr>
                        <a:rPr lang="en-US" sz="2000" b="0" i="0" smtClean="0">
                          <a:latin typeface="Cambria Math" panose="02040503050406030204" pitchFamily="18" charset="0"/>
                        </a:rPr>
                        <m:t>rate</m:t>
                      </m:r>
                      <m:r>
                        <m:rPr>
                          <m:nor/>
                        </m:rPr>
                        <a:rPr lang="en-US" sz="2000" b="0" i="0" smtClean="0">
                          <a:latin typeface="Cambria Math" panose="02040503050406030204" pitchFamily="18" charset="0"/>
                        </a:rPr>
                        <m:t>= </m:t>
                      </m:r>
                      <m:f>
                        <m:fPr>
                          <m:ctrlPr>
                            <a:rPr lang="en-US" sz="2000" b="0" i="1" smtClean="0">
                              <a:latin typeface="Cambria Math" panose="02040503050406030204" pitchFamily="18" charset="0"/>
                            </a:rPr>
                          </m:ctrlPr>
                        </m:fPr>
                        <m:num>
                          <m:r>
                            <m:rPr>
                              <m:nor/>
                            </m:rPr>
                            <a:rPr lang="en-US" sz="2000" b="0" i="0" smtClean="0">
                              <a:latin typeface="Cambria Math" panose="02040503050406030204" pitchFamily="18" charset="0"/>
                            </a:rPr>
                            <m:t>Number</m:t>
                          </m:r>
                          <m:r>
                            <m:rPr>
                              <m:nor/>
                            </m:rPr>
                            <a:rPr lang="en-US" sz="2000" b="0" i="0" smtClean="0">
                              <a:latin typeface="Cambria Math" panose="02040503050406030204" pitchFamily="18" charset="0"/>
                            </a:rPr>
                            <m:t> </m:t>
                          </m:r>
                          <m:r>
                            <m:rPr>
                              <m:nor/>
                            </m:rPr>
                            <a:rPr lang="en-US" sz="2000" b="0" i="0" smtClean="0">
                              <a:latin typeface="Cambria Math" panose="02040503050406030204" pitchFamily="18" charset="0"/>
                            </a:rPr>
                            <m:t>of</m:t>
                          </m:r>
                          <m:r>
                            <m:rPr>
                              <m:nor/>
                            </m:rPr>
                            <a:rPr lang="en-US" sz="2000" b="0" i="0" smtClean="0">
                              <a:latin typeface="Cambria Math" panose="02040503050406030204" pitchFamily="18" charset="0"/>
                            </a:rPr>
                            <m:t> </m:t>
                          </m:r>
                          <m:r>
                            <m:rPr>
                              <m:nor/>
                            </m:rPr>
                            <a:rPr lang="en-US" sz="2000" b="0" i="0" smtClean="0">
                              <a:latin typeface="Cambria Math" panose="02040503050406030204" pitchFamily="18" charset="0"/>
                            </a:rPr>
                            <m:t>unemployed</m:t>
                          </m:r>
                        </m:num>
                        <m:den>
                          <m:r>
                            <m:rPr>
                              <m:nor/>
                            </m:rPr>
                            <a:rPr lang="en-US" sz="2000" b="0" i="0" smtClean="0">
                              <a:latin typeface="Cambria Math" panose="02040503050406030204" pitchFamily="18" charset="0"/>
                            </a:rPr>
                            <m:t>Labor</m:t>
                          </m:r>
                          <m:r>
                            <m:rPr>
                              <m:nor/>
                            </m:rPr>
                            <a:rPr lang="en-US" sz="2000" b="0" i="0" smtClean="0">
                              <a:latin typeface="Cambria Math" panose="02040503050406030204" pitchFamily="18" charset="0"/>
                            </a:rPr>
                            <m:t> </m:t>
                          </m:r>
                          <m:r>
                            <m:rPr>
                              <m:nor/>
                            </m:rPr>
                            <a:rPr lang="en-US" sz="2000" b="0" i="0" smtClean="0">
                              <a:latin typeface="Cambria Math" panose="02040503050406030204" pitchFamily="18" charset="0"/>
                            </a:rPr>
                            <m:t>force</m:t>
                          </m:r>
                        </m:den>
                      </m:f>
                    </m:oMath>
                  </m:oMathPara>
                </a14:m>
                <a:endParaRPr lang="en-US" sz="2000" dirty="0"/>
              </a:p>
            </p:txBody>
          </p:sp>
        </mc:Choice>
        <mc:Fallback xmlns="">
          <p:sp>
            <p:nvSpPr>
              <p:cNvPr id="8" name="Metin kutusu 7">
                <a:extLst>
                  <a:ext uri="{FF2B5EF4-FFF2-40B4-BE49-F238E27FC236}">
                    <a16:creationId xmlns:a16="http://schemas.microsoft.com/office/drawing/2014/main" id="{B518CCBF-FB5F-4CFD-8440-EB208CED2461}"/>
                  </a:ext>
                </a:extLst>
              </p:cNvPr>
              <p:cNvSpPr txBox="1">
                <a:spLocks noRot="1" noChangeAspect="1" noMove="1" noResize="1" noEditPoints="1" noAdjustHandles="1" noChangeArrowheads="1" noChangeShapeType="1" noTextEdit="1"/>
              </p:cNvSpPr>
              <p:nvPr/>
            </p:nvSpPr>
            <p:spPr>
              <a:xfrm>
                <a:off x="1752600" y="1943100"/>
                <a:ext cx="5715000" cy="67749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537209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17</a:t>
            </a:fld>
            <a:endParaRPr lang="tr-TR" altLang="tr-TR"/>
          </a:p>
        </p:txBody>
      </p:sp>
      <p:sp>
        <p:nvSpPr>
          <p:cNvPr id="5" name="TextBox 4"/>
          <p:cNvSpPr txBox="1"/>
          <p:nvPr/>
        </p:nvSpPr>
        <p:spPr>
          <a:xfrm>
            <a:off x="1773798" y="290609"/>
            <a:ext cx="5596404" cy="369332"/>
          </a:xfrm>
          <a:prstGeom prst="rect">
            <a:avLst/>
          </a:prstGeom>
          <a:noFill/>
        </p:spPr>
        <p:txBody>
          <a:bodyPr wrap="none" rtlCol="0">
            <a:spAutoFit/>
          </a:bodyPr>
          <a:lstStyle/>
          <a:p>
            <a:pPr algn="ctr"/>
            <a:r>
              <a:rPr lang="tr-TR" b="1" dirty="0"/>
              <a:t>Labor force status of non-institutional population</a:t>
            </a:r>
          </a:p>
        </p:txBody>
      </p:sp>
      <p:pic>
        <p:nvPicPr>
          <p:cNvPr id="3" name="Resim 2">
            <a:extLst>
              <a:ext uri="{FF2B5EF4-FFF2-40B4-BE49-F238E27FC236}">
                <a16:creationId xmlns:a16="http://schemas.microsoft.com/office/drawing/2014/main" id="{80C2497C-B7B7-4E85-AD7C-8F60CBB9121F}"/>
              </a:ext>
            </a:extLst>
          </p:cNvPr>
          <p:cNvPicPr>
            <a:picLocks noChangeAspect="1"/>
          </p:cNvPicPr>
          <p:nvPr/>
        </p:nvPicPr>
        <p:blipFill>
          <a:blip r:embed="rId2"/>
          <a:stretch>
            <a:fillRect/>
          </a:stretch>
        </p:blipFill>
        <p:spPr>
          <a:xfrm>
            <a:off x="1008737" y="659941"/>
            <a:ext cx="7126525" cy="4978548"/>
          </a:xfrm>
          <a:prstGeom prst="rect">
            <a:avLst/>
          </a:prstGeom>
        </p:spPr>
      </p:pic>
    </p:spTree>
    <p:extLst>
      <p:ext uri="{BB962C8B-B14F-4D97-AF65-F5344CB8AC3E}">
        <p14:creationId xmlns:p14="http://schemas.microsoft.com/office/powerpoint/2010/main" val="26037812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0004F58-7867-4165-8E66-34733FD7A66C}" type="slidenum">
              <a:rPr lang="tr-TR" altLang="tr-TR" smtClean="0"/>
              <a:pPr>
                <a:defRPr/>
              </a:pPr>
              <a:t>18</a:t>
            </a:fld>
            <a:endParaRPr lang="tr-TR" altLang="tr-TR"/>
          </a:p>
        </p:txBody>
      </p:sp>
      <p:sp>
        <p:nvSpPr>
          <p:cNvPr id="6" name="TextBox 5"/>
          <p:cNvSpPr txBox="1"/>
          <p:nvPr/>
        </p:nvSpPr>
        <p:spPr>
          <a:xfrm>
            <a:off x="381002" y="5284022"/>
            <a:ext cx="1890710" cy="276999"/>
          </a:xfrm>
          <a:prstGeom prst="rect">
            <a:avLst/>
          </a:prstGeom>
          <a:noFill/>
        </p:spPr>
        <p:txBody>
          <a:bodyPr wrap="none" rtlCol="0">
            <a:spAutoFit/>
          </a:bodyPr>
          <a:lstStyle/>
          <a:p>
            <a:r>
              <a:rPr lang="tr-TR" sz="1200" dirty="0"/>
              <a:t>Source: </a:t>
            </a:r>
            <a:r>
              <a:rPr lang="en-US" sz="1200" dirty="0"/>
              <a:t>World Bank WDI</a:t>
            </a:r>
            <a:endParaRPr lang="tr-TR" sz="1200" dirty="0"/>
          </a:p>
        </p:txBody>
      </p:sp>
      <p:graphicFrame>
        <p:nvGraphicFramePr>
          <p:cNvPr id="7" name="Grafik 6">
            <a:extLst>
              <a:ext uri="{FF2B5EF4-FFF2-40B4-BE49-F238E27FC236}">
                <a16:creationId xmlns:a16="http://schemas.microsoft.com/office/drawing/2014/main" id="{0CB34AEA-A076-4C6B-996E-F6AF9CECA7F5}"/>
              </a:ext>
            </a:extLst>
          </p:cNvPr>
          <p:cNvGraphicFramePr>
            <a:graphicFrameLocks noGrp="1"/>
          </p:cNvGraphicFramePr>
          <p:nvPr>
            <p:extLst>
              <p:ext uri="{D42A27DB-BD31-4B8C-83A1-F6EECF244321}">
                <p14:modId xmlns:p14="http://schemas.microsoft.com/office/powerpoint/2010/main" val="3075816813"/>
              </p:ext>
            </p:extLst>
          </p:nvPr>
        </p:nvGraphicFramePr>
        <p:xfrm>
          <a:off x="685800" y="407226"/>
          <a:ext cx="7772400" cy="499446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233E3FE9-D8F4-4B9C-9AAD-516B71CA6811}"/>
              </a:ext>
            </a:extLst>
          </p:cNvPr>
          <p:cNvSpPr>
            <a:spLocks noGrp="1"/>
          </p:cNvSpPr>
          <p:nvPr>
            <p:ph type="sldNum" sz="quarter" idx="12"/>
          </p:nvPr>
        </p:nvSpPr>
        <p:spPr/>
        <p:txBody>
          <a:bodyPr/>
          <a:lstStyle/>
          <a:p>
            <a:pPr>
              <a:defRPr/>
            </a:pPr>
            <a:fld id="{40004F58-7867-4165-8E66-34733FD7A66C}" type="slidenum">
              <a:rPr lang="tr-TR" altLang="tr-TR" smtClean="0"/>
              <a:pPr>
                <a:defRPr/>
              </a:pPr>
              <a:t>19</a:t>
            </a:fld>
            <a:endParaRPr lang="tr-TR" altLang="tr-TR"/>
          </a:p>
        </p:txBody>
      </p:sp>
      <p:sp>
        <p:nvSpPr>
          <p:cNvPr id="5" name="TextBox 5">
            <a:extLst>
              <a:ext uri="{FF2B5EF4-FFF2-40B4-BE49-F238E27FC236}">
                <a16:creationId xmlns:a16="http://schemas.microsoft.com/office/drawing/2014/main" id="{9A6B6405-5F93-41D1-8FC9-1E0EE08C9B55}"/>
              </a:ext>
            </a:extLst>
          </p:cNvPr>
          <p:cNvSpPr txBox="1"/>
          <p:nvPr/>
        </p:nvSpPr>
        <p:spPr>
          <a:xfrm>
            <a:off x="381002" y="5284022"/>
            <a:ext cx="1890710" cy="276999"/>
          </a:xfrm>
          <a:prstGeom prst="rect">
            <a:avLst/>
          </a:prstGeom>
          <a:noFill/>
        </p:spPr>
        <p:txBody>
          <a:bodyPr wrap="none" rtlCol="0">
            <a:spAutoFit/>
          </a:bodyPr>
          <a:lstStyle/>
          <a:p>
            <a:r>
              <a:rPr lang="tr-TR" sz="1200" dirty="0"/>
              <a:t>Source: </a:t>
            </a:r>
            <a:r>
              <a:rPr lang="en-US" sz="1200" dirty="0"/>
              <a:t>World Bank WDI</a:t>
            </a:r>
            <a:endParaRPr lang="tr-TR" sz="1200" dirty="0"/>
          </a:p>
        </p:txBody>
      </p:sp>
      <p:graphicFrame>
        <p:nvGraphicFramePr>
          <p:cNvPr id="6" name="Grafik 5">
            <a:extLst>
              <a:ext uri="{FF2B5EF4-FFF2-40B4-BE49-F238E27FC236}">
                <a16:creationId xmlns:a16="http://schemas.microsoft.com/office/drawing/2014/main" id="{16F05EBF-DAC6-425B-AE44-4D2A65AEF0CE}"/>
              </a:ext>
            </a:extLst>
          </p:cNvPr>
          <p:cNvGraphicFramePr>
            <a:graphicFrameLocks noGrp="1"/>
          </p:cNvGraphicFramePr>
          <p:nvPr>
            <p:extLst>
              <p:ext uri="{D42A27DB-BD31-4B8C-83A1-F6EECF244321}">
                <p14:modId xmlns:p14="http://schemas.microsoft.com/office/powerpoint/2010/main" val="1336055044"/>
              </p:ext>
            </p:extLst>
          </p:nvPr>
        </p:nvGraphicFramePr>
        <p:xfrm>
          <a:off x="457200" y="419101"/>
          <a:ext cx="8229600" cy="4724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31418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B5CF630D-FEF0-476C-8BC9-EDBBCB6203B3}"/>
              </a:ext>
            </a:extLst>
          </p:cNvPr>
          <p:cNvSpPr>
            <a:spLocks noGrp="1"/>
          </p:cNvSpPr>
          <p:nvPr>
            <p:ph type="sldNum" sz="quarter" idx="12"/>
          </p:nvPr>
        </p:nvSpPr>
        <p:spPr/>
        <p:txBody>
          <a:bodyPr/>
          <a:lstStyle/>
          <a:p>
            <a:pPr>
              <a:defRPr/>
            </a:pPr>
            <a:fld id="{40004F58-7867-4165-8E66-34733FD7A66C}" type="slidenum">
              <a:rPr lang="tr-TR" altLang="tr-TR" smtClean="0"/>
              <a:pPr>
                <a:defRPr/>
              </a:pPr>
              <a:t>20</a:t>
            </a:fld>
            <a:endParaRPr lang="tr-TR" altLang="tr-TR"/>
          </a:p>
        </p:txBody>
      </p:sp>
      <p:pic>
        <p:nvPicPr>
          <p:cNvPr id="4" name="Resim 3">
            <a:extLst>
              <a:ext uri="{FF2B5EF4-FFF2-40B4-BE49-F238E27FC236}">
                <a16:creationId xmlns:a16="http://schemas.microsoft.com/office/drawing/2014/main" id="{5337EB00-BAF0-485C-A807-20B978F73E26}"/>
              </a:ext>
            </a:extLst>
          </p:cNvPr>
          <p:cNvPicPr>
            <a:picLocks noChangeAspect="1"/>
          </p:cNvPicPr>
          <p:nvPr/>
        </p:nvPicPr>
        <p:blipFill>
          <a:blip r:embed="rId2"/>
          <a:stretch>
            <a:fillRect/>
          </a:stretch>
        </p:blipFill>
        <p:spPr>
          <a:xfrm>
            <a:off x="1188532" y="419100"/>
            <a:ext cx="6766935" cy="5204460"/>
          </a:xfrm>
          <a:prstGeom prst="rect">
            <a:avLst/>
          </a:prstGeom>
        </p:spPr>
      </p:pic>
    </p:spTree>
    <p:extLst>
      <p:ext uri="{BB962C8B-B14F-4D97-AF65-F5344CB8AC3E}">
        <p14:creationId xmlns:p14="http://schemas.microsoft.com/office/powerpoint/2010/main" val="3821553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D34291BA-AD3D-4074-9513-5609ECD3D737}"/>
              </a:ext>
            </a:extLst>
          </p:cNvPr>
          <p:cNvSpPr>
            <a:spLocks noGrp="1"/>
          </p:cNvSpPr>
          <p:nvPr>
            <p:ph type="sldNum" sz="quarter" idx="12"/>
          </p:nvPr>
        </p:nvSpPr>
        <p:spPr/>
        <p:txBody>
          <a:bodyPr/>
          <a:lstStyle/>
          <a:p>
            <a:pPr>
              <a:defRPr/>
            </a:pPr>
            <a:fld id="{40004F58-7867-4165-8E66-34733FD7A66C}" type="slidenum">
              <a:rPr lang="tr-TR" altLang="tr-TR" smtClean="0"/>
              <a:pPr>
                <a:defRPr/>
              </a:pPr>
              <a:t>21</a:t>
            </a:fld>
            <a:endParaRPr lang="tr-TR" altLang="tr-TR"/>
          </a:p>
        </p:txBody>
      </p:sp>
      <p:sp>
        <p:nvSpPr>
          <p:cNvPr id="4" name="TextBox 5">
            <a:extLst>
              <a:ext uri="{FF2B5EF4-FFF2-40B4-BE49-F238E27FC236}">
                <a16:creationId xmlns:a16="http://schemas.microsoft.com/office/drawing/2014/main" id="{2EDBA63D-8BDF-4DFE-BCBA-4432CFBC7CA1}"/>
              </a:ext>
            </a:extLst>
          </p:cNvPr>
          <p:cNvSpPr txBox="1"/>
          <p:nvPr/>
        </p:nvSpPr>
        <p:spPr>
          <a:xfrm>
            <a:off x="381002" y="5284022"/>
            <a:ext cx="1890710" cy="276999"/>
          </a:xfrm>
          <a:prstGeom prst="rect">
            <a:avLst/>
          </a:prstGeom>
          <a:noFill/>
        </p:spPr>
        <p:txBody>
          <a:bodyPr wrap="none" rtlCol="0">
            <a:spAutoFit/>
          </a:bodyPr>
          <a:lstStyle/>
          <a:p>
            <a:r>
              <a:rPr lang="tr-TR" sz="1200" dirty="0"/>
              <a:t>Source: </a:t>
            </a:r>
            <a:r>
              <a:rPr lang="en-US" sz="1200" dirty="0"/>
              <a:t>World Bank WDI</a:t>
            </a:r>
            <a:endParaRPr lang="tr-TR" sz="1200" dirty="0"/>
          </a:p>
        </p:txBody>
      </p:sp>
      <p:graphicFrame>
        <p:nvGraphicFramePr>
          <p:cNvPr id="5" name="Grafik 4">
            <a:extLst>
              <a:ext uri="{FF2B5EF4-FFF2-40B4-BE49-F238E27FC236}">
                <a16:creationId xmlns:a16="http://schemas.microsoft.com/office/drawing/2014/main" id="{072B4226-FF7E-4B60-AF98-E5A2C50BBB44}"/>
              </a:ext>
            </a:extLst>
          </p:cNvPr>
          <p:cNvGraphicFramePr>
            <a:graphicFrameLocks noGrp="1"/>
          </p:cNvGraphicFramePr>
          <p:nvPr>
            <p:extLst>
              <p:ext uri="{D42A27DB-BD31-4B8C-83A1-F6EECF244321}">
                <p14:modId xmlns:p14="http://schemas.microsoft.com/office/powerpoint/2010/main" val="2855759818"/>
              </p:ext>
            </p:extLst>
          </p:nvPr>
        </p:nvGraphicFramePr>
        <p:xfrm>
          <a:off x="842722" y="327773"/>
          <a:ext cx="7539278" cy="4956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67579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E1BF7199-B352-4B24-9F2F-72A08D8BDB35}"/>
              </a:ext>
            </a:extLst>
          </p:cNvPr>
          <p:cNvSpPr>
            <a:spLocks noGrp="1"/>
          </p:cNvSpPr>
          <p:nvPr>
            <p:ph type="sldNum" sz="quarter" idx="12"/>
          </p:nvPr>
        </p:nvSpPr>
        <p:spPr/>
        <p:txBody>
          <a:bodyPr/>
          <a:lstStyle/>
          <a:p>
            <a:pPr>
              <a:defRPr/>
            </a:pPr>
            <a:fld id="{40004F58-7867-4165-8E66-34733FD7A66C}" type="slidenum">
              <a:rPr lang="tr-TR" altLang="tr-TR" smtClean="0"/>
              <a:pPr>
                <a:defRPr/>
              </a:pPr>
              <a:t>22</a:t>
            </a:fld>
            <a:endParaRPr lang="tr-TR" altLang="tr-TR"/>
          </a:p>
        </p:txBody>
      </p:sp>
      <p:pic>
        <p:nvPicPr>
          <p:cNvPr id="3" name="Resim 2">
            <a:extLst>
              <a:ext uri="{FF2B5EF4-FFF2-40B4-BE49-F238E27FC236}">
                <a16:creationId xmlns:a16="http://schemas.microsoft.com/office/drawing/2014/main" id="{519548FA-1FE6-4594-8246-22C46701AF5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1128599"/>
            <a:ext cx="6934199" cy="4038600"/>
          </a:xfrm>
          <a:prstGeom prst="rect">
            <a:avLst/>
          </a:prstGeom>
          <a:noFill/>
        </p:spPr>
      </p:pic>
      <p:sp>
        <p:nvSpPr>
          <p:cNvPr id="4" name="TextBox 5">
            <a:extLst>
              <a:ext uri="{FF2B5EF4-FFF2-40B4-BE49-F238E27FC236}">
                <a16:creationId xmlns:a16="http://schemas.microsoft.com/office/drawing/2014/main" id="{FF0898C1-B756-477E-936A-854628A9A69C}"/>
              </a:ext>
            </a:extLst>
          </p:cNvPr>
          <p:cNvSpPr txBox="1"/>
          <p:nvPr/>
        </p:nvSpPr>
        <p:spPr>
          <a:xfrm>
            <a:off x="381002" y="5284022"/>
            <a:ext cx="1890710" cy="276999"/>
          </a:xfrm>
          <a:prstGeom prst="rect">
            <a:avLst/>
          </a:prstGeom>
          <a:noFill/>
        </p:spPr>
        <p:txBody>
          <a:bodyPr wrap="none" rtlCol="0">
            <a:spAutoFit/>
          </a:bodyPr>
          <a:lstStyle/>
          <a:p>
            <a:r>
              <a:rPr lang="tr-TR" sz="1200" dirty="0"/>
              <a:t>Source: </a:t>
            </a:r>
            <a:r>
              <a:rPr lang="en-US" sz="1200" dirty="0"/>
              <a:t>World Bank WDI</a:t>
            </a:r>
            <a:endParaRPr lang="tr-TR" sz="1200" dirty="0"/>
          </a:p>
        </p:txBody>
      </p:sp>
      <p:sp>
        <p:nvSpPr>
          <p:cNvPr id="5" name="Dikdörtgen 4">
            <a:extLst>
              <a:ext uri="{FF2B5EF4-FFF2-40B4-BE49-F238E27FC236}">
                <a16:creationId xmlns:a16="http://schemas.microsoft.com/office/drawing/2014/main" id="{722A064B-0558-4CCF-988F-9623E91E106C}"/>
              </a:ext>
            </a:extLst>
          </p:cNvPr>
          <p:cNvSpPr/>
          <p:nvPr/>
        </p:nvSpPr>
        <p:spPr>
          <a:xfrm>
            <a:off x="2743200" y="566327"/>
            <a:ext cx="4046364" cy="369332"/>
          </a:xfrm>
          <a:prstGeom prst="rect">
            <a:avLst/>
          </a:prstGeom>
        </p:spPr>
        <p:txBody>
          <a:bodyPr wrap="none">
            <a:spAutoFit/>
          </a:bodyPr>
          <a:lstStyle/>
          <a:p>
            <a:r>
              <a:rPr lang="en-US" dirty="0">
                <a:effectLst>
                  <a:outerShdw blurRad="38100" dist="38100" dir="2700000" algn="tl">
                    <a:srgbClr val="000000">
                      <a:alpha val="43137"/>
                    </a:srgbClr>
                  </a:outerShdw>
                </a:effectLst>
                <a:latin typeface="Calibri" panose="020F0502020204030204" pitchFamily="34" charset="0"/>
                <a:ea typeface="DengXian" panose="02010600030101010101" pitchFamily="2" charset="-122"/>
                <a:cs typeface="Calibri" panose="020F0502020204030204" pitchFamily="34" charset="0"/>
              </a:rPr>
              <a:t>Degree of openness in selected countries</a:t>
            </a:r>
            <a:endParaRPr lang="en-US"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39566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67B7DF6-00CC-4462-B25B-444FE314EF29}" type="slidenum">
              <a:rPr lang="tr-TR" smtClean="0"/>
              <a:t>23</a:t>
            </a:fld>
            <a:endParaRPr lang="tr-TR"/>
          </a:p>
        </p:txBody>
      </p:sp>
      <p:sp>
        <p:nvSpPr>
          <p:cNvPr id="10" name="TextBox 5">
            <a:extLst>
              <a:ext uri="{FF2B5EF4-FFF2-40B4-BE49-F238E27FC236}">
                <a16:creationId xmlns:a16="http://schemas.microsoft.com/office/drawing/2014/main" id="{A63A1CEC-F425-4539-89CD-DF68D54F2671}"/>
              </a:ext>
            </a:extLst>
          </p:cNvPr>
          <p:cNvSpPr txBox="1"/>
          <p:nvPr/>
        </p:nvSpPr>
        <p:spPr>
          <a:xfrm>
            <a:off x="381002" y="5284022"/>
            <a:ext cx="1890710" cy="276999"/>
          </a:xfrm>
          <a:prstGeom prst="rect">
            <a:avLst/>
          </a:prstGeom>
          <a:noFill/>
        </p:spPr>
        <p:txBody>
          <a:bodyPr wrap="none" rtlCol="0">
            <a:spAutoFit/>
          </a:bodyPr>
          <a:lstStyle/>
          <a:p>
            <a:r>
              <a:rPr lang="tr-TR" sz="1200" dirty="0"/>
              <a:t>Source: </a:t>
            </a:r>
            <a:r>
              <a:rPr lang="en-US" sz="1200" dirty="0"/>
              <a:t>World Bank WDI</a:t>
            </a:r>
            <a:endParaRPr lang="tr-TR" sz="1200" dirty="0"/>
          </a:p>
        </p:txBody>
      </p:sp>
      <p:graphicFrame>
        <p:nvGraphicFramePr>
          <p:cNvPr id="6" name="Grafik 5">
            <a:extLst>
              <a:ext uri="{FF2B5EF4-FFF2-40B4-BE49-F238E27FC236}">
                <a16:creationId xmlns:a16="http://schemas.microsoft.com/office/drawing/2014/main" id="{16D11973-C9C6-4BBD-88EE-70F32ED98A71}"/>
              </a:ext>
            </a:extLst>
          </p:cNvPr>
          <p:cNvGraphicFramePr>
            <a:graphicFrameLocks noGrp="1"/>
          </p:cNvGraphicFramePr>
          <p:nvPr>
            <p:extLst>
              <p:ext uri="{D42A27DB-BD31-4B8C-83A1-F6EECF244321}">
                <p14:modId xmlns:p14="http://schemas.microsoft.com/office/powerpoint/2010/main" val="130457888"/>
              </p:ext>
            </p:extLst>
          </p:nvPr>
        </p:nvGraphicFramePr>
        <p:xfrm>
          <a:off x="1143000" y="341452"/>
          <a:ext cx="7696200" cy="50320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544408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67B7DF6-00CC-4462-B25B-444FE314EF29}" type="slidenum">
              <a:rPr lang="tr-TR" smtClean="0"/>
              <a:t>24</a:t>
            </a:fld>
            <a:endParaRPr lang="tr-TR"/>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484673260"/>
              </p:ext>
            </p:extLst>
          </p:nvPr>
        </p:nvGraphicFramePr>
        <p:xfrm>
          <a:off x="457200" y="1280583"/>
          <a:ext cx="3657600" cy="38241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6"/>
          <p:cNvGraphicFramePr>
            <a:graphicFrameLocks noGrp="1"/>
          </p:cNvGraphicFramePr>
          <p:nvPr>
            <p:ph sz="half" idx="2"/>
            <p:extLst>
              <p:ext uri="{D42A27DB-BD31-4B8C-83A1-F6EECF244321}">
                <p14:modId xmlns:p14="http://schemas.microsoft.com/office/powerpoint/2010/main" val="545832726"/>
              </p:ext>
            </p:extLst>
          </p:nvPr>
        </p:nvGraphicFramePr>
        <p:xfrm>
          <a:off x="4419600" y="1280583"/>
          <a:ext cx="3657600" cy="382411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971601" y="733354"/>
            <a:ext cx="2518638" cy="369332"/>
          </a:xfrm>
          <a:prstGeom prst="rect">
            <a:avLst/>
          </a:prstGeom>
          <a:noFill/>
        </p:spPr>
        <p:txBody>
          <a:bodyPr wrap="none" rtlCol="0">
            <a:spAutoFit/>
          </a:bodyPr>
          <a:lstStyle/>
          <a:p>
            <a:r>
              <a:rPr lang="tr-TR" dirty="0"/>
              <a:t>İhracat, sektörel paylar</a:t>
            </a:r>
          </a:p>
        </p:txBody>
      </p:sp>
      <p:sp>
        <p:nvSpPr>
          <p:cNvPr id="9" name="TextBox 8"/>
          <p:cNvSpPr txBox="1"/>
          <p:nvPr/>
        </p:nvSpPr>
        <p:spPr>
          <a:xfrm>
            <a:off x="5076057" y="753450"/>
            <a:ext cx="2441694" cy="369332"/>
          </a:xfrm>
          <a:prstGeom prst="rect">
            <a:avLst/>
          </a:prstGeom>
          <a:noFill/>
        </p:spPr>
        <p:txBody>
          <a:bodyPr wrap="none" rtlCol="0">
            <a:spAutoFit/>
          </a:bodyPr>
          <a:lstStyle/>
          <a:p>
            <a:r>
              <a:rPr lang="tr-TR" dirty="0"/>
              <a:t>İthalat, sektörel paylar</a:t>
            </a:r>
          </a:p>
        </p:txBody>
      </p:sp>
      <p:sp>
        <p:nvSpPr>
          <p:cNvPr id="10" name="TextBox 9"/>
          <p:cNvSpPr txBox="1"/>
          <p:nvPr/>
        </p:nvSpPr>
        <p:spPr>
          <a:xfrm>
            <a:off x="683571" y="5318022"/>
            <a:ext cx="1055097" cy="261610"/>
          </a:xfrm>
          <a:prstGeom prst="rect">
            <a:avLst/>
          </a:prstGeom>
          <a:noFill/>
        </p:spPr>
        <p:txBody>
          <a:bodyPr wrap="none" rtlCol="0">
            <a:spAutoFit/>
          </a:bodyPr>
          <a:lstStyle/>
          <a:p>
            <a:r>
              <a:rPr lang="tr-TR" sz="1100" dirty="0"/>
              <a:t>Kaynak: TÜİK</a:t>
            </a:r>
          </a:p>
        </p:txBody>
      </p:sp>
    </p:spTree>
    <p:extLst>
      <p:ext uri="{BB962C8B-B14F-4D97-AF65-F5344CB8AC3E}">
        <p14:creationId xmlns:p14="http://schemas.microsoft.com/office/powerpoint/2010/main" val="35949076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FAFBD182-38EE-48B5-8C86-C62BDC846C63}"/>
              </a:ext>
            </a:extLst>
          </p:cNvPr>
          <p:cNvSpPr>
            <a:spLocks noGrp="1"/>
          </p:cNvSpPr>
          <p:nvPr>
            <p:ph type="sldNum" sz="quarter" idx="12"/>
          </p:nvPr>
        </p:nvSpPr>
        <p:spPr/>
        <p:txBody>
          <a:bodyPr/>
          <a:lstStyle/>
          <a:p>
            <a:pPr>
              <a:defRPr/>
            </a:pPr>
            <a:fld id="{40004F58-7867-4165-8E66-34733FD7A66C}" type="slidenum">
              <a:rPr lang="tr-TR" altLang="tr-TR" smtClean="0"/>
              <a:pPr>
                <a:defRPr/>
              </a:pPr>
              <a:t>25</a:t>
            </a:fld>
            <a:endParaRPr lang="tr-TR" altLang="tr-TR"/>
          </a:p>
        </p:txBody>
      </p:sp>
      <p:graphicFrame>
        <p:nvGraphicFramePr>
          <p:cNvPr id="3" name="Tablo 2">
            <a:extLst>
              <a:ext uri="{FF2B5EF4-FFF2-40B4-BE49-F238E27FC236}">
                <a16:creationId xmlns:a16="http://schemas.microsoft.com/office/drawing/2014/main" id="{4EFDEEA9-2E00-4E76-B96C-771CA9930E0A}"/>
              </a:ext>
            </a:extLst>
          </p:cNvPr>
          <p:cNvGraphicFramePr>
            <a:graphicFrameLocks noGrp="1"/>
          </p:cNvGraphicFramePr>
          <p:nvPr>
            <p:extLst>
              <p:ext uri="{D42A27DB-BD31-4B8C-83A1-F6EECF244321}">
                <p14:modId xmlns:p14="http://schemas.microsoft.com/office/powerpoint/2010/main" val="2875461067"/>
              </p:ext>
            </p:extLst>
          </p:nvPr>
        </p:nvGraphicFramePr>
        <p:xfrm>
          <a:off x="304800" y="310038"/>
          <a:ext cx="4267200" cy="5094924"/>
        </p:xfrm>
        <a:graphic>
          <a:graphicData uri="http://schemas.openxmlformats.org/drawingml/2006/table">
            <a:tbl>
              <a:tblPr/>
              <a:tblGrid>
                <a:gridCol w="494251">
                  <a:extLst>
                    <a:ext uri="{9D8B030D-6E8A-4147-A177-3AD203B41FA5}">
                      <a16:colId xmlns:a16="http://schemas.microsoft.com/office/drawing/2014/main" val="2733643075"/>
                    </a:ext>
                  </a:extLst>
                </a:gridCol>
                <a:gridCol w="2988050">
                  <a:extLst>
                    <a:ext uri="{9D8B030D-6E8A-4147-A177-3AD203B41FA5}">
                      <a16:colId xmlns:a16="http://schemas.microsoft.com/office/drawing/2014/main" val="2329702857"/>
                    </a:ext>
                  </a:extLst>
                </a:gridCol>
                <a:gridCol w="784899">
                  <a:extLst>
                    <a:ext uri="{9D8B030D-6E8A-4147-A177-3AD203B41FA5}">
                      <a16:colId xmlns:a16="http://schemas.microsoft.com/office/drawing/2014/main" val="2909538394"/>
                    </a:ext>
                  </a:extLst>
                </a:gridCol>
              </a:tblGrid>
              <a:tr h="581890">
                <a:tc>
                  <a:txBody>
                    <a:bodyPr/>
                    <a:lstStyle/>
                    <a:p>
                      <a:pPr algn="l" fontAlgn="b"/>
                      <a:r>
                        <a:rPr lang="en-US" sz="1000" b="0" i="0" u="none" strike="noStrike">
                          <a:solidFill>
                            <a:srgbClr val="000000"/>
                          </a:solidFill>
                          <a:effectLst/>
                          <a:latin typeface="Calibri" panose="020F0502020204030204" pitchFamily="34" charset="0"/>
                        </a:rPr>
                        <a:t>ISIC code</a:t>
                      </a:r>
                    </a:p>
                  </a:txBody>
                  <a:tcPr marL="4247" marR="4247" marT="4247"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Share in total manufacturing exports (%)</a:t>
                      </a:r>
                    </a:p>
                  </a:txBody>
                  <a:tcPr marL="4247" marR="4247" marT="4247" marB="0" anchor="b">
                    <a:lnL>
                      <a:noFill/>
                    </a:lnL>
                    <a:lnR>
                      <a:noFill/>
                    </a:lnR>
                    <a:lnT>
                      <a:noFill/>
                    </a:lnT>
                    <a:lnB>
                      <a:noFill/>
                    </a:lnB>
                  </a:tcPr>
                </a:tc>
                <a:extLst>
                  <a:ext uri="{0D108BD9-81ED-4DB2-BD59-A6C34878D82A}">
                    <a16:rowId xmlns:a16="http://schemas.microsoft.com/office/drawing/2014/main" val="3816827807"/>
                  </a:ext>
                </a:extLst>
              </a:tr>
              <a:tr h="145473">
                <a:tc>
                  <a:txBody>
                    <a:bodyPr/>
                    <a:lstStyle/>
                    <a:p>
                      <a:pPr algn="ctr" fontAlgn="b"/>
                      <a:r>
                        <a:rPr lang="en-US" sz="1000" b="0" i="0" u="none" strike="noStrike" dirty="0">
                          <a:solidFill>
                            <a:srgbClr val="000000"/>
                          </a:solidFill>
                          <a:effectLst/>
                          <a:latin typeface="Calibri" panose="020F0502020204030204" pitchFamily="34" charset="0"/>
                        </a:rPr>
                        <a:t>34</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motor vehicles, trailers and semi-trailers </a:t>
                      </a:r>
                    </a:p>
                  </a:txBody>
                  <a:tcPr marL="4247" marR="4247" marT="4247"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14.5</a:t>
                      </a:r>
                    </a:p>
                  </a:txBody>
                  <a:tcPr marL="4247" marR="4247" marT="4247" marB="0" anchor="b">
                    <a:lnL>
                      <a:noFill/>
                    </a:lnL>
                    <a:lnR>
                      <a:noFill/>
                    </a:lnR>
                    <a:lnT>
                      <a:noFill/>
                    </a:lnT>
                    <a:lnB>
                      <a:noFill/>
                    </a:lnB>
                  </a:tcPr>
                </a:tc>
                <a:extLst>
                  <a:ext uri="{0D108BD9-81ED-4DB2-BD59-A6C34878D82A}">
                    <a16:rowId xmlns:a16="http://schemas.microsoft.com/office/drawing/2014/main" val="1106585120"/>
                  </a:ext>
                </a:extLst>
              </a:tr>
              <a:tr h="145473">
                <a:tc>
                  <a:txBody>
                    <a:bodyPr/>
                    <a:lstStyle/>
                    <a:p>
                      <a:pPr algn="ctr" fontAlgn="b"/>
                      <a:r>
                        <a:rPr lang="en-US" sz="1000" b="0" i="0" u="none" strike="noStrike" dirty="0">
                          <a:solidFill>
                            <a:srgbClr val="000000"/>
                          </a:solidFill>
                          <a:effectLst/>
                          <a:latin typeface="Calibri" panose="020F0502020204030204" pitchFamily="34" charset="0"/>
                        </a:rPr>
                        <a:t>29</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machinery and equipment n.e.c.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10.9</a:t>
                      </a:r>
                    </a:p>
                  </a:txBody>
                  <a:tcPr marL="4247" marR="4247" marT="4247" marB="0" anchor="b">
                    <a:lnL>
                      <a:noFill/>
                    </a:lnL>
                    <a:lnR>
                      <a:noFill/>
                    </a:lnR>
                    <a:lnT>
                      <a:noFill/>
                    </a:lnT>
                    <a:lnB>
                      <a:noFill/>
                    </a:lnB>
                  </a:tcPr>
                </a:tc>
                <a:extLst>
                  <a:ext uri="{0D108BD9-81ED-4DB2-BD59-A6C34878D82A}">
                    <a16:rowId xmlns:a16="http://schemas.microsoft.com/office/drawing/2014/main" val="2025403770"/>
                  </a:ext>
                </a:extLst>
              </a:tr>
              <a:tr h="145473">
                <a:tc>
                  <a:txBody>
                    <a:bodyPr/>
                    <a:lstStyle/>
                    <a:p>
                      <a:pPr algn="ctr" fontAlgn="b"/>
                      <a:r>
                        <a:rPr lang="en-US" sz="1000" b="0" i="0" u="none" strike="noStrike" dirty="0">
                          <a:solidFill>
                            <a:srgbClr val="000000"/>
                          </a:solidFill>
                          <a:effectLst/>
                          <a:latin typeface="Calibri" panose="020F0502020204030204" pitchFamily="34" charset="0"/>
                        </a:rPr>
                        <a:t>27</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basic metals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9.7</a:t>
                      </a:r>
                    </a:p>
                  </a:txBody>
                  <a:tcPr marL="4247" marR="4247" marT="4247" marB="0" anchor="b">
                    <a:lnL>
                      <a:noFill/>
                    </a:lnL>
                    <a:lnR>
                      <a:noFill/>
                    </a:lnR>
                    <a:lnT>
                      <a:noFill/>
                    </a:lnT>
                    <a:lnB>
                      <a:noFill/>
                    </a:lnB>
                  </a:tcPr>
                </a:tc>
                <a:extLst>
                  <a:ext uri="{0D108BD9-81ED-4DB2-BD59-A6C34878D82A}">
                    <a16:rowId xmlns:a16="http://schemas.microsoft.com/office/drawing/2014/main" val="2503339921"/>
                  </a:ext>
                </a:extLst>
              </a:tr>
              <a:tr h="145473">
                <a:tc>
                  <a:txBody>
                    <a:bodyPr/>
                    <a:lstStyle/>
                    <a:p>
                      <a:pPr algn="ctr" fontAlgn="b"/>
                      <a:r>
                        <a:rPr lang="en-US" sz="1000" b="0" i="0" u="none" strike="noStrike" dirty="0">
                          <a:solidFill>
                            <a:srgbClr val="000000"/>
                          </a:solidFill>
                          <a:effectLst/>
                          <a:latin typeface="Calibri" panose="020F0502020204030204" pitchFamily="34" charset="0"/>
                        </a:rPr>
                        <a:t>15</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food products and beverages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8.5</a:t>
                      </a:r>
                    </a:p>
                  </a:txBody>
                  <a:tcPr marL="4247" marR="4247" marT="4247" marB="0" anchor="b">
                    <a:lnL>
                      <a:noFill/>
                    </a:lnL>
                    <a:lnR>
                      <a:noFill/>
                    </a:lnR>
                    <a:lnT>
                      <a:noFill/>
                    </a:lnT>
                    <a:lnB>
                      <a:noFill/>
                    </a:lnB>
                  </a:tcPr>
                </a:tc>
                <a:extLst>
                  <a:ext uri="{0D108BD9-81ED-4DB2-BD59-A6C34878D82A}">
                    <a16:rowId xmlns:a16="http://schemas.microsoft.com/office/drawing/2014/main" val="275511697"/>
                  </a:ext>
                </a:extLst>
              </a:tr>
              <a:tr h="145473">
                <a:tc>
                  <a:txBody>
                    <a:bodyPr/>
                    <a:lstStyle/>
                    <a:p>
                      <a:pPr algn="ctr" fontAlgn="b"/>
                      <a:r>
                        <a:rPr lang="en-US" sz="1000" b="0" i="0" u="none" strike="noStrike" dirty="0">
                          <a:solidFill>
                            <a:srgbClr val="000000"/>
                          </a:solidFill>
                          <a:effectLst/>
                          <a:latin typeface="Calibri" panose="020F0502020204030204" pitchFamily="34" charset="0"/>
                        </a:rPr>
                        <a:t>24</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chemicals and chemical products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7.7</a:t>
                      </a:r>
                    </a:p>
                  </a:txBody>
                  <a:tcPr marL="4247" marR="4247" marT="4247" marB="0" anchor="b">
                    <a:lnL>
                      <a:noFill/>
                    </a:lnL>
                    <a:lnR>
                      <a:noFill/>
                    </a:lnR>
                    <a:lnT>
                      <a:noFill/>
                    </a:lnT>
                    <a:lnB>
                      <a:noFill/>
                    </a:lnB>
                  </a:tcPr>
                </a:tc>
                <a:extLst>
                  <a:ext uri="{0D108BD9-81ED-4DB2-BD59-A6C34878D82A}">
                    <a16:rowId xmlns:a16="http://schemas.microsoft.com/office/drawing/2014/main" val="3805773882"/>
                  </a:ext>
                </a:extLst>
              </a:tr>
              <a:tr h="145473">
                <a:tc>
                  <a:txBody>
                    <a:bodyPr/>
                    <a:lstStyle/>
                    <a:p>
                      <a:pPr algn="ctr" fontAlgn="b"/>
                      <a:r>
                        <a:rPr lang="en-US" sz="1000" b="0" i="0" u="none" strike="noStrike" dirty="0">
                          <a:solidFill>
                            <a:srgbClr val="000000"/>
                          </a:solidFill>
                          <a:effectLst/>
                          <a:latin typeface="Calibri" panose="020F0502020204030204" pitchFamily="34" charset="0"/>
                        </a:rPr>
                        <a:t>17</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textiles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7.3</a:t>
                      </a:r>
                    </a:p>
                  </a:txBody>
                  <a:tcPr marL="4247" marR="4247" marT="4247" marB="0" anchor="b">
                    <a:lnL>
                      <a:noFill/>
                    </a:lnL>
                    <a:lnR>
                      <a:noFill/>
                    </a:lnR>
                    <a:lnT>
                      <a:noFill/>
                    </a:lnT>
                    <a:lnB>
                      <a:noFill/>
                    </a:lnB>
                  </a:tcPr>
                </a:tc>
                <a:extLst>
                  <a:ext uri="{0D108BD9-81ED-4DB2-BD59-A6C34878D82A}">
                    <a16:rowId xmlns:a16="http://schemas.microsoft.com/office/drawing/2014/main" val="4293683585"/>
                  </a:ext>
                </a:extLst>
              </a:tr>
              <a:tr h="145473">
                <a:tc>
                  <a:txBody>
                    <a:bodyPr/>
                    <a:lstStyle/>
                    <a:p>
                      <a:pPr algn="ctr" fontAlgn="b"/>
                      <a:r>
                        <a:rPr lang="en-US" sz="1000" b="0" i="0" u="none" strike="noStrike" dirty="0">
                          <a:solidFill>
                            <a:srgbClr val="000000"/>
                          </a:solidFill>
                          <a:effectLst/>
                          <a:latin typeface="Calibri" panose="020F0502020204030204" pitchFamily="34" charset="0"/>
                        </a:rPr>
                        <a:t>36</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furniture; manufacturing n.e.c.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6.3</a:t>
                      </a:r>
                    </a:p>
                  </a:txBody>
                  <a:tcPr marL="4247" marR="4247" marT="4247" marB="0" anchor="b">
                    <a:lnL>
                      <a:noFill/>
                    </a:lnL>
                    <a:lnR>
                      <a:noFill/>
                    </a:lnR>
                    <a:lnT>
                      <a:noFill/>
                    </a:lnT>
                    <a:lnB>
                      <a:noFill/>
                    </a:lnB>
                  </a:tcPr>
                </a:tc>
                <a:extLst>
                  <a:ext uri="{0D108BD9-81ED-4DB2-BD59-A6C34878D82A}">
                    <a16:rowId xmlns:a16="http://schemas.microsoft.com/office/drawing/2014/main" val="2187457294"/>
                  </a:ext>
                </a:extLst>
              </a:tr>
              <a:tr h="290944">
                <a:tc>
                  <a:txBody>
                    <a:bodyPr/>
                    <a:lstStyle/>
                    <a:p>
                      <a:pPr algn="ctr" fontAlgn="b"/>
                      <a:r>
                        <a:rPr lang="en-US" sz="1000" b="0" i="0" u="none" strike="noStrike" dirty="0">
                          <a:solidFill>
                            <a:srgbClr val="000000"/>
                          </a:solidFill>
                          <a:effectLst/>
                          <a:latin typeface="Calibri" panose="020F0502020204030204" pitchFamily="34" charset="0"/>
                        </a:rPr>
                        <a:t>18</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wearing apparel; dressing and dyeing of fur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6.0</a:t>
                      </a:r>
                    </a:p>
                  </a:txBody>
                  <a:tcPr marL="4247" marR="4247" marT="4247" marB="0" anchor="b">
                    <a:lnL>
                      <a:noFill/>
                    </a:lnL>
                    <a:lnR>
                      <a:noFill/>
                    </a:lnR>
                    <a:lnT>
                      <a:noFill/>
                    </a:lnT>
                    <a:lnB>
                      <a:noFill/>
                    </a:lnB>
                  </a:tcPr>
                </a:tc>
                <a:extLst>
                  <a:ext uri="{0D108BD9-81ED-4DB2-BD59-A6C34878D82A}">
                    <a16:rowId xmlns:a16="http://schemas.microsoft.com/office/drawing/2014/main" val="185463031"/>
                  </a:ext>
                </a:extLst>
              </a:tr>
              <a:tr h="290944">
                <a:tc>
                  <a:txBody>
                    <a:bodyPr/>
                    <a:lstStyle/>
                    <a:p>
                      <a:pPr algn="ctr" fontAlgn="b"/>
                      <a:r>
                        <a:rPr lang="en-US" sz="1000" b="0" i="0" u="none" strike="noStrike" dirty="0">
                          <a:solidFill>
                            <a:srgbClr val="000000"/>
                          </a:solidFill>
                          <a:effectLst/>
                          <a:latin typeface="Calibri" panose="020F0502020204030204" pitchFamily="34" charset="0"/>
                        </a:rPr>
                        <a:t>28</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fabricated metal products, except machinery and equipment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5.0</a:t>
                      </a:r>
                    </a:p>
                  </a:txBody>
                  <a:tcPr marL="4247" marR="4247" marT="4247" marB="0" anchor="b">
                    <a:lnL>
                      <a:noFill/>
                    </a:lnL>
                    <a:lnR>
                      <a:noFill/>
                    </a:lnR>
                    <a:lnT>
                      <a:noFill/>
                    </a:lnT>
                    <a:lnB>
                      <a:noFill/>
                    </a:lnB>
                  </a:tcPr>
                </a:tc>
                <a:extLst>
                  <a:ext uri="{0D108BD9-81ED-4DB2-BD59-A6C34878D82A}">
                    <a16:rowId xmlns:a16="http://schemas.microsoft.com/office/drawing/2014/main" val="4082323411"/>
                  </a:ext>
                </a:extLst>
              </a:tr>
              <a:tr h="145473">
                <a:tc>
                  <a:txBody>
                    <a:bodyPr/>
                    <a:lstStyle/>
                    <a:p>
                      <a:pPr algn="ctr" fontAlgn="b"/>
                      <a:r>
                        <a:rPr lang="en-US" sz="1000" b="0" i="0" u="none" strike="noStrike" dirty="0">
                          <a:solidFill>
                            <a:srgbClr val="000000"/>
                          </a:solidFill>
                          <a:effectLst/>
                          <a:latin typeface="Calibri" panose="020F0502020204030204" pitchFamily="34" charset="0"/>
                        </a:rPr>
                        <a:t>31</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electrical machinery and apparatus n.e.c.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5.0</a:t>
                      </a:r>
                    </a:p>
                  </a:txBody>
                  <a:tcPr marL="4247" marR="4247" marT="4247" marB="0" anchor="b">
                    <a:lnL>
                      <a:noFill/>
                    </a:lnL>
                    <a:lnR>
                      <a:noFill/>
                    </a:lnR>
                    <a:lnT>
                      <a:noFill/>
                    </a:lnT>
                    <a:lnB>
                      <a:noFill/>
                    </a:lnB>
                  </a:tcPr>
                </a:tc>
                <a:extLst>
                  <a:ext uri="{0D108BD9-81ED-4DB2-BD59-A6C34878D82A}">
                    <a16:rowId xmlns:a16="http://schemas.microsoft.com/office/drawing/2014/main" val="1425425719"/>
                  </a:ext>
                </a:extLst>
              </a:tr>
              <a:tr h="145473">
                <a:tc>
                  <a:txBody>
                    <a:bodyPr/>
                    <a:lstStyle/>
                    <a:p>
                      <a:pPr algn="ctr" fontAlgn="b"/>
                      <a:r>
                        <a:rPr lang="en-US" sz="1000" b="0" i="0" u="none" strike="noStrike" dirty="0">
                          <a:solidFill>
                            <a:srgbClr val="000000"/>
                          </a:solidFill>
                          <a:effectLst/>
                          <a:latin typeface="Calibri" panose="020F0502020204030204" pitchFamily="34" charset="0"/>
                        </a:rPr>
                        <a:t>25</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rubber and plastics products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4.8</a:t>
                      </a:r>
                    </a:p>
                  </a:txBody>
                  <a:tcPr marL="4247" marR="4247" marT="4247" marB="0" anchor="b">
                    <a:lnL>
                      <a:noFill/>
                    </a:lnL>
                    <a:lnR>
                      <a:noFill/>
                    </a:lnR>
                    <a:lnT>
                      <a:noFill/>
                    </a:lnT>
                    <a:lnB>
                      <a:noFill/>
                    </a:lnB>
                  </a:tcPr>
                </a:tc>
                <a:extLst>
                  <a:ext uri="{0D108BD9-81ED-4DB2-BD59-A6C34878D82A}">
                    <a16:rowId xmlns:a16="http://schemas.microsoft.com/office/drawing/2014/main" val="444939562"/>
                  </a:ext>
                </a:extLst>
              </a:tr>
              <a:tr h="290944">
                <a:tc>
                  <a:txBody>
                    <a:bodyPr/>
                    <a:lstStyle/>
                    <a:p>
                      <a:pPr algn="ctr" fontAlgn="b"/>
                      <a:r>
                        <a:rPr lang="en-US" sz="1000" b="0" i="0" u="none" strike="noStrike" dirty="0">
                          <a:solidFill>
                            <a:srgbClr val="000000"/>
                          </a:solidFill>
                          <a:effectLst/>
                          <a:latin typeface="Calibri" panose="020F0502020204030204" pitchFamily="34" charset="0"/>
                        </a:rPr>
                        <a:t>23</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coke, refined petroleum products and nuclear fuel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3.9</a:t>
                      </a:r>
                    </a:p>
                  </a:txBody>
                  <a:tcPr marL="4247" marR="4247" marT="4247" marB="0" anchor="b">
                    <a:lnL>
                      <a:noFill/>
                    </a:lnL>
                    <a:lnR>
                      <a:noFill/>
                    </a:lnR>
                    <a:lnT>
                      <a:noFill/>
                    </a:lnT>
                    <a:lnB>
                      <a:noFill/>
                    </a:lnB>
                  </a:tcPr>
                </a:tc>
                <a:extLst>
                  <a:ext uri="{0D108BD9-81ED-4DB2-BD59-A6C34878D82A}">
                    <a16:rowId xmlns:a16="http://schemas.microsoft.com/office/drawing/2014/main" val="63732597"/>
                  </a:ext>
                </a:extLst>
              </a:tr>
              <a:tr h="145473">
                <a:tc>
                  <a:txBody>
                    <a:bodyPr/>
                    <a:lstStyle/>
                    <a:p>
                      <a:pPr algn="ctr" fontAlgn="b"/>
                      <a:r>
                        <a:rPr lang="en-US" sz="1000" b="0" i="0" u="none" strike="noStrike" dirty="0">
                          <a:solidFill>
                            <a:srgbClr val="000000"/>
                          </a:solidFill>
                          <a:effectLst/>
                          <a:latin typeface="Calibri" panose="020F0502020204030204" pitchFamily="34" charset="0"/>
                        </a:rPr>
                        <a:t>26</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other non-metallic mineral products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2.8</a:t>
                      </a:r>
                    </a:p>
                  </a:txBody>
                  <a:tcPr marL="4247" marR="4247" marT="4247" marB="0" anchor="b">
                    <a:lnL>
                      <a:noFill/>
                    </a:lnL>
                    <a:lnR>
                      <a:noFill/>
                    </a:lnR>
                    <a:lnT>
                      <a:noFill/>
                    </a:lnT>
                    <a:lnB>
                      <a:noFill/>
                    </a:lnB>
                  </a:tcPr>
                </a:tc>
                <a:extLst>
                  <a:ext uri="{0D108BD9-81ED-4DB2-BD59-A6C34878D82A}">
                    <a16:rowId xmlns:a16="http://schemas.microsoft.com/office/drawing/2014/main" val="2782964675"/>
                  </a:ext>
                </a:extLst>
              </a:tr>
              <a:tr h="145473">
                <a:tc>
                  <a:txBody>
                    <a:bodyPr/>
                    <a:lstStyle/>
                    <a:p>
                      <a:pPr algn="ctr" fontAlgn="b"/>
                      <a:r>
                        <a:rPr lang="en-US" sz="1000" b="0" i="0" u="none" strike="noStrike" dirty="0">
                          <a:solidFill>
                            <a:srgbClr val="000000"/>
                          </a:solidFill>
                          <a:effectLst/>
                          <a:latin typeface="Calibri" panose="020F0502020204030204" pitchFamily="34" charset="0"/>
                        </a:rPr>
                        <a:t>35</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other transport equipment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2.5</a:t>
                      </a:r>
                    </a:p>
                  </a:txBody>
                  <a:tcPr marL="4247" marR="4247" marT="4247" marB="0" anchor="b">
                    <a:lnL>
                      <a:noFill/>
                    </a:lnL>
                    <a:lnR>
                      <a:noFill/>
                    </a:lnR>
                    <a:lnT>
                      <a:noFill/>
                    </a:lnT>
                    <a:lnB>
                      <a:noFill/>
                    </a:lnB>
                  </a:tcPr>
                </a:tc>
                <a:extLst>
                  <a:ext uri="{0D108BD9-81ED-4DB2-BD59-A6C34878D82A}">
                    <a16:rowId xmlns:a16="http://schemas.microsoft.com/office/drawing/2014/main" val="3051092461"/>
                  </a:ext>
                </a:extLst>
              </a:tr>
              <a:tr h="145473">
                <a:tc>
                  <a:txBody>
                    <a:bodyPr/>
                    <a:lstStyle/>
                    <a:p>
                      <a:pPr algn="ctr" fontAlgn="b"/>
                      <a:r>
                        <a:rPr lang="en-US" sz="1000" b="0" i="0" u="none" strike="noStrike" dirty="0">
                          <a:solidFill>
                            <a:srgbClr val="000000"/>
                          </a:solidFill>
                          <a:effectLst/>
                          <a:latin typeface="Calibri" panose="020F0502020204030204" pitchFamily="34" charset="0"/>
                        </a:rPr>
                        <a:t>21</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paper and paper products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1.6</a:t>
                      </a:r>
                    </a:p>
                  </a:txBody>
                  <a:tcPr marL="4247" marR="4247" marT="4247" marB="0" anchor="b">
                    <a:lnL>
                      <a:noFill/>
                    </a:lnL>
                    <a:lnR>
                      <a:noFill/>
                    </a:lnR>
                    <a:lnT>
                      <a:noFill/>
                    </a:lnT>
                    <a:lnB>
                      <a:noFill/>
                    </a:lnB>
                  </a:tcPr>
                </a:tc>
                <a:extLst>
                  <a:ext uri="{0D108BD9-81ED-4DB2-BD59-A6C34878D82A}">
                    <a16:rowId xmlns:a16="http://schemas.microsoft.com/office/drawing/2014/main" val="1906800425"/>
                  </a:ext>
                </a:extLst>
              </a:tr>
              <a:tr h="290944">
                <a:tc>
                  <a:txBody>
                    <a:bodyPr/>
                    <a:lstStyle/>
                    <a:p>
                      <a:pPr algn="ctr" fontAlgn="b"/>
                      <a:r>
                        <a:rPr lang="en-US" sz="1000" b="0" i="0" u="none" strike="noStrike" dirty="0">
                          <a:solidFill>
                            <a:srgbClr val="000000"/>
                          </a:solidFill>
                          <a:effectLst/>
                          <a:latin typeface="Calibri" panose="020F0502020204030204" pitchFamily="34" charset="0"/>
                        </a:rPr>
                        <a:t>33</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medical, precision and optical instruments, watches and clocks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0.8</a:t>
                      </a:r>
                    </a:p>
                  </a:txBody>
                  <a:tcPr marL="4247" marR="4247" marT="4247" marB="0" anchor="b">
                    <a:lnL>
                      <a:noFill/>
                    </a:lnL>
                    <a:lnR>
                      <a:noFill/>
                    </a:lnR>
                    <a:lnT>
                      <a:noFill/>
                    </a:lnT>
                    <a:lnB>
                      <a:noFill/>
                    </a:lnB>
                  </a:tcPr>
                </a:tc>
                <a:extLst>
                  <a:ext uri="{0D108BD9-81ED-4DB2-BD59-A6C34878D82A}">
                    <a16:rowId xmlns:a16="http://schemas.microsoft.com/office/drawing/2014/main" val="3835038089"/>
                  </a:ext>
                </a:extLst>
              </a:tr>
              <a:tr h="145473">
                <a:tc>
                  <a:txBody>
                    <a:bodyPr/>
                    <a:lstStyle/>
                    <a:p>
                      <a:pPr algn="ctr" fontAlgn="b"/>
                      <a:r>
                        <a:rPr lang="en-US" sz="1000" b="0" i="0" u="none" strike="noStrike" dirty="0">
                          <a:solidFill>
                            <a:srgbClr val="000000"/>
                          </a:solidFill>
                          <a:effectLst/>
                          <a:latin typeface="Calibri" panose="020F0502020204030204" pitchFamily="34" charset="0"/>
                        </a:rPr>
                        <a:t>20</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wood and of products of wood and cork</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0.8</a:t>
                      </a:r>
                    </a:p>
                  </a:txBody>
                  <a:tcPr marL="4247" marR="4247" marT="4247" marB="0" anchor="b">
                    <a:lnL>
                      <a:noFill/>
                    </a:lnL>
                    <a:lnR>
                      <a:noFill/>
                    </a:lnR>
                    <a:lnT>
                      <a:noFill/>
                    </a:lnT>
                    <a:lnB>
                      <a:noFill/>
                    </a:lnB>
                  </a:tcPr>
                </a:tc>
                <a:extLst>
                  <a:ext uri="{0D108BD9-81ED-4DB2-BD59-A6C34878D82A}">
                    <a16:rowId xmlns:a16="http://schemas.microsoft.com/office/drawing/2014/main" val="2492299516"/>
                  </a:ext>
                </a:extLst>
              </a:tr>
              <a:tr h="290944">
                <a:tc>
                  <a:txBody>
                    <a:bodyPr/>
                    <a:lstStyle/>
                    <a:p>
                      <a:pPr algn="ctr" fontAlgn="b"/>
                      <a:r>
                        <a:rPr lang="en-US" sz="1000" b="0" i="0" u="none" strike="noStrike" dirty="0">
                          <a:solidFill>
                            <a:srgbClr val="000000"/>
                          </a:solidFill>
                          <a:effectLst/>
                          <a:latin typeface="Calibri" panose="020F0502020204030204" pitchFamily="34" charset="0"/>
                        </a:rPr>
                        <a:t>19</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Tanning and dressing of leather; manufacture of luggage, handbags, saddlery, harness and footwear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0.7</a:t>
                      </a:r>
                    </a:p>
                  </a:txBody>
                  <a:tcPr marL="4247" marR="4247" marT="4247" marB="0" anchor="b">
                    <a:lnL>
                      <a:noFill/>
                    </a:lnL>
                    <a:lnR>
                      <a:noFill/>
                    </a:lnR>
                    <a:lnT>
                      <a:noFill/>
                    </a:lnT>
                    <a:lnB>
                      <a:noFill/>
                    </a:lnB>
                  </a:tcPr>
                </a:tc>
                <a:extLst>
                  <a:ext uri="{0D108BD9-81ED-4DB2-BD59-A6C34878D82A}">
                    <a16:rowId xmlns:a16="http://schemas.microsoft.com/office/drawing/2014/main" val="992526397"/>
                  </a:ext>
                </a:extLst>
              </a:tr>
              <a:tr h="290944">
                <a:tc>
                  <a:txBody>
                    <a:bodyPr/>
                    <a:lstStyle/>
                    <a:p>
                      <a:pPr algn="ctr" fontAlgn="b"/>
                      <a:r>
                        <a:rPr lang="en-US" sz="1000" b="0" i="0" u="none" strike="noStrike" dirty="0">
                          <a:solidFill>
                            <a:srgbClr val="000000"/>
                          </a:solidFill>
                          <a:effectLst/>
                          <a:latin typeface="Calibri" panose="020F0502020204030204" pitchFamily="34" charset="0"/>
                        </a:rPr>
                        <a:t>32</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radio, television and communication equipment and apparatus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0.7</a:t>
                      </a:r>
                    </a:p>
                  </a:txBody>
                  <a:tcPr marL="4247" marR="4247" marT="4247" marB="0" anchor="b">
                    <a:lnL>
                      <a:noFill/>
                    </a:lnL>
                    <a:lnR>
                      <a:noFill/>
                    </a:lnR>
                    <a:lnT>
                      <a:noFill/>
                    </a:lnT>
                    <a:lnB>
                      <a:noFill/>
                    </a:lnB>
                  </a:tcPr>
                </a:tc>
                <a:extLst>
                  <a:ext uri="{0D108BD9-81ED-4DB2-BD59-A6C34878D82A}">
                    <a16:rowId xmlns:a16="http://schemas.microsoft.com/office/drawing/2014/main" val="1392728369"/>
                  </a:ext>
                </a:extLst>
              </a:tr>
              <a:tr h="145473">
                <a:tc>
                  <a:txBody>
                    <a:bodyPr/>
                    <a:lstStyle/>
                    <a:p>
                      <a:pPr algn="ctr" fontAlgn="b"/>
                      <a:r>
                        <a:rPr lang="en-US" sz="1000" b="0" i="0" u="none" strike="noStrike" dirty="0">
                          <a:solidFill>
                            <a:srgbClr val="000000"/>
                          </a:solidFill>
                          <a:effectLst/>
                          <a:latin typeface="Calibri" panose="020F0502020204030204" pitchFamily="34" charset="0"/>
                        </a:rPr>
                        <a:t>16</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tobacco products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0.3</a:t>
                      </a:r>
                    </a:p>
                  </a:txBody>
                  <a:tcPr marL="4247" marR="4247" marT="4247" marB="0" anchor="b">
                    <a:lnL>
                      <a:noFill/>
                    </a:lnL>
                    <a:lnR>
                      <a:noFill/>
                    </a:lnR>
                    <a:lnT>
                      <a:noFill/>
                    </a:lnT>
                    <a:lnB>
                      <a:noFill/>
                    </a:lnB>
                  </a:tcPr>
                </a:tc>
                <a:extLst>
                  <a:ext uri="{0D108BD9-81ED-4DB2-BD59-A6C34878D82A}">
                    <a16:rowId xmlns:a16="http://schemas.microsoft.com/office/drawing/2014/main" val="2793448397"/>
                  </a:ext>
                </a:extLst>
              </a:tr>
              <a:tr h="290944">
                <a:tc>
                  <a:txBody>
                    <a:bodyPr/>
                    <a:lstStyle/>
                    <a:p>
                      <a:pPr algn="ctr" fontAlgn="b"/>
                      <a:r>
                        <a:rPr lang="en-US" sz="1000" b="0" i="0" u="none" strike="noStrike" dirty="0">
                          <a:solidFill>
                            <a:srgbClr val="000000"/>
                          </a:solidFill>
                          <a:effectLst/>
                          <a:latin typeface="Calibri" panose="020F0502020204030204" pitchFamily="34" charset="0"/>
                        </a:rPr>
                        <a:t>30</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office, accounting and computing machinery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0.1</a:t>
                      </a:r>
                    </a:p>
                  </a:txBody>
                  <a:tcPr marL="4247" marR="4247" marT="4247" marB="0" anchor="b">
                    <a:lnL>
                      <a:noFill/>
                    </a:lnL>
                    <a:lnR>
                      <a:noFill/>
                    </a:lnR>
                    <a:lnT>
                      <a:noFill/>
                    </a:lnT>
                    <a:lnB>
                      <a:noFill/>
                    </a:lnB>
                  </a:tcPr>
                </a:tc>
                <a:extLst>
                  <a:ext uri="{0D108BD9-81ED-4DB2-BD59-A6C34878D82A}">
                    <a16:rowId xmlns:a16="http://schemas.microsoft.com/office/drawing/2014/main" val="530550116"/>
                  </a:ext>
                </a:extLst>
              </a:tr>
              <a:tr h="145473">
                <a:tc>
                  <a:txBody>
                    <a:bodyPr/>
                    <a:lstStyle/>
                    <a:p>
                      <a:pPr algn="ctr" fontAlgn="b"/>
                      <a:r>
                        <a:rPr lang="en-US" sz="1000" b="0" i="0" u="none" strike="noStrike" dirty="0">
                          <a:solidFill>
                            <a:srgbClr val="000000"/>
                          </a:solidFill>
                          <a:effectLst/>
                          <a:latin typeface="Calibri" panose="020F0502020204030204" pitchFamily="34" charset="0"/>
                        </a:rPr>
                        <a:t>22</a:t>
                      </a:r>
                    </a:p>
                  </a:txBody>
                  <a:tcPr marL="4247" marR="4247" marT="4247"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Publishing, printing and reproduction of recorded media </a:t>
                      </a:r>
                    </a:p>
                  </a:txBody>
                  <a:tcPr marL="4247" marR="4247" marT="4247"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0.1</a:t>
                      </a:r>
                    </a:p>
                  </a:txBody>
                  <a:tcPr marL="4247" marR="4247" marT="4247" marB="0" anchor="b">
                    <a:lnL>
                      <a:noFill/>
                    </a:lnL>
                    <a:lnR>
                      <a:noFill/>
                    </a:lnR>
                    <a:lnT>
                      <a:noFill/>
                    </a:lnT>
                    <a:lnB>
                      <a:noFill/>
                    </a:lnB>
                  </a:tcPr>
                </a:tc>
                <a:extLst>
                  <a:ext uri="{0D108BD9-81ED-4DB2-BD59-A6C34878D82A}">
                    <a16:rowId xmlns:a16="http://schemas.microsoft.com/office/drawing/2014/main" val="1192799518"/>
                  </a:ext>
                </a:extLst>
              </a:tr>
            </a:tbl>
          </a:graphicData>
        </a:graphic>
      </p:graphicFrame>
      <p:graphicFrame>
        <p:nvGraphicFramePr>
          <p:cNvPr id="4" name="Tablo 3">
            <a:extLst>
              <a:ext uri="{FF2B5EF4-FFF2-40B4-BE49-F238E27FC236}">
                <a16:creationId xmlns:a16="http://schemas.microsoft.com/office/drawing/2014/main" id="{8D5B5876-CEC2-4656-BCB7-8992E7A2A665}"/>
              </a:ext>
            </a:extLst>
          </p:cNvPr>
          <p:cNvGraphicFramePr>
            <a:graphicFrameLocks noGrp="1"/>
          </p:cNvGraphicFramePr>
          <p:nvPr>
            <p:extLst>
              <p:ext uri="{D42A27DB-BD31-4B8C-83A1-F6EECF244321}">
                <p14:modId xmlns:p14="http://schemas.microsoft.com/office/powerpoint/2010/main" val="2279616089"/>
              </p:ext>
            </p:extLst>
          </p:nvPr>
        </p:nvGraphicFramePr>
        <p:xfrm>
          <a:off x="4648200" y="457922"/>
          <a:ext cx="4419599" cy="4947044"/>
        </p:xfrm>
        <a:graphic>
          <a:graphicData uri="http://schemas.openxmlformats.org/drawingml/2006/table">
            <a:tbl>
              <a:tblPr/>
              <a:tblGrid>
                <a:gridCol w="509953">
                  <a:extLst>
                    <a:ext uri="{9D8B030D-6E8A-4147-A177-3AD203B41FA5}">
                      <a16:colId xmlns:a16="http://schemas.microsoft.com/office/drawing/2014/main" val="2800124796"/>
                    </a:ext>
                  </a:extLst>
                </a:gridCol>
                <a:gridCol w="3144715">
                  <a:extLst>
                    <a:ext uri="{9D8B030D-6E8A-4147-A177-3AD203B41FA5}">
                      <a16:colId xmlns:a16="http://schemas.microsoft.com/office/drawing/2014/main" val="1813282629"/>
                    </a:ext>
                  </a:extLst>
                </a:gridCol>
                <a:gridCol w="764931">
                  <a:extLst>
                    <a:ext uri="{9D8B030D-6E8A-4147-A177-3AD203B41FA5}">
                      <a16:colId xmlns:a16="http://schemas.microsoft.com/office/drawing/2014/main" val="1959426056"/>
                    </a:ext>
                  </a:extLst>
                </a:gridCol>
              </a:tblGrid>
              <a:tr h="601986">
                <a:tc>
                  <a:txBody>
                    <a:bodyPr/>
                    <a:lstStyle/>
                    <a:p>
                      <a:pPr algn="ctr" fontAlgn="b"/>
                      <a:r>
                        <a:rPr lang="en-US" sz="1000" b="0" i="0" u="none" strike="noStrike" dirty="0">
                          <a:solidFill>
                            <a:srgbClr val="000000"/>
                          </a:solidFill>
                          <a:effectLst/>
                          <a:latin typeface="Calibri" panose="020F0502020204030204" pitchFamily="34" charset="0"/>
                        </a:rPr>
                        <a:t>ISIC code</a:t>
                      </a:r>
                    </a:p>
                  </a:txBody>
                  <a:tcPr marL="4562" marR="4562" marT="4562"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Share in total </a:t>
                      </a:r>
                      <a:r>
                        <a:rPr lang="en-US" sz="1000" b="0" i="0" u="none" strike="noStrike" dirty="0" err="1">
                          <a:solidFill>
                            <a:srgbClr val="000000"/>
                          </a:solidFill>
                          <a:effectLst/>
                          <a:latin typeface="Calibri" panose="020F0502020204030204" pitchFamily="34" charset="0"/>
                        </a:rPr>
                        <a:t>manufacturig</a:t>
                      </a:r>
                      <a:r>
                        <a:rPr lang="en-US" sz="1000" b="0" i="0" u="none" strike="noStrike" dirty="0">
                          <a:solidFill>
                            <a:srgbClr val="000000"/>
                          </a:solidFill>
                          <a:effectLst/>
                          <a:latin typeface="Calibri" panose="020F0502020204030204" pitchFamily="34" charset="0"/>
                        </a:rPr>
                        <a:t> imports (%)</a:t>
                      </a:r>
                    </a:p>
                  </a:txBody>
                  <a:tcPr marL="4562" marR="4562" marT="4562" marB="0" anchor="b">
                    <a:lnL>
                      <a:noFill/>
                    </a:lnL>
                    <a:lnR>
                      <a:noFill/>
                    </a:lnR>
                    <a:lnT>
                      <a:noFill/>
                    </a:lnT>
                    <a:lnB>
                      <a:noFill/>
                    </a:lnB>
                  </a:tcPr>
                </a:tc>
                <a:extLst>
                  <a:ext uri="{0D108BD9-81ED-4DB2-BD59-A6C34878D82A}">
                    <a16:rowId xmlns:a16="http://schemas.microsoft.com/office/drawing/2014/main" val="14886106"/>
                  </a:ext>
                </a:extLst>
              </a:tr>
              <a:tr h="161799">
                <a:tc>
                  <a:txBody>
                    <a:bodyPr/>
                    <a:lstStyle/>
                    <a:p>
                      <a:pPr algn="ctr" fontAlgn="b"/>
                      <a:r>
                        <a:rPr lang="en-US" sz="1000" b="0" i="0" u="none" strike="noStrike" dirty="0">
                          <a:solidFill>
                            <a:srgbClr val="000000"/>
                          </a:solidFill>
                          <a:effectLst/>
                          <a:latin typeface="Calibri" panose="020F0502020204030204" pitchFamily="34" charset="0"/>
                        </a:rPr>
                        <a:t>27</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basic metals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17.9</a:t>
                      </a:r>
                    </a:p>
                  </a:txBody>
                  <a:tcPr marL="4562" marR="4562" marT="4562" marB="0" anchor="b">
                    <a:lnL>
                      <a:noFill/>
                    </a:lnL>
                    <a:lnR>
                      <a:noFill/>
                    </a:lnR>
                    <a:lnT>
                      <a:noFill/>
                    </a:lnT>
                    <a:lnB>
                      <a:noFill/>
                    </a:lnB>
                  </a:tcPr>
                </a:tc>
                <a:extLst>
                  <a:ext uri="{0D108BD9-81ED-4DB2-BD59-A6C34878D82A}">
                    <a16:rowId xmlns:a16="http://schemas.microsoft.com/office/drawing/2014/main" val="3020893782"/>
                  </a:ext>
                </a:extLst>
              </a:tr>
              <a:tr h="161799">
                <a:tc>
                  <a:txBody>
                    <a:bodyPr/>
                    <a:lstStyle/>
                    <a:p>
                      <a:pPr algn="ctr" fontAlgn="b"/>
                      <a:r>
                        <a:rPr lang="en-US" sz="1000" b="0" i="0" u="none" strike="noStrike" dirty="0">
                          <a:solidFill>
                            <a:srgbClr val="000000"/>
                          </a:solidFill>
                          <a:effectLst/>
                          <a:latin typeface="Calibri" panose="020F0502020204030204" pitchFamily="34" charset="0"/>
                        </a:rPr>
                        <a:t>24</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chemicals and chemical products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16.1</a:t>
                      </a:r>
                    </a:p>
                  </a:txBody>
                  <a:tcPr marL="4562" marR="4562" marT="4562" marB="0" anchor="b">
                    <a:lnL>
                      <a:noFill/>
                    </a:lnL>
                    <a:lnR>
                      <a:noFill/>
                    </a:lnR>
                    <a:lnT>
                      <a:noFill/>
                    </a:lnT>
                    <a:lnB>
                      <a:noFill/>
                    </a:lnB>
                  </a:tcPr>
                </a:tc>
                <a:extLst>
                  <a:ext uri="{0D108BD9-81ED-4DB2-BD59-A6C34878D82A}">
                    <a16:rowId xmlns:a16="http://schemas.microsoft.com/office/drawing/2014/main" val="1731577931"/>
                  </a:ext>
                </a:extLst>
              </a:tr>
              <a:tr h="161799">
                <a:tc>
                  <a:txBody>
                    <a:bodyPr/>
                    <a:lstStyle/>
                    <a:p>
                      <a:pPr algn="ctr" fontAlgn="b"/>
                      <a:r>
                        <a:rPr lang="en-US" sz="1000" b="0" i="0" u="none" strike="noStrike" dirty="0">
                          <a:solidFill>
                            <a:srgbClr val="000000"/>
                          </a:solidFill>
                          <a:effectLst/>
                          <a:latin typeface="Calibri" panose="020F0502020204030204" pitchFamily="34" charset="0"/>
                        </a:rPr>
                        <a:t>34</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motor vehicles, trailers and semi-trailers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12.9</a:t>
                      </a:r>
                    </a:p>
                  </a:txBody>
                  <a:tcPr marL="4562" marR="4562" marT="4562" marB="0" anchor="b">
                    <a:lnL>
                      <a:noFill/>
                    </a:lnL>
                    <a:lnR>
                      <a:noFill/>
                    </a:lnR>
                    <a:lnT>
                      <a:noFill/>
                    </a:lnT>
                    <a:lnB>
                      <a:noFill/>
                    </a:lnB>
                  </a:tcPr>
                </a:tc>
                <a:extLst>
                  <a:ext uri="{0D108BD9-81ED-4DB2-BD59-A6C34878D82A}">
                    <a16:rowId xmlns:a16="http://schemas.microsoft.com/office/drawing/2014/main" val="1905219840"/>
                  </a:ext>
                </a:extLst>
              </a:tr>
              <a:tr h="161799">
                <a:tc>
                  <a:txBody>
                    <a:bodyPr/>
                    <a:lstStyle/>
                    <a:p>
                      <a:pPr algn="ctr" fontAlgn="b"/>
                      <a:r>
                        <a:rPr lang="en-US" sz="1000" b="0" i="0" u="none" strike="noStrike" dirty="0">
                          <a:solidFill>
                            <a:srgbClr val="000000"/>
                          </a:solidFill>
                          <a:effectLst/>
                          <a:latin typeface="Calibri" panose="020F0502020204030204" pitchFamily="34" charset="0"/>
                        </a:rPr>
                        <a:t>29</a:t>
                      </a:r>
                    </a:p>
                  </a:txBody>
                  <a:tcPr marL="4562" marR="4562" marT="4562"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panose="020F0502020204030204" pitchFamily="34" charset="0"/>
                        </a:rPr>
                        <a:t>Manufacture of machinery and equipment </a:t>
                      </a:r>
                      <a:r>
                        <a:rPr lang="en-US" sz="1000" b="0" i="0" u="none" strike="noStrike" dirty="0" err="1">
                          <a:solidFill>
                            <a:srgbClr val="000000"/>
                          </a:solidFill>
                          <a:effectLst/>
                          <a:latin typeface="Calibri" panose="020F0502020204030204" pitchFamily="34" charset="0"/>
                        </a:rPr>
                        <a:t>n.e.c.</a:t>
                      </a:r>
                      <a:r>
                        <a:rPr lang="en-US" sz="1000" b="0" i="0" u="none" strike="noStrike" dirty="0">
                          <a:solidFill>
                            <a:srgbClr val="000000"/>
                          </a:solidFill>
                          <a:effectLst/>
                          <a:latin typeface="Calibri" panose="020F0502020204030204" pitchFamily="34" charset="0"/>
                        </a:rPr>
                        <a:t>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11.5</a:t>
                      </a:r>
                    </a:p>
                  </a:txBody>
                  <a:tcPr marL="4562" marR="4562" marT="4562" marB="0" anchor="b">
                    <a:lnL>
                      <a:noFill/>
                    </a:lnL>
                    <a:lnR>
                      <a:noFill/>
                    </a:lnR>
                    <a:lnT>
                      <a:noFill/>
                    </a:lnT>
                    <a:lnB>
                      <a:noFill/>
                    </a:lnB>
                  </a:tcPr>
                </a:tc>
                <a:extLst>
                  <a:ext uri="{0D108BD9-81ED-4DB2-BD59-A6C34878D82A}">
                    <a16:rowId xmlns:a16="http://schemas.microsoft.com/office/drawing/2014/main" val="2355163643"/>
                  </a:ext>
                </a:extLst>
              </a:tr>
              <a:tr h="318895">
                <a:tc>
                  <a:txBody>
                    <a:bodyPr/>
                    <a:lstStyle/>
                    <a:p>
                      <a:pPr algn="ctr" fontAlgn="b"/>
                      <a:r>
                        <a:rPr lang="en-US" sz="1000" b="0" i="0" u="none" strike="noStrike" dirty="0">
                          <a:solidFill>
                            <a:srgbClr val="000000"/>
                          </a:solidFill>
                          <a:effectLst/>
                          <a:latin typeface="Calibri" panose="020F0502020204030204" pitchFamily="34" charset="0"/>
                        </a:rPr>
                        <a:t>23</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coke, refined petroleum products and nuclear fuel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7.2</a:t>
                      </a:r>
                    </a:p>
                  </a:txBody>
                  <a:tcPr marL="4562" marR="4562" marT="4562" marB="0" anchor="b">
                    <a:lnL>
                      <a:noFill/>
                    </a:lnL>
                    <a:lnR>
                      <a:noFill/>
                    </a:lnR>
                    <a:lnT>
                      <a:noFill/>
                    </a:lnT>
                    <a:lnB>
                      <a:noFill/>
                    </a:lnB>
                  </a:tcPr>
                </a:tc>
                <a:extLst>
                  <a:ext uri="{0D108BD9-81ED-4DB2-BD59-A6C34878D82A}">
                    <a16:rowId xmlns:a16="http://schemas.microsoft.com/office/drawing/2014/main" val="1119622484"/>
                  </a:ext>
                </a:extLst>
              </a:tr>
              <a:tr h="161799">
                <a:tc>
                  <a:txBody>
                    <a:bodyPr/>
                    <a:lstStyle/>
                    <a:p>
                      <a:pPr algn="ctr" fontAlgn="b"/>
                      <a:r>
                        <a:rPr lang="en-US" sz="1000" b="0" i="0" u="none" strike="noStrike" dirty="0">
                          <a:solidFill>
                            <a:srgbClr val="000000"/>
                          </a:solidFill>
                          <a:effectLst/>
                          <a:latin typeface="Calibri" panose="020F0502020204030204" pitchFamily="34" charset="0"/>
                        </a:rPr>
                        <a:t>31</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electrical machinery and apparatus n.e.c.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5.1</a:t>
                      </a:r>
                    </a:p>
                  </a:txBody>
                  <a:tcPr marL="4562" marR="4562" marT="4562" marB="0" anchor="b">
                    <a:lnL>
                      <a:noFill/>
                    </a:lnL>
                    <a:lnR>
                      <a:noFill/>
                    </a:lnR>
                    <a:lnT>
                      <a:noFill/>
                    </a:lnT>
                    <a:lnB>
                      <a:noFill/>
                    </a:lnB>
                  </a:tcPr>
                </a:tc>
                <a:extLst>
                  <a:ext uri="{0D108BD9-81ED-4DB2-BD59-A6C34878D82A}">
                    <a16:rowId xmlns:a16="http://schemas.microsoft.com/office/drawing/2014/main" val="2440815104"/>
                  </a:ext>
                </a:extLst>
              </a:tr>
              <a:tr h="161799">
                <a:tc>
                  <a:txBody>
                    <a:bodyPr/>
                    <a:lstStyle/>
                    <a:p>
                      <a:pPr algn="ctr" fontAlgn="b"/>
                      <a:r>
                        <a:rPr lang="en-US" sz="1000" b="0" i="0" u="none" strike="noStrike" dirty="0">
                          <a:solidFill>
                            <a:srgbClr val="000000"/>
                          </a:solidFill>
                          <a:effectLst/>
                          <a:latin typeface="Calibri" panose="020F0502020204030204" pitchFamily="34" charset="0"/>
                        </a:rPr>
                        <a:t>36</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furniture; manufacturing n.e.c. </a:t>
                      </a:r>
                    </a:p>
                  </a:txBody>
                  <a:tcPr marL="4562" marR="4562" marT="4562"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3.6</a:t>
                      </a:r>
                    </a:p>
                  </a:txBody>
                  <a:tcPr marL="4562" marR="4562" marT="4562" marB="0" anchor="b">
                    <a:lnL>
                      <a:noFill/>
                    </a:lnL>
                    <a:lnR>
                      <a:noFill/>
                    </a:lnR>
                    <a:lnT>
                      <a:noFill/>
                    </a:lnT>
                    <a:lnB>
                      <a:noFill/>
                    </a:lnB>
                  </a:tcPr>
                </a:tc>
                <a:extLst>
                  <a:ext uri="{0D108BD9-81ED-4DB2-BD59-A6C34878D82A}">
                    <a16:rowId xmlns:a16="http://schemas.microsoft.com/office/drawing/2014/main" val="791222229"/>
                  </a:ext>
                </a:extLst>
              </a:tr>
              <a:tr h="318895">
                <a:tc>
                  <a:txBody>
                    <a:bodyPr/>
                    <a:lstStyle/>
                    <a:p>
                      <a:pPr algn="ctr" fontAlgn="b"/>
                      <a:r>
                        <a:rPr lang="en-US" sz="1000" b="0" i="0" u="none" strike="noStrike" dirty="0">
                          <a:solidFill>
                            <a:srgbClr val="000000"/>
                          </a:solidFill>
                          <a:effectLst/>
                          <a:latin typeface="Calibri" panose="020F0502020204030204" pitchFamily="34" charset="0"/>
                        </a:rPr>
                        <a:t>32</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radio, television and communication equipment and apparatus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3.6</a:t>
                      </a:r>
                    </a:p>
                  </a:txBody>
                  <a:tcPr marL="4562" marR="4562" marT="4562" marB="0" anchor="b">
                    <a:lnL>
                      <a:noFill/>
                    </a:lnL>
                    <a:lnR>
                      <a:noFill/>
                    </a:lnR>
                    <a:lnT>
                      <a:noFill/>
                    </a:lnT>
                    <a:lnB>
                      <a:noFill/>
                    </a:lnB>
                  </a:tcPr>
                </a:tc>
                <a:extLst>
                  <a:ext uri="{0D108BD9-81ED-4DB2-BD59-A6C34878D82A}">
                    <a16:rowId xmlns:a16="http://schemas.microsoft.com/office/drawing/2014/main" val="1307640762"/>
                  </a:ext>
                </a:extLst>
              </a:tr>
              <a:tr h="161799">
                <a:tc>
                  <a:txBody>
                    <a:bodyPr/>
                    <a:lstStyle/>
                    <a:p>
                      <a:pPr algn="ctr" fontAlgn="b"/>
                      <a:r>
                        <a:rPr lang="en-US" sz="1000" b="0" i="0" u="none" strike="noStrike" dirty="0">
                          <a:solidFill>
                            <a:srgbClr val="000000"/>
                          </a:solidFill>
                          <a:effectLst/>
                          <a:latin typeface="Calibri" panose="020F0502020204030204" pitchFamily="34" charset="0"/>
                        </a:rPr>
                        <a:t>15</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food products and beverages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3.3</a:t>
                      </a:r>
                    </a:p>
                  </a:txBody>
                  <a:tcPr marL="4562" marR="4562" marT="4562" marB="0" anchor="b">
                    <a:lnL>
                      <a:noFill/>
                    </a:lnL>
                    <a:lnR>
                      <a:noFill/>
                    </a:lnR>
                    <a:lnT>
                      <a:noFill/>
                    </a:lnT>
                    <a:lnB>
                      <a:noFill/>
                    </a:lnB>
                  </a:tcPr>
                </a:tc>
                <a:extLst>
                  <a:ext uri="{0D108BD9-81ED-4DB2-BD59-A6C34878D82A}">
                    <a16:rowId xmlns:a16="http://schemas.microsoft.com/office/drawing/2014/main" val="2295825725"/>
                  </a:ext>
                </a:extLst>
              </a:tr>
              <a:tr h="318895">
                <a:tc>
                  <a:txBody>
                    <a:bodyPr/>
                    <a:lstStyle/>
                    <a:p>
                      <a:pPr algn="ctr" fontAlgn="b"/>
                      <a:r>
                        <a:rPr lang="en-US" sz="1000" b="0" i="0" u="none" strike="noStrike" dirty="0">
                          <a:solidFill>
                            <a:srgbClr val="000000"/>
                          </a:solidFill>
                          <a:effectLst/>
                          <a:latin typeface="Calibri" panose="020F0502020204030204" pitchFamily="34" charset="0"/>
                        </a:rPr>
                        <a:t>33</a:t>
                      </a:r>
                    </a:p>
                  </a:txBody>
                  <a:tcPr marL="4562" marR="4562" marT="4562"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panose="020F0502020204030204" pitchFamily="34" charset="0"/>
                        </a:rPr>
                        <a:t>Manufacture of medical, precision and optical instruments, watches and clocks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3.2</a:t>
                      </a:r>
                    </a:p>
                  </a:txBody>
                  <a:tcPr marL="4562" marR="4562" marT="4562" marB="0" anchor="b">
                    <a:lnL>
                      <a:noFill/>
                    </a:lnL>
                    <a:lnR>
                      <a:noFill/>
                    </a:lnR>
                    <a:lnT>
                      <a:noFill/>
                    </a:lnT>
                    <a:lnB>
                      <a:noFill/>
                    </a:lnB>
                  </a:tcPr>
                </a:tc>
                <a:extLst>
                  <a:ext uri="{0D108BD9-81ED-4DB2-BD59-A6C34878D82A}">
                    <a16:rowId xmlns:a16="http://schemas.microsoft.com/office/drawing/2014/main" val="4086703701"/>
                  </a:ext>
                </a:extLst>
              </a:tr>
              <a:tr h="161799">
                <a:tc>
                  <a:txBody>
                    <a:bodyPr/>
                    <a:lstStyle/>
                    <a:p>
                      <a:pPr algn="ctr" fontAlgn="b"/>
                      <a:r>
                        <a:rPr lang="en-US" sz="1000" b="0" i="0" u="none" strike="noStrike" dirty="0">
                          <a:solidFill>
                            <a:srgbClr val="000000"/>
                          </a:solidFill>
                          <a:effectLst/>
                          <a:latin typeface="Calibri" panose="020F0502020204030204" pitchFamily="34" charset="0"/>
                        </a:rPr>
                        <a:t>35</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other transport equipment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3.1</a:t>
                      </a:r>
                    </a:p>
                  </a:txBody>
                  <a:tcPr marL="4562" marR="4562" marT="4562" marB="0" anchor="b">
                    <a:lnL>
                      <a:noFill/>
                    </a:lnL>
                    <a:lnR>
                      <a:noFill/>
                    </a:lnR>
                    <a:lnT>
                      <a:noFill/>
                    </a:lnT>
                    <a:lnB>
                      <a:noFill/>
                    </a:lnB>
                  </a:tcPr>
                </a:tc>
                <a:extLst>
                  <a:ext uri="{0D108BD9-81ED-4DB2-BD59-A6C34878D82A}">
                    <a16:rowId xmlns:a16="http://schemas.microsoft.com/office/drawing/2014/main" val="1835686601"/>
                  </a:ext>
                </a:extLst>
              </a:tr>
              <a:tr h="161799">
                <a:tc>
                  <a:txBody>
                    <a:bodyPr/>
                    <a:lstStyle/>
                    <a:p>
                      <a:pPr algn="ctr" fontAlgn="b"/>
                      <a:r>
                        <a:rPr lang="en-US" sz="1000" b="0" i="0" u="none" strike="noStrike" dirty="0">
                          <a:solidFill>
                            <a:srgbClr val="000000"/>
                          </a:solidFill>
                          <a:effectLst/>
                          <a:latin typeface="Calibri" panose="020F0502020204030204" pitchFamily="34" charset="0"/>
                        </a:rPr>
                        <a:t>25</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rubber and plastics products </a:t>
                      </a:r>
                    </a:p>
                  </a:txBody>
                  <a:tcPr marL="4562" marR="4562" marT="4562" marB="0" anchor="b">
                    <a:lnL>
                      <a:noFill/>
                    </a:lnL>
                    <a:lnR>
                      <a:noFill/>
                    </a:lnR>
                    <a:lnT>
                      <a:noFill/>
                    </a:lnT>
                    <a:lnB>
                      <a:noFill/>
                    </a:lnB>
                  </a:tcPr>
                </a:tc>
                <a:tc>
                  <a:txBody>
                    <a:bodyPr/>
                    <a:lstStyle/>
                    <a:p>
                      <a:pPr algn="ctr" fontAlgn="b"/>
                      <a:r>
                        <a:rPr lang="en-US" sz="1000" b="0" i="0" u="none" strike="noStrike">
                          <a:solidFill>
                            <a:srgbClr val="000000"/>
                          </a:solidFill>
                          <a:effectLst/>
                          <a:latin typeface="Calibri" panose="020F0502020204030204" pitchFamily="34" charset="0"/>
                        </a:rPr>
                        <a:t>2.4</a:t>
                      </a:r>
                    </a:p>
                  </a:txBody>
                  <a:tcPr marL="4562" marR="4562" marT="4562" marB="0" anchor="b">
                    <a:lnL>
                      <a:noFill/>
                    </a:lnL>
                    <a:lnR>
                      <a:noFill/>
                    </a:lnR>
                    <a:lnT>
                      <a:noFill/>
                    </a:lnT>
                    <a:lnB>
                      <a:noFill/>
                    </a:lnB>
                  </a:tcPr>
                </a:tc>
                <a:extLst>
                  <a:ext uri="{0D108BD9-81ED-4DB2-BD59-A6C34878D82A}">
                    <a16:rowId xmlns:a16="http://schemas.microsoft.com/office/drawing/2014/main" val="2960326838"/>
                  </a:ext>
                </a:extLst>
              </a:tr>
              <a:tr h="318895">
                <a:tc>
                  <a:txBody>
                    <a:bodyPr/>
                    <a:lstStyle/>
                    <a:p>
                      <a:pPr algn="ctr" fontAlgn="b"/>
                      <a:r>
                        <a:rPr lang="en-US" sz="1000" b="0" i="0" u="none" strike="noStrike" dirty="0">
                          <a:solidFill>
                            <a:srgbClr val="000000"/>
                          </a:solidFill>
                          <a:effectLst/>
                          <a:latin typeface="Calibri" panose="020F0502020204030204" pitchFamily="34" charset="0"/>
                        </a:rPr>
                        <a:t>28</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fabricated metal products, except machinery and equipment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2.0</a:t>
                      </a:r>
                    </a:p>
                  </a:txBody>
                  <a:tcPr marL="4562" marR="4562" marT="4562" marB="0" anchor="b">
                    <a:lnL>
                      <a:noFill/>
                    </a:lnL>
                    <a:lnR>
                      <a:noFill/>
                    </a:lnR>
                    <a:lnT>
                      <a:noFill/>
                    </a:lnT>
                    <a:lnB>
                      <a:noFill/>
                    </a:lnB>
                  </a:tcPr>
                </a:tc>
                <a:extLst>
                  <a:ext uri="{0D108BD9-81ED-4DB2-BD59-A6C34878D82A}">
                    <a16:rowId xmlns:a16="http://schemas.microsoft.com/office/drawing/2014/main" val="3261071158"/>
                  </a:ext>
                </a:extLst>
              </a:tr>
              <a:tr h="161799">
                <a:tc>
                  <a:txBody>
                    <a:bodyPr/>
                    <a:lstStyle/>
                    <a:p>
                      <a:pPr algn="ctr" fontAlgn="b"/>
                      <a:r>
                        <a:rPr lang="en-US" sz="1000" b="0" i="0" u="none" strike="noStrike" dirty="0">
                          <a:solidFill>
                            <a:srgbClr val="000000"/>
                          </a:solidFill>
                          <a:effectLst/>
                          <a:latin typeface="Calibri" panose="020F0502020204030204" pitchFamily="34" charset="0"/>
                        </a:rPr>
                        <a:t>17</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textiles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1.7</a:t>
                      </a:r>
                    </a:p>
                  </a:txBody>
                  <a:tcPr marL="4562" marR="4562" marT="4562" marB="0" anchor="b">
                    <a:lnL>
                      <a:noFill/>
                    </a:lnL>
                    <a:lnR>
                      <a:noFill/>
                    </a:lnR>
                    <a:lnT>
                      <a:noFill/>
                    </a:lnT>
                    <a:lnB>
                      <a:noFill/>
                    </a:lnB>
                  </a:tcPr>
                </a:tc>
                <a:extLst>
                  <a:ext uri="{0D108BD9-81ED-4DB2-BD59-A6C34878D82A}">
                    <a16:rowId xmlns:a16="http://schemas.microsoft.com/office/drawing/2014/main" val="2239625918"/>
                  </a:ext>
                </a:extLst>
              </a:tr>
              <a:tr h="161799">
                <a:tc>
                  <a:txBody>
                    <a:bodyPr/>
                    <a:lstStyle/>
                    <a:p>
                      <a:pPr algn="ctr" fontAlgn="b"/>
                      <a:r>
                        <a:rPr lang="en-US" sz="1000" b="0" i="0" u="none" strike="noStrike" dirty="0">
                          <a:solidFill>
                            <a:srgbClr val="000000"/>
                          </a:solidFill>
                          <a:effectLst/>
                          <a:latin typeface="Calibri" panose="020F0502020204030204" pitchFamily="34" charset="0"/>
                        </a:rPr>
                        <a:t>21</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paper and paper products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1.6</a:t>
                      </a:r>
                    </a:p>
                  </a:txBody>
                  <a:tcPr marL="4562" marR="4562" marT="4562" marB="0" anchor="b">
                    <a:lnL>
                      <a:noFill/>
                    </a:lnL>
                    <a:lnR>
                      <a:noFill/>
                    </a:lnR>
                    <a:lnT>
                      <a:noFill/>
                    </a:lnT>
                    <a:lnB>
                      <a:noFill/>
                    </a:lnB>
                  </a:tcPr>
                </a:tc>
                <a:extLst>
                  <a:ext uri="{0D108BD9-81ED-4DB2-BD59-A6C34878D82A}">
                    <a16:rowId xmlns:a16="http://schemas.microsoft.com/office/drawing/2014/main" val="3603597796"/>
                  </a:ext>
                </a:extLst>
              </a:tr>
              <a:tr h="161799">
                <a:tc>
                  <a:txBody>
                    <a:bodyPr/>
                    <a:lstStyle/>
                    <a:p>
                      <a:pPr algn="ctr" fontAlgn="b"/>
                      <a:r>
                        <a:rPr lang="en-US" sz="1000" b="0" i="0" u="none" strike="noStrike" dirty="0">
                          <a:solidFill>
                            <a:srgbClr val="000000"/>
                          </a:solidFill>
                          <a:effectLst/>
                          <a:latin typeface="Calibri" panose="020F0502020204030204" pitchFamily="34" charset="0"/>
                        </a:rPr>
                        <a:t>30</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office, accounting and computing machinery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1.5</a:t>
                      </a:r>
                    </a:p>
                  </a:txBody>
                  <a:tcPr marL="4562" marR="4562" marT="4562" marB="0" anchor="b">
                    <a:lnL>
                      <a:noFill/>
                    </a:lnL>
                    <a:lnR>
                      <a:noFill/>
                    </a:lnR>
                    <a:lnT>
                      <a:noFill/>
                    </a:lnT>
                    <a:lnB>
                      <a:noFill/>
                    </a:lnB>
                  </a:tcPr>
                </a:tc>
                <a:extLst>
                  <a:ext uri="{0D108BD9-81ED-4DB2-BD59-A6C34878D82A}">
                    <a16:rowId xmlns:a16="http://schemas.microsoft.com/office/drawing/2014/main" val="4073389133"/>
                  </a:ext>
                </a:extLst>
              </a:tr>
              <a:tr h="161799">
                <a:tc>
                  <a:txBody>
                    <a:bodyPr/>
                    <a:lstStyle/>
                    <a:p>
                      <a:pPr algn="ctr" fontAlgn="b"/>
                      <a:r>
                        <a:rPr lang="en-US" sz="1000" b="0" i="0" u="none" strike="noStrike" dirty="0">
                          <a:solidFill>
                            <a:srgbClr val="000000"/>
                          </a:solidFill>
                          <a:effectLst/>
                          <a:latin typeface="Calibri" panose="020F0502020204030204" pitchFamily="34" charset="0"/>
                        </a:rPr>
                        <a:t>18</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wearing apparel; dressing and dyeing of fur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1.0</a:t>
                      </a:r>
                    </a:p>
                  </a:txBody>
                  <a:tcPr marL="4562" marR="4562" marT="4562" marB="0" anchor="b">
                    <a:lnL>
                      <a:noFill/>
                    </a:lnL>
                    <a:lnR>
                      <a:noFill/>
                    </a:lnR>
                    <a:lnT>
                      <a:noFill/>
                    </a:lnT>
                    <a:lnB>
                      <a:noFill/>
                    </a:lnB>
                  </a:tcPr>
                </a:tc>
                <a:extLst>
                  <a:ext uri="{0D108BD9-81ED-4DB2-BD59-A6C34878D82A}">
                    <a16:rowId xmlns:a16="http://schemas.microsoft.com/office/drawing/2014/main" val="1260823442"/>
                  </a:ext>
                </a:extLst>
              </a:tr>
              <a:tr h="161799">
                <a:tc>
                  <a:txBody>
                    <a:bodyPr/>
                    <a:lstStyle/>
                    <a:p>
                      <a:pPr algn="ctr" fontAlgn="b"/>
                      <a:r>
                        <a:rPr lang="en-US" sz="1000" b="0" i="0" u="none" strike="noStrike" dirty="0">
                          <a:solidFill>
                            <a:srgbClr val="000000"/>
                          </a:solidFill>
                          <a:effectLst/>
                          <a:latin typeface="Calibri" panose="020F0502020204030204" pitchFamily="34" charset="0"/>
                        </a:rPr>
                        <a:t>26</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other non-metallic mineral products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1.0</a:t>
                      </a:r>
                    </a:p>
                  </a:txBody>
                  <a:tcPr marL="4562" marR="4562" marT="4562" marB="0" anchor="b">
                    <a:lnL>
                      <a:noFill/>
                    </a:lnL>
                    <a:lnR>
                      <a:noFill/>
                    </a:lnR>
                    <a:lnT>
                      <a:noFill/>
                    </a:lnT>
                    <a:lnB>
                      <a:noFill/>
                    </a:lnB>
                  </a:tcPr>
                </a:tc>
                <a:extLst>
                  <a:ext uri="{0D108BD9-81ED-4DB2-BD59-A6C34878D82A}">
                    <a16:rowId xmlns:a16="http://schemas.microsoft.com/office/drawing/2014/main" val="790266638"/>
                  </a:ext>
                </a:extLst>
              </a:tr>
              <a:tr h="318895">
                <a:tc>
                  <a:txBody>
                    <a:bodyPr/>
                    <a:lstStyle/>
                    <a:p>
                      <a:pPr algn="ctr" fontAlgn="b"/>
                      <a:r>
                        <a:rPr lang="en-US" sz="1000" b="0" i="0" u="none" strike="noStrike" dirty="0">
                          <a:solidFill>
                            <a:srgbClr val="000000"/>
                          </a:solidFill>
                          <a:effectLst/>
                          <a:latin typeface="Calibri" panose="020F0502020204030204" pitchFamily="34" charset="0"/>
                        </a:rPr>
                        <a:t>19</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Tanning and dressing of leather; manufacture of luggage, handbags, saddlery, harness and footwear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0.8</a:t>
                      </a:r>
                    </a:p>
                  </a:txBody>
                  <a:tcPr marL="4562" marR="4562" marT="4562" marB="0" anchor="b">
                    <a:lnL>
                      <a:noFill/>
                    </a:lnL>
                    <a:lnR>
                      <a:noFill/>
                    </a:lnR>
                    <a:lnT>
                      <a:noFill/>
                    </a:lnT>
                    <a:lnB>
                      <a:noFill/>
                    </a:lnB>
                  </a:tcPr>
                </a:tc>
                <a:extLst>
                  <a:ext uri="{0D108BD9-81ED-4DB2-BD59-A6C34878D82A}">
                    <a16:rowId xmlns:a16="http://schemas.microsoft.com/office/drawing/2014/main" val="2270101240"/>
                  </a:ext>
                </a:extLst>
              </a:tr>
              <a:tr h="161799">
                <a:tc>
                  <a:txBody>
                    <a:bodyPr/>
                    <a:lstStyle/>
                    <a:p>
                      <a:pPr algn="ctr" fontAlgn="b"/>
                      <a:r>
                        <a:rPr lang="en-US" sz="1000" b="0" i="0" u="none" strike="noStrike" dirty="0">
                          <a:solidFill>
                            <a:srgbClr val="000000"/>
                          </a:solidFill>
                          <a:effectLst/>
                          <a:latin typeface="Calibri" panose="020F0502020204030204" pitchFamily="34" charset="0"/>
                        </a:rPr>
                        <a:t>20</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wood and of products of wood and cork</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0.3</a:t>
                      </a:r>
                    </a:p>
                  </a:txBody>
                  <a:tcPr marL="4562" marR="4562" marT="4562" marB="0" anchor="b">
                    <a:lnL>
                      <a:noFill/>
                    </a:lnL>
                    <a:lnR>
                      <a:noFill/>
                    </a:lnR>
                    <a:lnT>
                      <a:noFill/>
                    </a:lnT>
                    <a:lnB>
                      <a:noFill/>
                    </a:lnB>
                  </a:tcPr>
                </a:tc>
                <a:extLst>
                  <a:ext uri="{0D108BD9-81ED-4DB2-BD59-A6C34878D82A}">
                    <a16:rowId xmlns:a16="http://schemas.microsoft.com/office/drawing/2014/main" val="1869154661"/>
                  </a:ext>
                </a:extLst>
              </a:tr>
              <a:tr h="161799">
                <a:tc>
                  <a:txBody>
                    <a:bodyPr/>
                    <a:lstStyle/>
                    <a:p>
                      <a:pPr algn="ctr" fontAlgn="b"/>
                      <a:r>
                        <a:rPr lang="en-US" sz="1000" b="0" i="0" u="none" strike="noStrike" dirty="0">
                          <a:solidFill>
                            <a:srgbClr val="000000"/>
                          </a:solidFill>
                          <a:effectLst/>
                          <a:latin typeface="Calibri" panose="020F0502020204030204" pitchFamily="34" charset="0"/>
                        </a:rPr>
                        <a:t>16</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Manufacture of tobacco products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0.1</a:t>
                      </a:r>
                    </a:p>
                  </a:txBody>
                  <a:tcPr marL="4562" marR="4562" marT="4562" marB="0" anchor="b">
                    <a:lnL>
                      <a:noFill/>
                    </a:lnL>
                    <a:lnR>
                      <a:noFill/>
                    </a:lnR>
                    <a:lnT>
                      <a:noFill/>
                    </a:lnT>
                    <a:lnB>
                      <a:noFill/>
                    </a:lnB>
                  </a:tcPr>
                </a:tc>
                <a:extLst>
                  <a:ext uri="{0D108BD9-81ED-4DB2-BD59-A6C34878D82A}">
                    <a16:rowId xmlns:a16="http://schemas.microsoft.com/office/drawing/2014/main" val="2220008309"/>
                  </a:ext>
                </a:extLst>
              </a:tr>
              <a:tr h="161799">
                <a:tc>
                  <a:txBody>
                    <a:bodyPr/>
                    <a:lstStyle/>
                    <a:p>
                      <a:pPr algn="ctr" fontAlgn="b"/>
                      <a:r>
                        <a:rPr lang="en-US" sz="1000" b="0" i="0" u="none" strike="noStrike" dirty="0">
                          <a:solidFill>
                            <a:srgbClr val="000000"/>
                          </a:solidFill>
                          <a:effectLst/>
                          <a:latin typeface="Calibri" panose="020F0502020204030204" pitchFamily="34" charset="0"/>
                        </a:rPr>
                        <a:t>22</a:t>
                      </a:r>
                    </a:p>
                  </a:txBody>
                  <a:tcPr marL="4562" marR="4562" marT="4562" marB="0" anchor="b">
                    <a:lnL>
                      <a:noFill/>
                    </a:lnL>
                    <a:lnR>
                      <a:noFill/>
                    </a:lnR>
                    <a:lnT>
                      <a:noFill/>
                    </a:lnT>
                    <a:lnB>
                      <a:noFill/>
                    </a:lnB>
                  </a:tcPr>
                </a:tc>
                <a:tc>
                  <a:txBody>
                    <a:bodyPr/>
                    <a:lstStyle/>
                    <a:p>
                      <a:pPr algn="l" fontAlgn="b"/>
                      <a:r>
                        <a:rPr lang="en-US" sz="1000" b="0" i="0" u="none" strike="noStrike">
                          <a:solidFill>
                            <a:srgbClr val="000000"/>
                          </a:solidFill>
                          <a:effectLst/>
                          <a:latin typeface="Calibri" panose="020F0502020204030204" pitchFamily="34" charset="0"/>
                        </a:rPr>
                        <a:t>Publishing, printing and reproduction of recorded media </a:t>
                      </a:r>
                    </a:p>
                  </a:txBody>
                  <a:tcPr marL="4562" marR="4562" marT="4562" marB="0" anchor="b">
                    <a:lnL>
                      <a:noFill/>
                    </a:lnL>
                    <a:lnR>
                      <a:noFill/>
                    </a:lnR>
                    <a:lnT>
                      <a:noFill/>
                    </a:lnT>
                    <a:lnB>
                      <a:noFill/>
                    </a:lnB>
                  </a:tcPr>
                </a:tc>
                <a:tc>
                  <a:txBody>
                    <a:bodyPr/>
                    <a:lstStyle/>
                    <a:p>
                      <a:pPr algn="ctr" fontAlgn="b"/>
                      <a:r>
                        <a:rPr lang="en-US" sz="1000" b="0" i="0" u="none" strike="noStrike" dirty="0">
                          <a:solidFill>
                            <a:srgbClr val="000000"/>
                          </a:solidFill>
                          <a:effectLst/>
                          <a:latin typeface="Calibri" panose="020F0502020204030204" pitchFamily="34" charset="0"/>
                        </a:rPr>
                        <a:t>0.1</a:t>
                      </a:r>
                    </a:p>
                  </a:txBody>
                  <a:tcPr marL="4562" marR="4562" marT="4562" marB="0" anchor="b">
                    <a:lnL>
                      <a:noFill/>
                    </a:lnL>
                    <a:lnR>
                      <a:noFill/>
                    </a:lnR>
                    <a:lnT>
                      <a:noFill/>
                    </a:lnT>
                    <a:lnB>
                      <a:noFill/>
                    </a:lnB>
                  </a:tcPr>
                </a:tc>
                <a:extLst>
                  <a:ext uri="{0D108BD9-81ED-4DB2-BD59-A6C34878D82A}">
                    <a16:rowId xmlns:a16="http://schemas.microsoft.com/office/drawing/2014/main" val="3371784065"/>
                  </a:ext>
                </a:extLst>
              </a:tr>
            </a:tbl>
          </a:graphicData>
        </a:graphic>
      </p:graphicFrame>
    </p:spTree>
    <p:extLst>
      <p:ext uri="{BB962C8B-B14F-4D97-AF65-F5344CB8AC3E}">
        <p14:creationId xmlns:p14="http://schemas.microsoft.com/office/powerpoint/2010/main" val="29313499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67B7DF6-00CC-4462-B25B-444FE314EF29}" type="slidenum">
              <a:rPr lang="tr-TR" smtClean="0"/>
              <a:t>26</a:t>
            </a:fld>
            <a:endParaRPr lang="tr-TR"/>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211248610"/>
              </p:ext>
            </p:extLst>
          </p:nvPr>
        </p:nvGraphicFramePr>
        <p:xfrm>
          <a:off x="457200" y="1333500"/>
          <a:ext cx="3588782" cy="32256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6"/>
          <p:cNvGraphicFramePr>
            <a:graphicFrameLocks noGrp="1"/>
          </p:cNvGraphicFramePr>
          <p:nvPr>
            <p:ph sz="half" idx="2"/>
            <p:extLst>
              <p:ext uri="{D42A27DB-BD31-4B8C-83A1-F6EECF244321}">
                <p14:modId xmlns:p14="http://schemas.microsoft.com/office/powerpoint/2010/main" val="2499866139"/>
              </p:ext>
            </p:extLst>
          </p:nvPr>
        </p:nvGraphicFramePr>
        <p:xfrm>
          <a:off x="4495800" y="1333500"/>
          <a:ext cx="3600400" cy="328423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990600" y="538434"/>
            <a:ext cx="2544286" cy="646331"/>
          </a:xfrm>
          <a:prstGeom prst="rect">
            <a:avLst/>
          </a:prstGeom>
          <a:noFill/>
        </p:spPr>
        <p:txBody>
          <a:bodyPr wrap="none" rtlCol="0">
            <a:spAutoFit/>
          </a:bodyPr>
          <a:lstStyle/>
          <a:p>
            <a:r>
              <a:rPr lang="tr-TR" dirty="0"/>
              <a:t>İmalat sanayi ihracatı, </a:t>
            </a:r>
          </a:p>
          <a:p>
            <a:r>
              <a:rPr lang="tr-TR" dirty="0"/>
              <a:t>teknolojik sınıflandırma</a:t>
            </a:r>
          </a:p>
        </p:txBody>
      </p:sp>
      <p:sp>
        <p:nvSpPr>
          <p:cNvPr id="9" name="TextBox 8"/>
          <p:cNvSpPr txBox="1"/>
          <p:nvPr/>
        </p:nvSpPr>
        <p:spPr>
          <a:xfrm>
            <a:off x="4788024" y="538434"/>
            <a:ext cx="2544286" cy="646331"/>
          </a:xfrm>
          <a:prstGeom prst="rect">
            <a:avLst/>
          </a:prstGeom>
          <a:noFill/>
        </p:spPr>
        <p:txBody>
          <a:bodyPr wrap="none" rtlCol="0">
            <a:spAutoFit/>
          </a:bodyPr>
          <a:lstStyle/>
          <a:p>
            <a:r>
              <a:rPr lang="tr-TR" dirty="0"/>
              <a:t>İmalat sanayi ithalatı, </a:t>
            </a:r>
          </a:p>
          <a:p>
            <a:r>
              <a:rPr lang="tr-TR" dirty="0"/>
              <a:t>teknolojik sınıflandırma</a:t>
            </a:r>
          </a:p>
        </p:txBody>
      </p:sp>
    </p:spTree>
    <p:extLst>
      <p:ext uri="{BB962C8B-B14F-4D97-AF65-F5344CB8AC3E}">
        <p14:creationId xmlns:p14="http://schemas.microsoft.com/office/powerpoint/2010/main" val="8458775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a:t>Exchange rates</a:t>
            </a:r>
          </a:p>
        </p:txBody>
      </p:sp>
      <p:sp>
        <p:nvSpPr>
          <p:cNvPr id="5" name="Content Placeholder 4"/>
          <p:cNvSpPr>
            <a:spLocks noGrp="1"/>
          </p:cNvSpPr>
          <p:nvPr>
            <p:ph idx="1"/>
          </p:nvPr>
        </p:nvSpPr>
        <p:spPr/>
        <p:txBody>
          <a:bodyPr>
            <a:normAutofit fontScale="92500" lnSpcReduction="20000"/>
          </a:bodyPr>
          <a:lstStyle/>
          <a:p>
            <a:r>
              <a:rPr lang="tr-TR" dirty="0">
                <a:latin typeface="+mj-lt"/>
              </a:rPr>
              <a:t>Nominal exchange rate (E): </a:t>
            </a:r>
            <a:r>
              <a:rPr lang="tr-TR" i="1" dirty="0">
                <a:latin typeface="+mj-lt"/>
              </a:rPr>
              <a:t>Price of the foreign currency in terms of domestic currency</a:t>
            </a:r>
          </a:p>
          <a:p>
            <a:r>
              <a:rPr lang="tr-TR" dirty="0">
                <a:latin typeface="+mj-lt"/>
              </a:rPr>
              <a:t>For example, </a:t>
            </a:r>
          </a:p>
          <a:p>
            <a:pPr lvl="1"/>
            <a:r>
              <a:rPr lang="tr-TR" sz="2400" dirty="0">
                <a:latin typeface="+mj-lt"/>
              </a:rPr>
              <a:t>E=</a:t>
            </a:r>
            <a:r>
              <a:rPr lang="en-US" sz="2400" dirty="0">
                <a:latin typeface="+mj-lt"/>
              </a:rPr>
              <a:t>3.0</a:t>
            </a:r>
            <a:r>
              <a:rPr lang="tr-TR" dirty="0">
                <a:latin typeface="+mj-lt"/>
              </a:rPr>
              <a:t> in </a:t>
            </a:r>
            <a:r>
              <a:rPr lang="en-US" dirty="0">
                <a:latin typeface="+mj-lt"/>
              </a:rPr>
              <a:t>January </a:t>
            </a:r>
            <a:r>
              <a:rPr lang="tr-TR" dirty="0">
                <a:latin typeface="+mj-lt"/>
              </a:rPr>
              <a:t>20</a:t>
            </a:r>
            <a:r>
              <a:rPr lang="en-US" dirty="0">
                <a:latin typeface="+mj-lt"/>
              </a:rPr>
              <a:t>16</a:t>
            </a:r>
            <a:r>
              <a:rPr lang="tr-TR" dirty="0">
                <a:latin typeface="+mj-lt"/>
              </a:rPr>
              <a:t> means that </a:t>
            </a:r>
          </a:p>
          <a:p>
            <a:pPr marL="457200" lvl="1" indent="0">
              <a:buNone/>
            </a:pPr>
            <a:r>
              <a:rPr lang="tr-TR" dirty="0">
                <a:latin typeface="+mj-lt"/>
              </a:rPr>
              <a:t>	1 USD=</a:t>
            </a:r>
            <a:r>
              <a:rPr lang="en-US" dirty="0">
                <a:latin typeface="+mj-lt"/>
              </a:rPr>
              <a:t>3.0</a:t>
            </a:r>
            <a:r>
              <a:rPr lang="tr-TR" dirty="0">
                <a:latin typeface="+mj-lt"/>
              </a:rPr>
              <a:t> TL in </a:t>
            </a:r>
            <a:r>
              <a:rPr lang="en-US" dirty="0">
                <a:latin typeface="+mj-lt"/>
              </a:rPr>
              <a:t>January </a:t>
            </a:r>
            <a:r>
              <a:rPr lang="tr-TR" dirty="0">
                <a:latin typeface="+mj-lt"/>
              </a:rPr>
              <a:t>20</a:t>
            </a:r>
            <a:r>
              <a:rPr lang="en-US" dirty="0">
                <a:latin typeface="+mj-lt"/>
              </a:rPr>
              <a:t>16</a:t>
            </a:r>
            <a:r>
              <a:rPr lang="tr-TR" dirty="0">
                <a:latin typeface="+mj-lt"/>
              </a:rPr>
              <a:t>; or similarly</a:t>
            </a:r>
          </a:p>
          <a:p>
            <a:pPr marL="457200" lvl="1" indent="0">
              <a:buNone/>
            </a:pPr>
            <a:r>
              <a:rPr lang="tr-TR" dirty="0">
                <a:latin typeface="+mj-lt"/>
              </a:rPr>
              <a:t>	</a:t>
            </a:r>
            <a:r>
              <a:rPr lang="tr-TR" dirty="0">
                <a:solidFill>
                  <a:srgbClr val="FF0000"/>
                </a:solidFill>
                <a:latin typeface="+mj-lt"/>
              </a:rPr>
              <a:t>1 TL= 1/E = 1/</a:t>
            </a:r>
            <a:r>
              <a:rPr lang="en-US" dirty="0">
                <a:solidFill>
                  <a:srgbClr val="FF0000"/>
                </a:solidFill>
                <a:latin typeface="+mj-lt"/>
              </a:rPr>
              <a:t>3</a:t>
            </a:r>
            <a:r>
              <a:rPr lang="tr-TR" dirty="0">
                <a:solidFill>
                  <a:srgbClr val="FF0000"/>
                </a:solidFill>
                <a:latin typeface="+mj-lt"/>
              </a:rPr>
              <a:t> USD =0.</a:t>
            </a:r>
            <a:r>
              <a:rPr lang="en-US" dirty="0">
                <a:solidFill>
                  <a:srgbClr val="FF0000"/>
                </a:solidFill>
                <a:latin typeface="+mj-lt"/>
              </a:rPr>
              <a:t>33</a:t>
            </a:r>
            <a:r>
              <a:rPr lang="tr-TR" dirty="0">
                <a:solidFill>
                  <a:srgbClr val="FF0000"/>
                </a:solidFill>
                <a:latin typeface="+mj-lt"/>
              </a:rPr>
              <a:t> USD</a:t>
            </a:r>
          </a:p>
          <a:p>
            <a:pPr lvl="1"/>
            <a:r>
              <a:rPr lang="tr-TR" dirty="0">
                <a:latin typeface="+mj-lt"/>
              </a:rPr>
              <a:t>E’=</a:t>
            </a:r>
            <a:r>
              <a:rPr lang="en-US" dirty="0">
                <a:latin typeface="+mj-lt"/>
              </a:rPr>
              <a:t>41.0</a:t>
            </a:r>
            <a:r>
              <a:rPr lang="tr-TR" dirty="0">
                <a:latin typeface="+mj-lt"/>
              </a:rPr>
              <a:t>  in </a:t>
            </a:r>
            <a:r>
              <a:rPr lang="en-US" dirty="0">
                <a:latin typeface="+mj-lt"/>
              </a:rPr>
              <a:t>September</a:t>
            </a:r>
            <a:r>
              <a:rPr lang="tr-TR" dirty="0">
                <a:latin typeface="+mj-lt"/>
              </a:rPr>
              <a:t> 2</a:t>
            </a:r>
            <a:r>
              <a:rPr lang="en-US" dirty="0">
                <a:latin typeface="+mj-lt"/>
              </a:rPr>
              <a:t>025</a:t>
            </a:r>
            <a:r>
              <a:rPr lang="tr-TR" dirty="0">
                <a:latin typeface="+mj-lt"/>
              </a:rPr>
              <a:t> means that</a:t>
            </a:r>
          </a:p>
          <a:p>
            <a:pPr marL="457200" lvl="1" indent="0">
              <a:buNone/>
            </a:pPr>
            <a:r>
              <a:rPr lang="tr-TR" dirty="0">
                <a:latin typeface="+mj-lt"/>
              </a:rPr>
              <a:t> 	1 USD</a:t>
            </a:r>
            <a:r>
              <a:rPr lang="en-US" dirty="0">
                <a:latin typeface="+mj-lt"/>
              </a:rPr>
              <a:t>=41</a:t>
            </a:r>
            <a:r>
              <a:rPr lang="tr-TR" dirty="0">
                <a:latin typeface="+mj-lt"/>
              </a:rPr>
              <a:t> TL in </a:t>
            </a:r>
            <a:r>
              <a:rPr lang="en-US" dirty="0">
                <a:latin typeface="+mj-lt"/>
              </a:rPr>
              <a:t>September </a:t>
            </a:r>
            <a:r>
              <a:rPr lang="tr-TR" dirty="0">
                <a:latin typeface="+mj-lt"/>
              </a:rPr>
              <a:t>20</a:t>
            </a:r>
            <a:r>
              <a:rPr lang="en-US" dirty="0">
                <a:latin typeface="+mj-lt"/>
              </a:rPr>
              <a:t>25</a:t>
            </a:r>
            <a:r>
              <a:rPr lang="tr-TR" dirty="0">
                <a:latin typeface="+mj-lt"/>
              </a:rPr>
              <a:t>; or similarly</a:t>
            </a:r>
          </a:p>
          <a:p>
            <a:pPr marL="457200" lvl="1" indent="0">
              <a:buNone/>
            </a:pPr>
            <a:r>
              <a:rPr lang="tr-TR" dirty="0">
                <a:latin typeface="+mj-lt"/>
              </a:rPr>
              <a:t>	</a:t>
            </a:r>
            <a:r>
              <a:rPr lang="tr-TR" dirty="0">
                <a:solidFill>
                  <a:srgbClr val="FF0000"/>
                </a:solidFill>
                <a:latin typeface="+mj-lt"/>
              </a:rPr>
              <a:t>1 TL= 1/E’= 1/ </a:t>
            </a:r>
            <a:r>
              <a:rPr lang="en-US" dirty="0">
                <a:solidFill>
                  <a:srgbClr val="FF0000"/>
                </a:solidFill>
                <a:latin typeface="+mj-lt"/>
              </a:rPr>
              <a:t>41</a:t>
            </a:r>
            <a:r>
              <a:rPr lang="tr-TR" dirty="0">
                <a:solidFill>
                  <a:srgbClr val="FF0000"/>
                </a:solidFill>
                <a:latin typeface="+mj-lt"/>
              </a:rPr>
              <a:t> USD = 0.</a:t>
            </a:r>
            <a:r>
              <a:rPr lang="en-US" dirty="0">
                <a:solidFill>
                  <a:srgbClr val="FF0000"/>
                </a:solidFill>
                <a:latin typeface="+mj-lt"/>
              </a:rPr>
              <a:t>0244</a:t>
            </a:r>
            <a:r>
              <a:rPr lang="tr-TR" dirty="0">
                <a:solidFill>
                  <a:srgbClr val="FF0000"/>
                </a:solidFill>
                <a:latin typeface="+mj-lt"/>
              </a:rPr>
              <a:t> USD</a:t>
            </a:r>
          </a:p>
          <a:p>
            <a:r>
              <a:rPr lang="tr-TR" dirty="0">
                <a:latin typeface="+mj-lt"/>
              </a:rPr>
              <a:t>What does this mean? The price of USD in terms of TL has increased, or, the price of TL in terms of USD has decreased: </a:t>
            </a:r>
            <a:r>
              <a:rPr lang="tr-TR" b="1" i="1" dirty="0">
                <a:solidFill>
                  <a:srgbClr val="FF0000"/>
                </a:solidFill>
                <a:latin typeface="+mj-lt"/>
              </a:rPr>
              <a:t>TL has lost value or depreciated against USD</a:t>
            </a:r>
            <a:r>
              <a:rPr lang="tr-TR" dirty="0">
                <a:solidFill>
                  <a:srgbClr val="FF0000"/>
                </a:solidFill>
                <a:latin typeface="+mj-lt"/>
              </a:rPr>
              <a:t> </a:t>
            </a:r>
            <a:r>
              <a:rPr lang="tr-TR" dirty="0">
                <a:latin typeface="+mj-lt"/>
              </a:rPr>
              <a:t>(or, USD has appreciated against TL)</a:t>
            </a:r>
          </a:p>
          <a:p>
            <a:pPr marL="0" indent="0">
              <a:buNone/>
            </a:pPr>
            <a:endParaRPr lang="tr-TR" dirty="0">
              <a:latin typeface="+mj-lt"/>
            </a:endParaRPr>
          </a:p>
        </p:txBody>
      </p:sp>
      <p:sp>
        <p:nvSpPr>
          <p:cNvPr id="6" name="Date Placeholder 5"/>
          <p:cNvSpPr>
            <a:spLocks noGrp="1"/>
          </p:cNvSpPr>
          <p:nvPr>
            <p:ph type="dt" sz="half" idx="10"/>
          </p:nvPr>
        </p:nvSpPr>
        <p:spPr/>
        <p:txBody>
          <a:bodyPr/>
          <a:lstStyle/>
          <a:p>
            <a:fld id="{7DB788E2-B551-4CCB-8645-63DDD06619B7}" type="datetime1">
              <a:rPr lang="tr-TR" smtClean="0"/>
              <a:t>4.09.2025</a:t>
            </a:fld>
            <a:endParaRPr lang="tr-TR"/>
          </a:p>
        </p:txBody>
      </p:sp>
      <p:sp>
        <p:nvSpPr>
          <p:cNvPr id="7" name="Slide Number Placeholder 6"/>
          <p:cNvSpPr>
            <a:spLocks noGrp="1"/>
          </p:cNvSpPr>
          <p:nvPr>
            <p:ph type="sldNum" sz="quarter" idx="12"/>
          </p:nvPr>
        </p:nvSpPr>
        <p:spPr/>
        <p:txBody>
          <a:bodyPr/>
          <a:lstStyle/>
          <a:p>
            <a:fld id="{1D7E82EE-03E4-4D38-904B-52566D4D1064}" type="slidenum">
              <a:rPr lang="tr-TR" smtClean="0"/>
              <a:t>27</a:t>
            </a:fld>
            <a:endParaRPr lang="tr-TR"/>
          </a:p>
        </p:txBody>
      </p:sp>
    </p:spTree>
    <p:extLst>
      <p:ext uri="{BB962C8B-B14F-4D97-AF65-F5344CB8AC3E}">
        <p14:creationId xmlns:p14="http://schemas.microsoft.com/office/powerpoint/2010/main" val="23462711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28</a:t>
            </a:fld>
            <a:endParaRPr lang="tr-TR" altLang="tr-TR"/>
          </a:p>
        </p:txBody>
      </p:sp>
      <p:sp>
        <p:nvSpPr>
          <p:cNvPr id="3" name="TextBox 2"/>
          <p:cNvSpPr txBox="1"/>
          <p:nvPr/>
        </p:nvSpPr>
        <p:spPr>
          <a:xfrm>
            <a:off x="304800" y="1714500"/>
            <a:ext cx="2736647" cy="1200329"/>
          </a:xfrm>
          <a:prstGeom prst="rect">
            <a:avLst/>
          </a:prstGeom>
          <a:noFill/>
        </p:spPr>
        <p:txBody>
          <a:bodyPr wrap="none" rtlCol="0">
            <a:spAutoFit/>
          </a:bodyPr>
          <a:lstStyle/>
          <a:p>
            <a:r>
              <a:rPr lang="tr-TR" dirty="0"/>
              <a:t>Nominal exchange rates </a:t>
            </a:r>
          </a:p>
          <a:p>
            <a:r>
              <a:rPr lang="tr-TR" dirty="0"/>
              <a:t>(</a:t>
            </a:r>
            <a:r>
              <a:rPr lang="en-US" dirty="0"/>
              <a:t>monthly</a:t>
            </a:r>
            <a:r>
              <a:rPr lang="tr-TR" dirty="0"/>
              <a:t> </a:t>
            </a:r>
            <a:r>
              <a:rPr lang="tr-TR" dirty="0" err="1"/>
              <a:t>averages</a:t>
            </a:r>
            <a:r>
              <a:rPr lang="tr-TR" dirty="0"/>
              <a:t>)</a:t>
            </a:r>
            <a:r>
              <a:rPr lang="en-US" dirty="0"/>
              <a:t>, </a:t>
            </a:r>
          </a:p>
          <a:p>
            <a:r>
              <a:rPr lang="tr-TR" dirty="0"/>
              <a:t>USD</a:t>
            </a:r>
            <a:r>
              <a:rPr lang="en-US" dirty="0"/>
              <a:t>, EUR</a:t>
            </a:r>
            <a:endParaRPr lang="tr-TR" dirty="0"/>
          </a:p>
          <a:p>
            <a:r>
              <a:rPr lang="en-US" dirty="0"/>
              <a:t>2015</a:t>
            </a:r>
            <a:r>
              <a:rPr lang="tr-TR" dirty="0"/>
              <a:t>-</a:t>
            </a:r>
            <a:r>
              <a:rPr lang="en-US" dirty="0"/>
              <a:t>2025</a:t>
            </a:r>
            <a:endParaRPr lang="tr-TR" dirty="0"/>
          </a:p>
        </p:txBody>
      </p:sp>
      <p:sp>
        <p:nvSpPr>
          <p:cNvPr id="4" name="Metin kutusu 3">
            <a:extLst>
              <a:ext uri="{FF2B5EF4-FFF2-40B4-BE49-F238E27FC236}">
                <a16:creationId xmlns:a16="http://schemas.microsoft.com/office/drawing/2014/main" id="{11FFF90D-5888-40B2-93A0-BA67051337DD}"/>
              </a:ext>
            </a:extLst>
          </p:cNvPr>
          <p:cNvSpPr txBox="1"/>
          <p:nvPr/>
        </p:nvSpPr>
        <p:spPr>
          <a:xfrm>
            <a:off x="304800" y="3467100"/>
            <a:ext cx="2356414" cy="369332"/>
          </a:xfrm>
          <a:prstGeom prst="rect">
            <a:avLst/>
          </a:prstGeom>
          <a:noFill/>
        </p:spPr>
        <p:txBody>
          <a:bodyPr wrap="none" rtlCol="0">
            <a:spAutoFit/>
          </a:bodyPr>
          <a:lstStyle/>
          <a:p>
            <a:r>
              <a:rPr lang="en-US" dirty="0"/>
              <a:t>Source: CBRT EVDS</a:t>
            </a:r>
          </a:p>
        </p:txBody>
      </p:sp>
      <p:pic>
        <p:nvPicPr>
          <p:cNvPr id="8" name="Resim 7">
            <a:extLst>
              <a:ext uri="{FF2B5EF4-FFF2-40B4-BE49-F238E27FC236}">
                <a16:creationId xmlns:a16="http://schemas.microsoft.com/office/drawing/2014/main" id="{70778E95-29E1-4448-9D8D-3470BE31CC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5871" y="571679"/>
            <a:ext cx="5112327" cy="4686300"/>
          </a:xfrm>
          <a:prstGeom prst="rect">
            <a:avLst/>
          </a:prstGeom>
        </p:spPr>
      </p:pic>
    </p:spTree>
    <p:extLst>
      <p:ext uri="{BB962C8B-B14F-4D97-AF65-F5344CB8AC3E}">
        <p14:creationId xmlns:p14="http://schemas.microsoft.com/office/powerpoint/2010/main" val="19841950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Measuring Inflation</a:t>
            </a:r>
          </a:p>
        </p:txBody>
      </p:sp>
      <p:sp>
        <p:nvSpPr>
          <p:cNvPr id="4" name="Slide Number Placeholder 3"/>
          <p:cNvSpPr>
            <a:spLocks noGrp="1"/>
          </p:cNvSpPr>
          <p:nvPr>
            <p:ph type="sldNum" sz="quarter" idx="12"/>
          </p:nvPr>
        </p:nvSpPr>
        <p:spPr/>
        <p:txBody>
          <a:bodyPr/>
          <a:lstStyle/>
          <a:p>
            <a:pPr>
              <a:defRPr/>
            </a:pPr>
            <a:fld id="{BD85DBAF-5D5E-40B1-9019-21FCB52B6276}" type="slidenum">
              <a:rPr lang="tr-TR" altLang="tr-TR" smtClean="0"/>
              <a:pPr>
                <a:defRPr/>
              </a:pPr>
              <a:t>29</a:t>
            </a:fld>
            <a:endParaRPr lang="tr-TR" altLang="tr-TR"/>
          </a:p>
        </p:txBody>
      </p:sp>
      <p:sp>
        <p:nvSpPr>
          <p:cNvPr id="5" name="Content Placeholder 2"/>
          <p:cNvSpPr>
            <a:spLocks noGrp="1"/>
          </p:cNvSpPr>
          <p:nvPr>
            <p:ph idx="1"/>
          </p:nvPr>
        </p:nvSpPr>
        <p:spPr/>
        <p:txBody>
          <a:bodyPr/>
          <a:lstStyle/>
          <a:p>
            <a:r>
              <a:rPr lang="tr-TR" dirty="0">
                <a:solidFill>
                  <a:schemeClr val="tx2"/>
                </a:solidFill>
              </a:rPr>
              <a:t>Consumer price index (CPI) </a:t>
            </a:r>
            <a:r>
              <a:rPr lang="tr-TR" dirty="0"/>
              <a:t>measures the value of a certain basket of goods and services in a given period (month, year, etc.) relative to the value of the same basket in some base year.  </a:t>
            </a:r>
          </a:p>
          <a:p>
            <a:r>
              <a:rPr lang="tr-TR" dirty="0"/>
              <a:t>In calculating the CPI for a given year, we have a FIXED basket of goods and services (at some base year quantities), and we measure only the price changes.</a:t>
            </a:r>
          </a:p>
          <a:p>
            <a:pPr>
              <a:buNone/>
            </a:pPr>
            <a:endParaRPr lang="tr-TR" dirty="0"/>
          </a:p>
        </p:txBody>
      </p:sp>
      <p:graphicFrame>
        <p:nvGraphicFramePr>
          <p:cNvPr id="6" name="Object 5"/>
          <p:cNvGraphicFramePr>
            <a:graphicFrameLocks noChangeAspect="1"/>
          </p:cNvGraphicFramePr>
          <p:nvPr>
            <p:extLst>
              <p:ext uri="{D42A27DB-BD31-4B8C-83A1-F6EECF244321}">
                <p14:modId xmlns:p14="http://schemas.microsoft.com/office/powerpoint/2010/main" val="773396638"/>
              </p:ext>
            </p:extLst>
          </p:nvPr>
        </p:nvGraphicFramePr>
        <p:xfrm>
          <a:off x="1516092" y="4118492"/>
          <a:ext cx="3090862" cy="1312914"/>
        </p:xfrm>
        <a:graphic>
          <a:graphicData uri="http://schemas.openxmlformats.org/presentationml/2006/ole">
            <mc:AlternateContent xmlns:mc="http://schemas.openxmlformats.org/markup-compatibility/2006">
              <mc:Choice xmlns:v="urn:schemas-microsoft-com:vml" Requires="v">
                <p:oleObj spid="_x0000_s1182" name="Equation" r:id="rId3" imgW="1841500" imgH="838200" progId="Equation.3">
                  <p:embed/>
                </p:oleObj>
              </mc:Choice>
              <mc:Fallback>
                <p:oleObj name="Equation" r:id="rId3" imgW="1841500" imgH="8382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6092" y="4118492"/>
                        <a:ext cx="3090862" cy="1312914"/>
                      </a:xfrm>
                      <a:prstGeom prst="rect">
                        <a:avLst/>
                      </a:prstGeom>
                      <a:noFill/>
                      <a:ln>
                        <a:noFill/>
                      </a:ln>
                      <a:extLst/>
                    </p:spPr>
                  </p:pic>
                </p:oleObj>
              </mc:Fallback>
            </mc:AlternateContent>
          </a:graphicData>
        </a:graphic>
      </p:graphicFrame>
      <mc:AlternateContent xmlns:mc="http://schemas.openxmlformats.org/markup-compatibility/2006" xmlns:a14="http://schemas.microsoft.com/office/drawing/2010/main">
        <mc:Choice Requires="a14">
          <p:sp>
            <p:nvSpPr>
              <p:cNvPr id="3" name="Metin kutusu 2">
                <a:extLst>
                  <a:ext uri="{FF2B5EF4-FFF2-40B4-BE49-F238E27FC236}">
                    <a16:creationId xmlns:a16="http://schemas.microsoft.com/office/drawing/2014/main" id="{8685F42E-343D-4FCE-9C62-81A374E78B65}"/>
                  </a:ext>
                </a:extLst>
              </p:cNvPr>
              <p:cNvSpPr txBox="1"/>
              <p:nvPr/>
            </p:nvSpPr>
            <p:spPr>
              <a:xfrm>
                <a:off x="4953000" y="4514204"/>
                <a:ext cx="3352800" cy="521489"/>
              </a:xfrm>
              <a:prstGeom prst="rect">
                <a:avLst/>
              </a:prstGeom>
              <a:noFill/>
            </p:spPr>
            <p:txBody>
              <a:bodyPr wrap="square" rtlCol="0">
                <a:spAutoFit/>
              </a:bodyPr>
              <a:lstStyle/>
              <a:p>
                <a:r>
                  <a:rPr lang="en-US" dirty="0"/>
                  <a:t>Inflation rate: </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𝐶𝑃𝐼</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𝐶𝑃𝐼</m:t>
                            </m:r>
                          </m:e>
                          <m:sub>
                            <m:r>
                              <a:rPr lang="en-US" b="0" i="1" smtClean="0">
                                <a:latin typeface="Cambria Math" panose="02040503050406030204" pitchFamily="18" charset="0"/>
                              </a:rPr>
                              <m:t>𝑡</m:t>
                            </m:r>
                            <m:r>
                              <a:rPr lang="en-US" b="0" i="1" smtClean="0">
                                <a:latin typeface="Cambria Math" panose="02040503050406030204" pitchFamily="18" charset="0"/>
                              </a:rPr>
                              <m:t>−1</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𝐶𝑃𝐼</m:t>
                            </m:r>
                          </m:e>
                          <m:sub>
                            <m:r>
                              <a:rPr lang="en-US" b="0" i="1" smtClean="0">
                                <a:latin typeface="Cambria Math" panose="02040503050406030204" pitchFamily="18" charset="0"/>
                              </a:rPr>
                              <m:t>𝑡</m:t>
                            </m:r>
                            <m:r>
                              <a:rPr lang="en-US" b="0" i="1" smtClean="0">
                                <a:latin typeface="Cambria Math" panose="02040503050406030204" pitchFamily="18" charset="0"/>
                              </a:rPr>
                              <m:t>−1</m:t>
                            </m:r>
                          </m:sub>
                        </m:sSub>
                      </m:den>
                    </m:f>
                  </m:oMath>
                </a14:m>
                <a:r>
                  <a:rPr lang="en-US" dirty="0"/>
                  <a:t>x100</a:t>
                </a:r>
              </a:p>
            </p:txBody>
          </p:sp>
        </mc:Choice>
        <mc:Fallback xmlns="">
          <p:sp>
            <p:nvSpPr>
              <p:cNvPr id="3" name="Metin kutusu 2">
                <a:extLst>
                  <a:ext uri="{FF2B5EF4-FFF2-40B4-BE49-F238E27FC236}">
                    <a16:creationId xmlns:a16="http://schemas.microsoft.com/office/drawing/2014/main" id="{8685F42E-343D-4FCE-9C62-81A374E78B65}"/>
                  </a:ext>
                </a:extLst>
              </p:cNvPr>
              <p:cNvSpPr txBox="1">
                <a:spLocks noRot="1" noChangeAspect="1" noMove="1" noResize="1" noEditPoints="1" noAdjustHandles="1" noChangeArrowheads="1" noChangeShapeType="1" noTextEdit="1"/>
              </p:cNvSpPr>
              <p:nvPr/>
            </p:nvSpPr>
            <p:spPr>
              <a:xfrm>
                <a:off x="4953000" y="4514204"/>
                <a:ext cx="3352800" cy="521489"/>
              </a:xfrm>
              <a:prstGeom prst="rect">
                <a:avLst/>
              </a:prstGeom>
              <a:blipFill>
                <a:blip r:embed="rId5"/>
                <a:stretch>
                  <a:fillRect l="-1636"/>
                </a:stretch>
              </a:blipFill>
            </p:spPr>
            <p:txBody>
              <a:bodyPr/>
              <a:lstStyle/>
              <a:p>
                <a:r>
                  <a:rPr lang="en-US">
                    <a:noFill/>
                  </a:rPr>
                  <a:t> </a:t>
                </a:r>
              </a:p>
            </p:txBody>
          </p:sp>
        </mc:Fallback>
      </mc:AlternateContent>
    </p:spTree>
    <p:extLst>
      <p:ext uri="{BB962C8B-B14F-4D97-AF65-F5344CB8AC3E}">
        <p14:creationId xmlns:p14="http://schemas.microsoft.com/office/powerpoint/2010/main" val="2400409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17BE3524-53B3-428F-B290-86D45E23B2C6}"/>
              </a:ext>
            </a:extLst>
          </p:cNvPr>
          <p:cNvSpPr>
            <a:spLocks noGrp="1"/>
          </p:cNvSpPr>
          <p:nvPr>
            <p:ph type="sldNum" sz="quarter" idx="12"/>
          </p:nvPr>
        </p:nvSpPr>
        <p:spPr/>
        <p:txBody>
          <a:bodyPr/>
          <a:lstStyle/>
          <a:p>
            <a:pPr>
              <a:defRPr/>
            </a:pPr>
            <a:fld id="{40004F58-7867-4165-8E66-34733FD7A66C}" type="slidenum">
              <a:rPr lang="tr-TR" altLang="tr-TR" smtClean="0"/>
              <a:pPr>
                <a:defRPr/>
              </a:pPr>
              <a:t>30</a:t>
            </a:fld>
            <a:endParaRPr lang="tr-TR" altLang="tr-TR"/>
          </a:p>
        </p:txBody>
      </p:sp>
      <p:sp>
        <p:nvSpPr>
          <p:cNvPr id="5" name="Metin kutusu 4">
            <a:extLst>
              <a:ext uri="{FF2B5EF4-FFF2-40B4-BE49-F238E27FC236}">
                <a16:creationId xmlns:a16="http://schemas.microsoft.com/office/drawing/2014/main" id="{3C94F5D8-3039-46AA-8356-C549687B2AAB}"/>
              </a:ext>
            </a:extLst>
          </p:cNvPr>
          <p:cNvSpPr txBox="1"/>
          <p:nvPr/>
        </p:nvSpPr>
        <p:spPr>
          <a:xfrm>
            <a:off x="304800" y="540111"/>
            <a:ext cx="2480166" cy="1477328"/>
          </a:xfrm>
          <a:prstGeom prst="rect">
            <a:avLst/>
          </a:prstGeom>
          <a:noFill/>
        </p:spPr>
        <p:txBody>
          <a:bodyPr wrap="none" rtlCol="0">
            <a:spAutoFit/>
          </a:bodyPr>
          <a:lstStyle/>
          <a:p>
            <a:r>
              <a:rPr lang="en-US" dirty="0"/>
              <a:t>CPI annual % change </a:t>
            </a:r>
          </a:p>
          <a:p>
            <a:endParaRPr lang="en-US" dirty="0"/>
          </a:p>
          <a:p>
            <a:r>
              <a:rPr lang="en-US" dirty="0"/>
              <a:t>(2004.01-2025.07)</a:t>
            </a:r>
          </a:p>
          <a:p>
            <a:endParaRPr lang="en-US" dirty="0"/>
          </a:p>
          <a:p>
            <a:r>
              <a:rPr lang="en-US" dirty="0"/>
              <a:t>(CBRT-EVDS)</a:t>
            </a:r>
          </a:p>
        </p:txBody>
      </p:sp>
      <p:pic>
        <p:nvPicPr>
          <p:cNvPr id="6" name="Resim 5">
            <a:extLst>
              <a:ext uri="{FF2B5EF4-FFF2-40B4-BE49-F238E27FC236}">
                <a16:creationId xmlns:a16="http://schemas.microsoft.com/office/drawing/2014/main" id="{95DD03D0-AC1A-4167-95FD-E35DB40CB7B5}"/>
              </a:ext>
            </a:extLst>
          </p:cNvPr>
          <p:cNvPicPr>
            <a:picLocks noChangeAspect="1"/>
          </p:cNvPicPr>
          <p:nvPr/>
        </p:nvPicPr>
        <p:blipFill>
          <a:blip r:embed="rId2"/>
          <a:stretch>
            <a:fillRect/>
          </a:stretch>
        </p:blipFill>
        <p:spPr>
          <a:xfrm>
            <a:off x="3200400" y="540111"/>
            <a:ext cx="5304338" cy="4610100"/>
          </a:xfrm>
          <a:prstGeom prst="rect">
            <a:avLst/>
          </a:prstGeom>
        </p:spPr>
      </p:pic>
    </p:spTree>
    <p:extLst>
      <p:ext uri="{BB962C8B-B14F-4D97-AF65-F5344CB8AC3E}">
        <p14:creationId xmlns:p14="http://schemas.microsoft.com/office/powerpoint/2010/main" val="33702274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31</a:t>
            </a:fld>
            <a:endParaRPr lang="tr-TR" altLang="tr-TR"/>
          </a:p>
        </p:txBody>
      </p:sp>
      <p:sp>
        <p:nvSpPr>
          <p:cNvPr id="5" name="TextBox 6">
            <a:extLst>
              <a:ext uri="{FF2B5EF4-FFF2-40B4-BE49-F238E27FC236}">
                <a16:creationId xmlns:a16="http://schemas.microsoft.com/office/drawing/2014/main" id="{8E335139-2737-4C26-BE02-EF1F04DC10FF}"/>
              </a:ext>
            </a:extLst>
          </p:cNvPr>
          <p:cNvSpPr txBox="1"/>
          <p:nvPr/>
        </p:nvSpPr>
        <p:spPr>
          <a:xfrm>
            <a:off x="8153400" y="5067300"/>
            <a:ext cx="838200" cy="415498"/>
          </a:xfrm>
          <a:prstGeom prst="rect">
            <a:avLst/>
          </a:prstGeom>
          <a:noFill/>
        </p:spPr>
        <p:txBody>
          <a:bodyPr wrap="square" rtlCol="0">
            <a:spAutoFit/>
          </a:bodyPr>
          <a:lstStyle/>
          <a:p>
            <a:r>
              <a:rPr lang="tr-TR" sz="1050" dirty="0"/>
              <a:t>Source: TurkSTAT</a:t>
            </a:r>
          </a:p>
        </p:txBody>
      </p:sp>
      <p:pic>
        <p:nvPicPr>
          <p:cNvPr id="7" name="Resim 6">
            <a:extLst>
              <a:ext uri="{FF2B5EF4-FFF2-40B4-BE49-F238E27FC236}">
                <a16:creationId xmlns:a16="http://schemas.microsoft.com/office/drawing/2014/main" id="{8A09B825-47CE-43E9-B1F3-92CCC10BE078}"/>
              </a:ext>
            </a:extLst>
          </p:cNvPr>
          <p:cNvPicPr>
            <a:picLocks noChangeAspect="1"/>
          </p:cNvPicPr>
          <p:nvPr/>
        </p:nvPicPr>
        <p:blipFill>
          <a:blip r:embed="rId2"/>
          <a:stretch>
            <a:fillRect/>
          </a:stretch>
        </p:blipFill>
        <p:spPr>
          <a:xfrm>
            <a:off x="342900" y="1087752"/>
            <a:ext cx="8458200" cy="3045369"/>
          </a:xfrm>
          <a:prstGeom prst="rect">
            <a:avLst/>
          </a:prstGeom>
        </p:spPr>
      </p:pic>
    </p:spTree>
    <p:extLst>
      <p:ext uri="{BB962C8B-B14F-4D97-AF65-F5344CB8AC3E}">
        <p14:creationId xmlns:p14="http://schemas.microsoft.com/office/powerpoint/2010/main" val="25657685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E4E6EC6A-5B33-4D16-A94E-22020788E5CA}"/>
              </a:ext>
            </a:extLst>
          </p:cNvPr>
          <p:cNvSpPr>
            <a:spLocks noGrp="1"/>
          </p:cNvSpPr>
          <p:nvPr>
            <p:ph type="sldNum" sz="quarter" idx="12"/>
          </p:nvPr>
        </p:nvSpPr>
        <p:spPr/>
        <p:txBody>
          <a:bodyPr/>
          <a:lstStyle/>
          <a:p>
            <a:pPr>
              <a:defRPr/>
            </a:pPr>
            <a:fld id="{40004F58-7867-4165-8E66-34733FD7A66C}" type="slidenum">
              <a:rPr lang="tr-TR" altLang="tr-TR" smtClean="0"/>
              <a:pPr>
                <a:defRPr/>
              </a:pPr>
              <a:t>32</a:t>
            </a:fld>
            <a:endParaRPr lang="tr-TR" altLang="tr-TR"/>
          </a:p>
        </p:txBody>
      </p:sp>
      <p:sp>
        <p:nvSpPr>
          <p:cNvPr id="4" name="TextBox 6">
            <a:extLst>
              <a:ext uri="{FF2B5EF4-FFF2-40B4-BE49-F238E27FC236}">
                <a16:creationId xmlns:a16="http://schemas.microsoft.com/office/drawing/2014/main" id="{5FCDBC01-C115-4368-9F38-38E29702E417}"/>
              </a:ext>
            </a:extLst>
          </p:cNvPr>
          <p:cNvSpPr txBox="1"/>
          <p:nvPr/>
        </p:nvSpPr>
        <p:spPr>
          <a:xfrm>
            <a:off x="228600" y="5143500"/>
            <a:ext cx="1298753" cy="253916"/>
          </a:xfrm>
          <a:prstGeom prst="rect">
            <a:avLst/>
          </a:prstGeom>
          <a:noFill/>
        </p:spPr>
        <p:txBody>
          <a:bodyPr wrap="none" rtlCol="0">
            <a:spAutoFit/>
          </a:bodyPr>
          <a:lstStyle/>
          <a:p>
            <a:r>
              <a:rPr lang="tr-TR" sz="1050" dirty="0"/>
              <a:t>Source: TurkSTAT</a:t>
            </a:r>
          </a:p>
        </p:txBody>
      </p:sp>
      <p:pic>
        <p:nvPicPr>
          <p:cNvPr id="3" name="Resim 2">
            <a:extLst>
              <a:ext uri="{FF2B5EF4-FFF2-40B4-BE49-F238E27FC236}">
                <a16:creationId xmlns:a16="http://schemas.microsoft.com/office/drawing/2014/main" id="{4774C686-DB5A-4CEC-A97A-707DB383AB2C}"/>
              </a:ext>
            </a:extLst>
          </p:cNvPr>
          <p:cNvPicPr>
            <a:picLocks noChangeAspect="1"/>
          </p:cNvPicPr>
          <p:nvPr/>
        </p:nvPicPr>
        <p:blipFill>
          <a:blip r:embed="rId2"/>
          <a:stretch>
            <a:fillRect/>
          </a:stretch>
        </p:blipFill>
        <p:spPr>
          <a:xfrm>
            <a:off x="1513130" y="260548"/>
            <a:ext cx="7207783" cy="5239196"/>
          </a:xfrm>
          <a:prstGeom prst="rect">
            <a:avLst/>
          </a:prstGeom>
        </p:spPr>
      </p:pic>
    </p:spTree>
    <p:extLst>
      <p:ext uri="{BB962C8B-B14F-4D97-AF65-F5344CB8AC3E}">
        <p14:creationId xmlns:p14="http://schemas.microsoft.com/office/powerpoint/2010/main" val="33464127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8AB75912-A87D-4A42-B4F5-2E39E20F190B}"/>
              </a:ext>
            </a:extLst>
          </p:cNvPr>
          <p:cNvSpPr>
            <a:spLocks noGrp="1"/>
          </p:cNvSpPr>
          <p:nvPr>
            <p:ph type="sldNum" sz="quarter" idx="12"/>
          </p:nvPr>
        </p:nvSpPr>
        <p:spPr/>
        <p:txBody>
          <a:bodyPr/>
          <a:lstStyle/>
          <a:p>
            <a:pPr>
              <a:defRPr/>
            </a:pPr>
            <a:fld id="{40004F58-7867-4165-8E66-34733FD7A66C}" type="slidenum">
              <a:rPr lang="tr-TR" altLang="tr-TR" smtClean="0"/>
              <a:pPr>
                <a:defRPr/>
              </a:pPr>
              <a:t>33</a:t>
            </a:fld>
            <a:endParaRPr lang="tr-TR" altLang="tr-TR"/>
          </a:p>
        </p:txBody>
      </p:sp>
      <p:sp>
        <p:nvSpPr>
          <p:cNvPr id="4" name="TextBox 6">
            <a:extLst>
              <a:ext uri="{FF2B5EF4-FFF2-40B4-BE49-F238E27FC236}">
                <a16:creationId xmlns:a16="http://schemas.microsoft.com/office/drawing/2014/main" id="{DBAF63F7-4106-4CAF-82AC-B8EA7B2DBDF3}"/>
              </a:ext>
            </a:extLst>
          </p:cNvPr>
          <p:cNvSpPr txBox="1"/>
          <p:nvPr/>
        </p:nvSpPr>
        <p:spPr>
          <a:xfrm>
            <a:off x="228600" y="5143500"/>
            <a:ext cx="1298753" cy="253916"/>
          </a:xfrm>
          <a:prstGeom prst="rect">
            <a:avLst/>
          </a:prstGeom>
          <a:noFill/>
        </p:spPr>
        <p:txBody>
          <a:bodyPr wrap="none" rtlCol="0">
            <a:spAutoFit/>
          </a:bodyPr>
          <a:lstStyle/>
          <a:p>
            <a:r>
              <a:rPr lang="tr-TR" sz="1050" dirty="0"/>
              <a:t>Source: TurkSTAT</a:t>
            </a:r>
          </a:p>
        </p:txBody>
      </p:sp>
      <p:pic>
        <p:nvPicPr>
          <p:cNvPr id="6" name="Resim 5">
            <a:extLst>
              <a:ext uri="{FF2B5EF4-FFF2-40B4-BE49-F238E27FC236}">
                <a16:creationId xmlns:a16="http://schemas.microsoft.com/office/drawing/2014/main" id="{DAD23E32-FAE2-4AD2-8F27-F1677455529C}"/>
              </a:ext>
            </a:extLst>
          </p:cNvPr>
          <p:cNvPicPr>
            <a:picLocks noChangeAspect="1"/>
          </p:cNvPicPr>
          <p:nvPr/>
        </p:nvPicPr>
        <p:blipFill>
          <a:blip r:embed="rId2"/>
          <a:stretch>
            <a:fillRect/>
          </a:stretch>
        </p:blipFill>
        <p:spPr>
          <a:xfrm>
            <a:off x="1553918" y="289560"/>
            <a:ext cx="7267382" cy="5304920"/>
          </a:xfrm>
          <a:prstGeom prst="rect">
            <a:avLst/>
          </a:prstGeom>
        </p:spPr>
      </p:pic>
    </p:spTree>
    <p:extLst>
      <p:ext uri="{BB962C8B-B14F-4D97-AF65-F5344CB8AC3E}">
        <p14:creationId xmlns:p14="http://schemas.microsoft.com/office/powerpoint/2010/main" val="17212455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0004F58-7867-4165-8E66-34733FD7A66C}" type="slidenum">
              <a:rPr lang="tr-TR" altLang="tr-TR" smtClean="0"/>
              <a:pPr>
                <a:defRPr/>
              </a:pPr>
              <a:t>34</a:t>
            </a:fld>
            <a:endParaRPr lang="tr-TR" altLang="tr-TR"/>
          </a:p>
        </p:txBody>
      </p:sp>
      <p:sp>
        <p:nvSpPr>
          <p:cNvPr id="4" name="TextBox 3"/>
          <p:cNvSpPr txBox="1"/>
          <p:nvPr/>
        </p:nvSpPr>
        <p:spPr>
          <a:xfrm>
            <a:off x="121445" y="5351069"/>
            <a:ext cx="1890710" cy="276999"/>
          </a:xfrm>
          <a:prstGeom prst="rect">
            <a:avLst/>
          </a:prstGeom>
          <a:noFill/>
        </p:spPr>
        <p:txBody>
          <a:bodyPr wrap="none" rtlCol="0">
            <a:spAutoFit/>
          </a:bodyPr>
          <a:lstStyle/>
          <a:p>
            <a:r>
              <a:rPr lang="tr-TR" sz="1200" dirty="0"/>
              <a:t>Source: World Bank WDI</a:t>
            </a:r>
          </a:p>
        </p:txBody>
      </p:sp>
      <p:graphicFrame>
        <p:nvGraphicFramePr>
          <p:cNvPr id="6" name="Grafik 5">
            <a:extLst>
              <a:ext uri="{FF2B5EF4-FFF2-40B4-BE49-F238E27FC236}">
                <a16:creationId xmlns:a16="http://schemas.microsoft.com/office/drawing/2014/main" id="{21DF252F-53E5-42EF-BFC3-5430781D7207}"/>
              </a:ext>
            </a:extLst>
          </p:cNvPr>
          <p:cNvGraphicFramePr>
            <a:graphicFrameLocks noGrp="1"/>
          </p:cNvGraphicFramePr>
          <p:nvPr>
            <p:extLst>
              <p:ext uri="{D42A27DB-BD31-4B8C-83A1-F6EECF244321}">
                <p14:modId xmlns:p14="http://schemas.microsoft.com/office/powerpoint/2010/main" val="1149567843"/>
              </p:ext>
            </p:extLst>
          </p:nvPr>
        </p:nvGraphicFramePr>
        <p:xfrm>
          <a:off x="914400" y="495300"/>
          <a:ext cx="7315200" cy="4724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508877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1475</TotalTime>
  <Words>1908</Words>
  <Application>Microsoft Office PowerPoint</Application>
  <PresentationFormat>Ekran Gösterisi (16:10)</PresentationFormat>
  <Paragraphs>407</Paragraphs>
  <Slides>34</Slides>
  <Notes>0</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34</vt:i4>
      </vt:variant>
    </vt:vector>
  </HeadingPairs>
  <TitlesOfParts>
    <vt:vector size="42" baseType="lpstr">
      <vt:lpstr>DengXian</vt:lpstr>
      <vt:lpstr>Arial</vt:lpstr>
      <vt:lpstr>Arial Rounded MT Bold</vt:lpstr>
      <vt:lpstr>Calibri</vt:lpstr>
      <vt:lpstr>Cambria Math</vt:lpstr>
      <vt:lpstr>Times New Roman</vt:lpstr>
      <vt:lpstr>Clarity</vt:lpstr>
      <vt:lpstr>Equation</vt:lpstr>
      <vt:lpstr>Selected Macroeconomic Variables, Turkey</vt:lpstr>
      <vt:lpstr>Measuring GDP</vt:lpstr>
      <vt:lpstr>PowerPoint Sunusu</vt:lpstr>
      <vt:lpstr>PowerPoint Sunusu</vt:lpstr>
      <vt:lpstr>PowerPoint Sunusu</vt:lpstr>
      <vt:lpstr>PowerPoint Sunusu</vt:lpstr>
      <vt:lpstr>Measuring GDP</vt:lpstr>
      <vt:lpstr>Measuring GDP</vt:lpstr>
      <vt:lpstr>PowerPoint Sunusu</vt:lpstr>
      <vt:lpstr>Measuring GDP</vt:lpstr>
      <vt:lpstr>PowerPoint Sunusu</vt:lpstr>
      <vt:lpstr>PowerPoint Sunusu</vt:lpstr>
      <vt:lpstr>Measuring GDP</vt:lpstr>
      <vt:lpstr>PowerPoint Sunusu</vt:lpstr>
      <vt:lpstr>Labor market measurement</vt:lpstr>
      <vt:lpstr>Labor market measurement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Exchange rates</vt:lpstr>
      <vt:lpstr>PowerPoint Sunusu</vt:lpstr>
      <vt:lpstr>Measuring Inflation</vt:lpstr>
      <vt:lpstr>PowerPoint Sunusu</vt:lpstr>
      <vt:lpstr>PowerPoint Sunusu</vt:lpstr>
      <vt:lpstr>PowerPoint Sunusu</vt:lpstr>
      <vt:lpstr>PowerPoint Sunusu</vt:lpstr>
      <vt:lpstr>PowerPoint Sunusu</vt:lpstr>
    </vt:vector>
  </TitlesOfParts>
  <Company>METU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Selected Macroeconomic Variables, Turkey</dc:title>
  <dc:creator>Ebru Voyvoda</dc:creator>
  <cp:lastModifiedBy>Şirin Saraçoğlu</cp:lastModifiedBy>
  <cp:revision>212</cp:revision>
  <dcterms:created xsi:type="dcterms:W3CDTF">2012-10-04T06:14:19Z</dcterms:created>
  <dcterms:modified xsi:type="dcterms:W3CDTF">2025-09-04T07:23:34Z</dcterms:modified>
</cp:coreProperties>
</file>