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449" r:id="rId3"/>
    <p:sldId id="482" r:id="rId4"/>
    <p:sldId id="436" r:id="rId5"/>
    <p:sldId id="437" r:id="rId6"/>
    <p:sldId id="438" r:id="rId7"/>
    <p:sldId id="439" r:id="rId8"/>
    <p:sldId id="440" r:id="rId9"/>
    <p:sldId id="450" r:id="rId10"/>
    <p:sldId id="441" r:id="rId11"/>
    <p:sldId id="442" r:id="rId12"/>
    <p:sldId id="443" r:id="rId13"/>
    <p:sldId id="444" r:id="rId14"/>
    <p:sldId id="445" r:id="rId15"/>
    <p:sldId id="446" r:id="rId16"/>
    <p:sldId id="447" r:id="rId17"/>
    <p:sldId id="451" r:id="rId18"/>
    <p:sldId id="448" r:id="rId19"/>
    <p:sldId id="452" r:id="rId20"/>
    <p:sldId id="45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snapToGrid="0">
      <p:cViewPr varScale="1">
        <p:scale>
          <a:sx n="68" d="100"/>
          <a:sy n="68" d="100"/>
        </p:scale>
        <p:origin x="62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0" y="-25400"/>
            <a:ext cx="12293600" cy="6926263"/>
          </a:xfrm>
          <a:prstGeom prst="rect">
            <a:avLst/>
          </a:prstGeom>
          <a:blipFill dpi="0" rotWithShape="1">
            <a:blip r:embed="rId3"/>
            <a:srcRect/>
            <a:tile tx="0" ty="0" sx="100000" sy="100000" flip="none" algn="tl"/>
          </a:blipFill>
          <a:ln w="9525">
            <a:noFill/>
            <a:miter lim="800000"/>
            <a:headEnd/>
            <a:tailEnd/>
          </a:ln>
        </p:spPr>
      </p:pic>
      <p:sp>
        <p:nvSpPr>
          <p:cNvPr id="5" name="Rectangle 3"/>
          <p:cNvSpPr txBox="1">
            <a:spLocks noChangeArrowheads="1"/>
          </p:cNvSpPr>
          <p:nvPr userDrawn="1"/>
        </p:nvSpPr>
        <p:spPr bwMode="auto">
          <a:xfrm>
            <a:off x="0" y="762000"/>
            <a:ext cx="12293600" cy="1600200"/>
          </a:xfrm>
          <a:prstGeom prst="rect">
            <a:avLst/>
          </a:prstGeom>
          <a:solidFill>
            <a:srgbClr val="800000">
              <a:alpha val="55000"/>
            </a:srgbClr>
          </a:solidFill>
          <a:ln w="9525">
            <a:noFill/>
            <a:miter lim="800000"/>
            <a:headEnd/>
            <a:tailEnd/>
          </a:ln>
        </p:spPr>
        <p:txBody>
          <a:bodyPr/>
          <a:lstStyle>
            <a:lvl1pPr marL="0" indent="0" algn="ctr" rtl="0" eaLnBrk="0" fontAlgn="base" hangingPunct="0">
              <a:spcBef>
                <a:spcPct val="20000"/>
              </a:spcBef>
              <a:spcAft>
                <a:spcPct val="0"/>
              </a:spcAft>
              <a:buFont typeface="Wingdings" pitchFamily="2" charset="2"/>
              <a:buNone/>
              <a:defRPr sz="3200" baseline="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800" baseline="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w"/>
              <a:defRPr sz="2400" baseline="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baseline="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baseline="0">
                <a:solidFill>
                  <a:schemeClr val="tx1"/>
                </a:solidFill>
                <a:latin typeface="+mn-lt"/>
              </a:defRPr>
            </a:lvl5pPr>
            <a:lvl6pPr marL="2514600" indent="-228600" algn="l" rtl="0" eaLnBrk="1" fontAlgn="base" hangingPunct="1">
              <a:spcBef>
                <a:spcPct val="20000"/>
              </a:spcBef>
              <a:spcAft>
                <a:spcPct val="0"/>
              </a:spcAft>
              <a:buFont typeface="Arial" charset="0"/>
              <a:buChar char="~"/>
              <a:defRPr sz="2000">
                <a:solidFill>
                  <a:srgbClr val="800000"/>
                </a:solidFill>
                <a:latin typeface="+mn-lt"/>
              </a:defRPr>
            </a:lvl6pPr>
            <a:lvl7pPr marL="2971800" indent="-228600" algn="l" rtl="0" eaLnBrk="1" fontAlgn="base" hangingPunct="1">
              <a:spcBef>
                <a:spcPct val="20000"/>
              </a:spcBef>
              <a:spcAft>
                <a:spcPct val="0"/>
              </a:spcAft>
              <a:buFont typeface="Arial" charset="0"/>
              <a:buChar char="~"/>
              <a:defRPr sz="2000">
                <a:solidFill>
                  <a:srgbClr val="800000"/>
                </a:solidFill>
                <a:latin typeface="+mn-lt"/>
              </a:defRPr>
            </a:lvl7pPr>
            <a:lvl8pPr marL="3429000" indent="-228600" algn="l" rtl="0" eaLnBrk="1" fontAlgn="base" hangingPunct="1">
              <a:spcBef>
                <a:spcPct val="20000"/>
              </a:spcBef>
              <a:spcAft>
                <a:spcPct val="0"/>
              </a:spcAft>
              <a:buFont typeface="Arial" charset="0"/>
              <a:buChar char="~"/>
              <a:defRPr sz="2000">
                <a:solidFill>
                  <a:srgbClr val="800000"/>
                </a:solidFill>
                <a:latin typeface="+mn-lt"/>
              </a:defRPr>
            </a:lvl8pPr>
            <a:lvl9pPr marL="3886200" indent="-228600" algn="l" rtl="0" eaLnBrk="1" fontAlgn="base" hangingPunct="1">
              <a:spcBef>
                <a:spcPct val="20000"/>
              </a:spcBef>
              <a:spcAft>
                <a:spcPct val="0"/>
              </a:spcAft>
              <a:buFont typeface="Arial" charset="0"/>
              <a:buChar char="~"/>
              <a:defRPr sz="2000">
                <a:solidFill>
                  <a:srgbClr val="800000"/>
                </a:solidFill>
                <a:latin typeface="+mn-lt"/>
              </a:defRPr>
            </a:lvl9pPr>
          </a:lstStyle>
          <a:p>
            <a:pPr>
              <a:defRPr/>
            </a:pPr>
            <a:endParaRPr lang="en-US" sz="3600" b="1" dirty="0">
              <a:solidFill>
                <a:schemeClr val="bg1"/>
              </a:solidFill>
            </a:endParaRPr>
          </a:p>
        </p:txBody>
      </p:sp>
      <p:sp>
        <p:nvSpPr>
          <p:cNvPr id="7170" name="Rectangle 2"/>
          <p:cNvSpPr>
            <a:spLocks noGrp="1" noChangeArrowheads="1"/>
          </p:cNvSpPr>
          <p:nvPr>
            <p:ph type="ctrTitle"/>
          </p:nvPr>
        </p:nvSpPr>
        <p:spPr>
          <a:xfrm>
            <a:off x="304800" y="762000"/>
            <a:ext cx="11480800" cy="533400"/>
          </a:xfrm>
          <a:noFill/>
          <a:scene3d>
            <a:camera prst="orthographicFront"/>
            <a:lightRig rig="threePt" dir="t"/>
          </a:scene3d>
          <a:sp3d>
            <a:bevelT/>
            <a:bevelB/>
          </a:sp3d>
        </p:spPr>
        <p:txBody>
          <a:bodyPr/>
          <a:lstStyle>
            <a:lvl1pPr>
              <a:defRPr sz="3600" b="1" cap="all" baseline="0">
                <a:solidFill>
                  <a:schemeClr val="bg1"/>
                </a:solidFill>
              </a:defRPr>
            </a:lvl1pPr>
          </a:lstStyle>
          <a:p>
            <a:r>
              <a:rPr lang="en-US" dirty="0"/>
              <a:t>Click to edit Master title style</a:t>
            </a:r>
          </a:p>
        </p:txBody>
      </p:sp>
      <p:sp>
        <p:nvSpPr>
          <p:cNvPr id="7171" name="Rectangle 3"/>
          <p:cNvSpPr>
            <a:spLocks noGrp="1" noChangeArrowheads="1"/>
          </p:cNvSpPr>
          <p:nvPr>
            <p:ph type="subTitle" idx="1"/>
          </p:nvPr>
        </p:nvSpPr>
        <p:spPr>
          <a:xfrm>
            <a:off x="762000" y="1447800"/>
            <a:ext cx="10769600" cy="914400"/>
          </a:xfrm>
          <a:solidFill>
            <a:schemeClr val="bg1">
              <a:alpha val="42000"/>
            </a:schemeClr>
          </a:solidFill>
        </p:spPr>
        <p:txBody>
          <a:bodyPr/>
          <a:lstStyle>
            <a:lvl1pPr marL="0" indent="0" algn="ctr">
              <a:buFont typeface="Wingdings" pitchFamily="2" charset="2"/>
              <a:buNone/>
              <a:defRPr baseline="0">
                <a:solidFill>
                  <a:schemeClr val="bg1"/>
                </a:solidFill>
              </a:defRPr>
            </a:lvl1pPr>
          </a:lstStyle>
          <a:p>
            <a:r>
              <a:rPr lang="en-US" dirty="0"/>
              <a:t>Click to edit Master subtitle style</a:t>
            </a:r>
          </a:p>
        </p:txBody>
      </p:sp>
    </p:spTree>
    <p:extLst>
      <p:ext uri="{BB962C8B-B14F-4D97-AF65-F5344CB8AC3E}">
        <p14:creationId xmlns:p14="http://schemas.microsoft.com/office/powerpoint/2010/main" val="3822665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4616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11566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676401"/>
            <a:ext cx="4927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54800" y="1676401"/>
            <a:ext cx="4927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4452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1998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027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890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37894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60240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21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274639"/>
            <a:ext cx="2514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274639"/>
            <a:ext cx="7340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8268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8000" y="266700"/>
            <a:ext cx="10363200" cy="1104900"/>
          </a:xfrm>
        </p:spPr>
        <p:txBody>
          <a:bodyPr/>
          <a:lstStyle/>
          <a:p>
            <a:r>
              <a:rPr lang="en-US"/>
              <a:t>Click to edit Master title style</a:t>
            </a:r>
          </a:p>
        </p:txBody>
      </p:sp>
      <p:sp>
        <p:nvSpPr>
          <p:cNvPr id="3" name="Text Placeholder 2"/>
          <p:cNvSpPr>
            <a:spLocks noGrp="1"/>
          </p:cNvSpPr>
          <p:nvPr>
            <p:ph type="body" sz="half" idx="1"/>
          </p:nvPr>
        </p:nvSpPr>
        <p:spPr>
          <a:xfrm>
            <a:off x="1380067" y="1676400"/>
            <a:ext cx="50503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33634" y="1676400"/>
            <a:ext cx="5050367" cy="4114800"/>
          </a:xfrm>
        </p:spPr>
        <p:txBody>
          <a:bodyPr/>
          <a:lstStyle/>
          <a:p>
            <a:pPr lvl="0"/>
            <a:endParaRPr lang="en-US" noProof="0"/>
          </a:p>
        </p:txBody>
      </p:sp>
    </p:spTree>
    <p:extLst>
      <p:ext uri="{BB962C8B-B14F-4D97-AF65-F5344CB8AC3E}">
        <p14:creationId xmlns:p14="http://schemas.microsoft.com/office/powerpoint/2010/main" val="276510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274638"/>
            <a:ext cx="10058400" cy="1096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524000" y="1676401"/>
            <a:ext cx="10058400" cy="4449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1" name="Text Box 17"/>
          <p:cNvSpPr txBox="1">
            <a:spLocks noChangeArrowheads="1"/>
          </p:cNvSpPr>
          <p:nvPr/>
        </p:nvSpPr>
        <p:spPr bwMode="auto">
          <a:xfrm>
            <a:off x="1625600" y="228601"/>
            <a:ext cx="9956800" cy="461665"/>
          </a:xfrm>
          <a:prstGeom prst="rect">
            <a:avLst/>
          </a:prstGeom>
          <a:noFill/>
          <a:ln w="9525">
            <a:noFill/>
            <a:miter lim="800000"/>
            <a:headEnd/>
            <a:tailEnd/>
          </a:ln>
          <a:effectLst/>
        </p:spPr>
        <p:txBody>
          <a:bodyPr>
            <a:spAutoFit/>
          </a:bodyPr>
          <a:lstStyle/>
          <a:p>
            <a:pPr eaLnBrk="0" hangingPunct="0">
              <a:defRPr/>
            </a:pPr>
            <a:endParaRPr lang="en-US" sz="2400"/>
          </a:p>
        </p:txBody>
      </p:sp>
      <p:sp>
        <p:nvSpPr>
          <p:cNvPr id="22538" name="Text Box 10"/>
          <p:cNvSpPr txBox="1">
            <a:spLocks noChangeArrowheads="1"/>
          </p:cNvSpPr>
          <p:nvPr userDrawn="1"/>
        </p:nvSpPr>
        <p:spPr bwMode="auto">
          <a:xfrm>
            <a:off x="9550400" y="6507164"/>
            <a:ext cx="2133600" cy="274637"/>
          </a:xfrm>
          <a:prstGeom prst="rect">
            <a:avLst/>
          </a:prstGeom>
          <a:noFill/>
          <a:ln w="9525">
            <a:noFill/>
            <a:miter lim="800000"/>
            <a:headEnd/>
            <a:tailEnd/>
          </a:ln>
          <a:effectLst/>
        </p:spPr>
        <p:txBody>
          <a:bodyPr>
            <a:spAutoFit/>
          </a:bodyPr>
          <a:lstStyle/>
          <a:p>
            <a:pPr algn="r">
              <a:spcBef>
                <a:spcPct val="50000"/>
              </a:spcBef>
              <a:defRPr/>
            </a:pPr>
            <a:r>
              <a:rPr lang="en-US" sz="1200">
                <a:solidFill>
                  <a:srgbClr val="800000"/>
                </a:solidFill>
              </a:rPr>
              <a:t>1-</a:t>
            </a:r>
            <a:fld id="{A3DEB79D-CCFB-49D7-83C0-3386A9963679}" type="slidenum">
              <a:rPr lang="en-US" sz="1200">
                <a:solidFill>
                  <a:srgbClr val="800000"/>
                </a:solidFill>
              </a:rPr>
              <a:pPr algn="r">
                <a:spcBef>
                  <a:spcPct val="50000"/>
                </a:spcBef>
                <a:defRPr/>
              </a:pPr>
              <a:t>‹#›</a:t>
            </a:fld>
            <a:endParaRPr lang="en-US" sz="1200">
              <a:solidFill>
                <a:srgbClr val="800000"/>
              </a:solidFill>
            </a:endParaRPr>
          </a:p>
        </p:txBody>
      </p:sp>
      <p:pic>
        <p:nvPicPr>
          <p:cNvPr id="1030" name="Picture 2"/>
          <p:cNvPicPr>
            <a:picLocks noChangeAspect="1" noChangeArrowheads="1"/>
          </p:cNvPicPr>
          <p:nvPr userDrawn="1"/>
        </p:nvPicPr>
        <p:blipFill>
          <a:blip r:embed="rId14"/>
          <a:srcRect/>
          <a:stretch>
            <a:fillRect/>
          </a:stretch>
        </p:blipFill>
        <p:spPr bwMode="auto">
          <a:xfrm>
            <a:off x="0" y="6324600"/>
            <a:ext cx="12293600" cy="571500"/>
          </a:xfrm>
          <a:prstGeom prst="rect">
            <a:avLst/>
          </a:prstGeom>
          <a:noFill/>
          <a:ln w="9525">
            <a:noFill/>
            <a:miter lim="800000"/>
            <a:headEnd/>
            <a:tailEnd/>
          </a:ln>
        </p:spPr>
      </p:pic>
      <p:pic>
        <p:nvPicPr>
          <p:cNvPr id="1031" name="Picture 2"/>
          <p:cNvPicPr>
            <a:picLocks noChangeAspect="1" noChangeArrowheads="1"/>
          </p:cNvPicPr>
          <p:nvPr userDrawn="1"/>
        </p:nvPicPr>
        <p:blipFill>
          <a:blip r:embed="rId15"/>
          <a:srcRect/>
          <a:stretch>
            <a:fillRect/>
          </a:stretch>
        </p:blipFill>
        <p:spPr bwMode="auto">
          <a:xfrm>
            <a:off x="0" y="6037264"/>
            <a:ext cx="1524000" cy="858837"/>
          </a:xfrm>
          <a:prstGeom prst="rect">
            <a:avLst/>
          </a:prstGeom>
          <a:blipFill dpi="0" rotWithShape="1">
            <a:blip r:embed="rId16"/>
            <a:srcRect/>
            <a:tile tx="0" ty="0" sx="100000" sy="100000" flip="none" algn="tl"/>
          </a:blipFill>
          <a:ln w="9525">
            <a:noFill/>
            <a:miter lim="800000"/>
            <a:headEnd/>
            <a:tailEnd/>
          </a:ln>
        </p:spPr>
      </p:pic>
      <p:pic>
        <p:nvPicPr>
          <p:cNvPr id="1032" name="Picture 2"/>
          <p:cNvPicPr>
            <a:picLocks noChangeAspect="1" noChangeArrowheads="1"/>
          </p:cNvPicPr>
          <p:nvPr userDrawn="1"/>
        </p:nvPicPr>
        <p:blipFill>
          <a:blip r:embed="rId17"/>
          <a:srcRect/>
          <a:stretch>
            <a:fillRect/>
          </a:stretch>
        </p:blipFill>
        <p:spPr bwMode="auto">
          <a:xfrm>
            <a:off x="-4233" y="1"/>
            <a:ext cx="766233" cy="6037263"/>
          </a:xfrm>
          <a:prstGeom prst="rect">
            <a:avLst/>
          </a:prstGeom>
          <a:noFill/>
          <a:ln w="9525">
            <a:noFill/>
            <a:miter lim="800000"/>
            <a:headEnd/>
            <a:tailEnd/>
          </a:ln>
        </p:spPr>
      </p:pic>
      <p:sp>
        <p:nvSpPr>
          <p:cNvPr id="16" name="Text Box 10"/>
          <p:cNvSpPr txBox="1">
            <a:spLocks noChangeArrowheads="1"/>
          </p:cNvSpPr>
          <p:nvPr userDrawn="1"/>
        </p:nvSpPr>
        <p:spPr bwMode="auto">
          <a:xfrm>
            <a:off x="10058400" y="6527800"/>
            <a:ext cx="2133600" cy="274638"/>
          </a:xfrm>
          <a:prstGeom prst="rect">
            <a:avLst/>
          </a:prstGeom>
          <a:noFill/>
          <a:ln w="9525">
            <a:noFill/>
            <a:miter lim="800000"/>
            <a:headEnd/>
            <a:tailEnd/>
          </a:ln>
          <a:effectLst/>
        </p:spPr>
        <p:txBody>
          <a:bodyPr>
            <a:spAutoFit/>
          </a:bodyPr>
          <a:lstStyle/>
          <a:p>
            <a:pPr algn="r">
              <a:spcBef>
                <a:spcPct val="50000"/>
              </a:spcBef>
              <a:defRPr/>
            </a:pPr>
            <a:r>
              <a:rPr lang="en-US" sz="1200" dirty="0">
                <a:solidFill>
                  <a:srgbClr val="800000"/>
                </a:solidFill>
              </a:rPr>
              <a:t>25-</a:t>
            </a:r>
            <a:fld id="{316C858C-CA74-4994-B48A-76F6165DFCFA}" type="slidenum">
              <a:rPr lang="en-US" sz="1200">
                <a:solidFill>
                  <a:srgbClr val="800000"/>
                </a:solidFill>
              </a:rPr>
              <a:pPr algn="r">
                <a:spcBef>
                  <a:spcPct val="50000"/>
                </a:spcBef>
                <a:defRPr/>
              </a:pPr>
              <a:t>‹#›</a:t>
            </a:fld>
            <a:endParaRPr lang="en-US" sz="1200" dirty="0">
              <a:solidFill>
                <a:srgbClr val="800000"/>
              </a:solidFill>
            </a:endParaRPr>
          </a:p>
        </p:txBody>
      </p:sp>
    </p:spTree>
    <p:extLst>
      <p:ext uri="{BB962C8B-B14F-4D97-AF65-F5344CB8AC3E}">
        <p14:creationId xmlns:p14="http://schemas.microsoft.com/office/powerpoint/2010/main" val="888149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rgbClr val="800000"/>
          </a:solidFill>
          <a:latin typeface="+mj-lt"/>
          <a:ea typeface="+mj-ea"/>
          <a:cs typeface="+mj-cs"/>
        </a:defRPr>
      </a:lvl1pPr>
      <a:lvl2pPr algn="ctr" rtl="0" eaLnBrk="0" fontAlgn="base" hangingPunct="0">
        <a:spcBef>
          <a:spcPct val="0"/>
        </a:spcBef>
        <a:spcAft>
          <a:spcPct val="0"/>
        </a:spcAft>
        <a:defRPr sz="4400">
          <a:solidFill>
            <a:srgbClr val="800000"/>
          </a:solidFill>
          <a:latin typeface="Arial" charset="0"/>
        </a:defRPr>
      </a:lvl2pPr>
      <a:lvl3pPr algn="ctr" rtl="0" eaLnBrk="0" fontAlgn="base" hangingPunct="0">
        <a:spcBef>
          <a:spcPct val="0"/>
        </a:spcBef>
        <a:spcAft>
          <a:spcPct val="0"/>
        </a:spcAft>
        <a:defRPr sz="4400">
          <a:solidFill>
            <a:srgbClr val="800000"/>
          </a:solidFill>
          <a:latin typeface="Arial" charset="0"/>
        </a:defRPr>
      </a:lvl3pPr>
      <a:lvl4pPr algn="ctr" rtl="0" eaLnBrk="0" fontAlgn="base" hangingPunct="0">
        <a:spcBef>
          <a:spcPct val="0"/>
        </a:spcBef>
        <a:spcAft>
          <a:spcPct val="0"/>
        </a:spcAft>
        <a:defRPr sz="4400">
          <a:solidFill>
            <a:srgbClr val="800000"/>
          </a:solidFill>
          <a:latin typeface="Arial" charset="0"/>
        </a:defRPr>
      </a:lvl4pPr>
      <a:lvl5pPr algn="ctr" rtl="0" eaLnBrk="0" fontAlgn="base" hangingPunct="0">
        <a:spcBef>
          <a:spcPct val="0"/>
        </a:spcBef>
        <a:spcAft>
          <a:spcPct val="0"/>
        </a:spcAft>
        <a:defRPr sz="4400">
          <a:solidFill>
            <a:srgbClr val="800000"/>
          </a:solidFill>
          <a:latin typeface="Arial" charset="0"/>
        </a:defRPr>
      </a:lvl5pPr>
      <a:lvl6pPr marL="457200" algn="ctr" rtl="0" eaLnBrk="1" fontAlgn="base" hangingPunct="1">
        <a:spcBef>
          <a:spcPct val="0"/>
        </a:spcBef>
        <a:spcAft>
          <a:spcPct val="0"/>
        </a:spcAft>
        <a:defRPr sz="4400">
          <a:solidFill>
            <a:srgbClr val="800000"/>
          </a:solidFill>
          <a:latin typeface="Arial" charset="0"/>
        </a:defRPr>
      </a:lvl6pPr>
      <a:lvl7pPr marL="914400" algn="ctr" rtl="0" eaLnBrk="1" fontAlgn="base" hangingPunct="1">
        <a:spcBef>
          <a:spcPct val="0"/>
        </a:spcBef>
        <a:spcAft>
          <a:spcPct val="0"/>
        </a:spcAft>
        <a:defRPr sz="4400">
          <a:solidFill>
            <a:srgbClr val="800000"/>
          </a:solidFill>
          <a:latin typeface="Arial" charset="0"/>
        </a:defRPr>
      </a:lvl7pPr>
      <a:lvl8pPr marL="1371600" algn="ctr" rtl="0" eaLnBrk="1" fontAlgn="base" hangingPunct="1">
        <a:spcBef>
          <a:spcPct val="0"/>
        </a:spcBef>
        <a:spcAft>
          <a:spcPct val="0"/>
        </a:spcAft>
        <a:defRPr sz="4400">
          <a:solidFill>
            <a:srgbClr val="800000"/>
          </a:solidFill>
          <a:latin typeface="Arial" charset="0"/>
        </a:defRPr>
      </a:lvl8pPr>
      <a:lvl9pPr marL="1828800" algn="ctr" rtl="0" eaLnBrk="1" fontAlgn="base" hangingPunct="1">
        <a:spcBef>
          <a:spcPct val="0"/>
        </a:spcBef>
        <a:spcAft>
          <a:spcPct val="0"/>
        </a:spcAft>
        <a:defRPr sz="4400">
          <a:solidFill>
            <a:srgbClr val="800000"/>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800000"/>
          </a:solidFill>
          <a:latin typeface="+mn-lt"/>
        </a:defRPr>
      </a:lvl2pPr>
      <a:lvl3pPr marL="1143000" indent="-228600" algn="l" rtl="0" eaLnBrk="0" fontAlgn="base" hangingPunct="0">
        <a:spcBef>
          <a:spcPct val="20000"/>
        </a:spcBef>
        <a:spcAft>
          <a:spcPct val="0"/>
        </a:spcAft>
        <a:buFont typeface="Wingdings" pitchFamily="2" charset="2"/>
        <a:buChar char="w"/>
        <a:defRPr sz="2400">
          <a:solidFill>
            <a:srgbClr val="800000"/>
          </a:solidFill>
          <a:latin typeface="+mn-lt"/>
        </a:defRPr>
      </a:lvl3pPr>
      <a:lvl4pPr marL="1600200" indent="-228600" algn="l" rtl="0" eaLnBrk="0" fontAlgn="base" hangingPunct="0">
        <a:spcBef>
          <a:spcPct val="20000"/>
        </a:spcBef>
        <a:spcAft>
          <a:spcPct val="0"/>
        </a:spcAft>
        <a:buFont typeface="Arial" charset="0"/>
        <a:buChar char="∞"/>
        <a:defRPr sz="2000">
          <a:solidFill>
            <a:srgbClr val="800000"/>
          </a:solidFill>
          <a:latin typeface="+mn-lt"/>
        </a:defRPr>
      </a:lvl4pPr>
      <a:lvl5pPr marL="2057400" indent="-228600" algn="l" rtl="0" eaLnBrk="0" fontAlgn="base" hangingPunct="0">
        <a:spcBef>
          <a:spcPct val="20000"/>
        </a:spcBef>
        <a:spcAft>
          <a:spcPct val="0"/>
        </a:spcAft>
        <a:buFont typeface="Arial" charset="0"/>
        <a:buChar char="~"/>
        <a:defRPr sz="2000">
          <a:solidFill>
            <a:srgbClr val="800000"/>
          </a:solidFill>
          <a:latin typeface="+mn-lt"/>
        </a:defRPr>
      </a:lvl5pPr>
      <a:lvl6pPr marL="2514600" indent="-228600" algn="l" rtl="0" eaLnBrk="1" fontAlgn="base" hangingPunct="1">
        <a:spcBef>
          <a:spcPct val="20000"/>
        </a:spcBef>
        <a:spcAft>
          <a:spcPct val="0"/>
        </a:spcAft>
        <a:buFont typeface="Arial" charset="0"/>
        <a:buChar char="~"/>
        <a:defRPr sz="2000">
          <a:solidFill>
            <a:srgbClr val="800000"/>
          </a:solidFill>
          <a:latin typeface="+mn-lt"/>
        </a:defRPr>
      </a:lvl6pPr>
      <a:lvl7pPr marL="2971800" indent="-228600" algn="l" rtl="0" eaLnBrk="1" fontAlgn="base" hangingPunct="1">
        <a:spcBef>
          <a:spcPct val="20000"/>
        </a:spcBef>
        <a:spcAft>
          <a:spcPct val="0"/>
        </a:spcAft>
        <a:buFont typeface="Arial" charset="0"/>
        <a:buChar char="~"/>
        <a:defRPr sz="2000">
          <a:solidFill>
            <a:srgbClr val="800000"/>
          </a:solidFill>
          <a:latin typeface="+mn-lt"/>
        </a:defRPr>
      </a:lvl7pPr>
      <a:lvl8pPr marL="3429000" indent="-228600" algn="l" rtl="0" eaLnBrk="1" fontAlgn="base" hangingPunct="1">
        <a:spcBef>
          <a:spcPct val="20000"/>
        </a:spcBef>
        <a:spcAft>
          <a:spcPct val="0"/>
        </a:spcAft>
        <a:buFont typeface="Arial" charset="0"/>
        <a:buChar char="~"/>
        <a:defRPr sz="2000">
          <a:solidFill>
            <a:srgbClr val="800000"/>
          </a:solidFill>
          <a:latin typeface="+mn-lt"/>
        </a:defRPr>
      </a:lvl8pPr>
      <a:lvl9pPr marL="3886200" indent="-228600" algn="l" rtl="0" eaLnBrk="1" fontAlgn="base" hangingPunct="1">
        <a:spcBef>
          <a:spcPct val="20000"/>
        </a:spcBef>
        <a:spcAft>
          <a:spcPct val="0"/>
        </a:spcAft>
        <a:buFont typeface="Arial" charset="0"/>
        <a:buChar char="~"/>
        <a:defRPr sz="2000">
          <a:solidFill>
            <a:srgbClr val="8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3"/>
          <p:cNvSpPr/>
          <p:nvPr/>
        </p:nvSpPr>
        <p:spPr>
          <a:xfrm>
            <a:off x="1524000" y="1371601"/>
            <a:ext cx="9296400" cy="107791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Economic Policy in the Open Economy Under Fixed Exchange Rates</a:t>
            </a:r>
          </a:p>
        </p:txBody>
      </p:sp>
      <p:sp>
        <p:nvSpPr>
          <p:cNvPr id="2" name="Title 1"/>
          <p:cNvSpPr>
            <a:spLocks noGrp="1"/>
          </p:cNvSpPr>
          <p:nvPr>
            <p:ph type="ctrTitle"/>
          </p:nvPr>
        </p:nvSpPr>
        <p:spPr>
          <a:noFill/>
        </p:spPr>
        <p:txBody>
          <a:bodyPr/>
          <a:lstStyle/>
          <a:p>
            <a:pPr>
              <a:defRPr/>
            </a:pPr>
            <a:r>
              <a:rPr lang="en-US" sz="4000" dirty="0"/>
              <a:t>Chapter 25:</a:t>
            </a:r>
          </a:p>
        </p:txBody>
      </p:sp>
      <p:sp>
        <p:nvSpPr>
          <p:cNvPr id="16389" name="Text Box 9"/>
          <p:cNvSpPr txBox="1">
            <a:spLocks noChangeArrowheads="1"/>
          </p:cNvSpPr>
          <p:nvPr/>
        </p:nvSpPr>
        <p:spPr bwMode="auto">
          <a:xfrm>
            <a:off x="6496050" y="6602414"/>
            <a:ext cx="4114800" cy="2444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80000"/>
                </a:solidFill>
                <a:effectLst/>
                <a:uLnTx/>
                <a:uFillTx/>
                <a:latin typeface="Times New Roman" pitchFamily="18" charset="0"/>
                <a:ea typeface="+mn-ea"/>
                <a:cs typeface="+mn-cs"/>
              </a:rPr>
              <a:t>Copyright © 2014 by the McGraw-Hill Companies, Inc. All rights reserved.</a:t>
            </a: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390" name="Rectangle 10"/>
          <p:cNvSpPr>
            <a:spLocks noChangeArrowheads="1"/>
          </p:cNvSpPr>
          <p:nvPr/>
        </p:nvSpPr>
        <p:spPr bwMode="auto">
          <a:xfrm>
            <a:off x="1581150" y="6572250"/>
            <a:ext cx="1466850" cy="228600"/>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80000"/>
                </a:solidFill>
                <a:effectLst/>
                <a:uLnTx/>
                <a:uFillTx/>
                <a:latin typeface="Times New Roman" pitchFamily="18" charset="0"/>
                <a:ea typeface="+mn-ea"/>
                <a:cs typeface="+mn-cs"/>
              </a:rPr>
              <a:t>McGraw-Hill/Irwin</a:t>
            </a: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Metin kutusu 2">
            <a:extLst>
              <a:ext uri="{FF2B5EF4-FFF2-40B4-BE49-F238E27FC236}">
                <a16:creationId xmlns:a16="http://schemas.microsoft.com/office/drawing/2014/main" id="{56A06CB1-7E1D-41A3-BED7-FBBB78C85C0D}"/>
              </a:ext>
            </a:extLst>
          </p:cNvPr>
          <p:cNvSpPr txBox="1"/>
          <p:nvPr/>
        </p:nvSpPr>
        <p:spPr>
          <a:xfrm>
            <a:off x="3537914" y="3095158"/>
            <a:ext cx="5479384" cy="523220"/>
          </a:xfrm>
          <a:prstGeom prst="rect">
            <a:avLst/>
          </a:prstGeom>
          <a:solidFill>
            <a:srgbClr val="C0000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a:ea typeface="+mn-ea"/>
                <a:cs typeface="+mn-cs"/>
              </a:rPr>
              <a:t>Econ </a:t>
            </a:r>
            <a:r>
              <a:rPr kumimoji="0" lang="en-US" sz="2800" b="1" i="0" u="none" strike="noStrike" kern="1200" cap="none" spc="0" normalizeH="0" baseline="0" noProof="0" dirty="0">
                <a:ln>
                  <a:noFill/>
                </a:ln>
                <a:solidFill>
                  <a:srgbClr val="FFFFFF"/>
                </a:solidFill>
                <a:effectLst/>
                <a:uLnTx/>
                <a:uFillTx/>
                <a:latin typeface="Arial"/>
                <a:ea typeface="+mn-ea"/>
                <a:cs typeface="+mn-cs"/>
              </a:rPr>
              <a:t>202-Lecture Notes Part III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F47F613-9D21-49C5-B6D3-5021772610B7}"/>
              </a:ext>
            </a:extLst>
          </p:cNvPr>
          <p:cNvSpPr>
            <a:spLocks noGrp="1"/>
          </p:cNvSpPr>
          <p:nvPr>
            <p:ph type="title"/>
          </p:nvPr>
        </p:nvSpPr>
        <p:spPr/>
        <p:txBody>
          <a:bodyPr/>
          <a:lstStyle/>
          <a:p>
            <a:r>
              <a:rPr lang="en-US" dirty="0"/>
              <a:t>Contents</a:t>
            </a:r>
          </a:p>
        </p:txBody>
      </p:sp>
      <p:sp>
        <p:nvSpPr>
          <p:cNvPr id="3" name="İçerik Yer Tutucusu 2">
            <a:extLst>
              <a:ext uri="{FF2B5EF4-FFF2-40B4-BE49-F238E27FC236}">
                <a16:creationId xmlns:a16="http://schemas.microsoft.com/office/drawing/2014/main" id="{C948A2BC-8C26-40A4-9F14-90666BF1EFEA}"/>
              </a:ext>
            </a:extLst>
          </p:cNvPr>
          <p:cNvSpPr>
            <a:spLocks noGrp="1"/>
          </p:cNvSpPr>
          <p:nvPr>
            <p:ph idx="1"/>
          </p:nvPr>
        </p:nvSpPr>
        <p:spPr/>
        <p:txBody>
          <a:bodyPr/>
          <a:lstStyle/>
          <a:p>
            <a:r>
              <a:rPr lang="en-US" dirty="0"/>
              <a:t>Fiscal policy effects under fixed exchange rate</a:t>
            </a:r>
          </a:p>
          <a:p>
            <a:pPr lvl="1"/>
            <a:r>
              <a:rPr lang="en-US" dirty="0"/>
              <a:t>Examination of effectiveness of fiscal policy under different capital mobility degrees</a:t>
            </a:r>
          </a:p>
          <a:p>
            <a:r>
              <a:rPr lang="en-US" dirty="0"/>
              <a:t>Monetary policy effects under fixed exchange rate</a:t>
            </a:r>
          </a:p>
          <a:p>
            <a:pPr lvl="1"/>
            <a:r>
              <a:rPr lang="en-US" dirty="0"/>
              <a:t>Examination of effectiveness of </a:t>
            </a:r>
            <a:r>
              <a:rPr lang="en-US"/>
              <a:t>monetary policy </a:t>
            </a:r>
            <a:r>
              <a:rPr lang="en-US" dirty="0"/>
              <a:t>under different capital mobility degrees</a:t>
            </a:r>
          </a:p>
          <a:p>
            <a:r>
              <a:rPr lang="en-US" dirty="0"/>
              <a:t>The effect of official changes in fixed exchange rate- devaluation and revaluation in domestic currency</a:t>
            </a:r>
          </a:p>
        </p:txBody>
      </p:sp>
    </p:spTree>
    <p:extLst>
      <p:ext uri="{BB962C8B-B14F-4D97-AF65-F5344CB8AC3E}">
        <p14:creationId xmlns:p14="http://schemas.microsoft.com/office/powerpoint/2010/main" val="1308010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F4DC3A-1D8A-4EEC-A886-E572864A4120}"/>
              </a:ext>
            </a:extLst>
          </p:cNvPr>
          <p:cNvSpPr>
            <a:spLocks noGrp="1" noChangeArrowheads="1"/>
          </p:cNvSpPr>
          <p:nvPr>
            <p:ph type="title"/>
          </p:nvPr>
        </p:nvSpPr>
        <p:spPr>
          <a:xfrm>
            <a:off x="1394962" y="39640"/>
            <a:ext cx="10058400" cy="1096962"/>
          </a:xfrm>
        </p:spPr>
        <p:txBody>
          <a:bodyPr/>
          <a:lstStyle/>
          <a:p>
            <a:pPr eaLnBrk="1" hangingPunct="1"/>
            <a:r>
              <a:rPr lang="en-US" sz="4000" b="1" dirty="0"/>
              <a:t> </a:t>
            </a:r>
            <a:r>
              <a:rPr lang="en-US" sz="3600" b="1" dirty="0"/>
              <a:t>Fiscal Policy Under Fixed Exchange Rates</a:t>
            </a:r>
            <a:endParaRPr lang="en-US" sz="3600" b="1" i="1" dirty="0"/>
          </a:p>
        </p:txBody>
      </p:sp>
      <p:cxnSp>
        <p:nvCxnSpPr>
          <p:cNvPr id="5" name="Düz Bağlayıcı 4">
            <a:extLst>
              <a:ext uri="{FF2B5EF4-FFF2-40B4-BE49-F238E27FC236}">
                <a16:creationId xmlns:a16="http://schemas.microsoft.com/office/drawing/2014/main" id="{1C713956-AF50-48A2-A2FC-22B02DA44F64}"/>
              </a:ext>
            </a:extLst>
          </p:cNvPr>
          <p:cNvCxnSpPr/>
          <p:nvPr/>
        </p:nvCxnSpPr>
        <p:spPr>
          <a:xfrm>
            <a:off x="1524000" y="1371600"/>
            <a:ext cx="0" cy="4416458"/>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8BC371DA-A8D8-4AB8-8EE6-3DF5C5A2B39E}"/>
              </a:ext>
            </a:extLst>
          </p:cNvPr>
          <p:cNvCxnSpPr>
            <a:cxnSpLocks/>
          </p:cNvCxnSpPr>
          <p:nvPr/>
        </p:nvCxnSpPr>
        <p:spPr>
          <a:xfrm>
            <a:off x="1524000" y="5759777"/>
            <a:ext cx="5461262"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CCFD0406-7D74-401C-BF70-096044BE0AB9}"/>
              </a:ext>
            </a:extLst>
          </p:cNvPr>
          <p:cNvCxnSpPr/>
          <p:nvPr/>
        </p:nvCxnSpPr>
        <p:spPr>
          <a:xfrm>
            <a:off x="1735812" y="2017335"/>
            <a:ext cx="4392891" cy="3261674"/>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CF299540-5EA5-4DB1-8118-14863FE583EF}"/>
              </a:ext>
            </a:extLst>
          </p:cNvPr>
          <p:cNvCxnSpPr/>
          <p:nvPr/>
        </p:nvCxnSpPr>
        <p:spPr>
          <a:xfrm flipV="1">
            <a:off x="1932822" y="1777797"/>
            <a:ext cx="4572000" cy="3544478"/>
          </a:xfrm>
          <a:prstGeom prst="line">
            <a:avLst/>
          </a:prstGeom>
        </p:spPr>
        <p:style>
          <a:lnRef idx="1">
            <a:schemeClr val="dk1"/>
          </a:lnRef>
          <a:fillRef idx="0">
            <a:schemeClr val="dk1"/>
          </a:fillRef>
          <a:effectRef idx="0">
            <a:schemeClr val="dk1"/>
          </a:effectRef>
          <a:fontRef idx="minor">
            <a:schemeClr val="tx1"/>
          </a:fontRef>
        </p:style>
      </p:cxnSp>
      <p:cxnSp>
        <p:nvCxnSpPr>
          <p:cNvPr id="13" name="Düz Bağlayıcı 12">
            <a:extLst>
              <a:ext uri="{FF2B5EF4-FFF2-40B4-BE49-F238E27FC236}">
                <a16:creationId xmlns:a16="http://schemas.microsoft.com/office/drawing/2014/main" id="{EFD4448A-2ECA-437D-BA33-5907CA7069B3}"/>
              </a:ext>
            </a:extLst>
          </p:cNvPr>
          <p:cNvCxnSpPr/>
          <p:nvPr/>
        </p:nvCxnSpPr>
        <p:spPr>
          <a:xfrm flipV="1">
            <a:off x="1696825" y="2807252"/>
            <a:ext cx="5288437" cy="1640264"/>
          </a:xfrm>
          <a:prstGeom prst="line">
            <a:avLst/>
          </a:prstGeom>
        </p:spPr>
        <p:style>
          <a:lnRef idx="1">
            <a:schemeClr val="dk1"/>
          </a:lnRef>
          <a:fillRef idx="0">
            <a:schemeClr val="dk1"/>
          </a:fillRef>
          <a:effectRef idx="0">
            <a:schemeClr val="dk1"/>
          </a:effectRef>
          <a:fontRef idx="minor">
            <a:schemeClr val="tx1"/>
          </a:fontRef>
        </p:style>
      </p:cxnSp>
      <p:sp>
        <p:nvSpPr>
          <p:cNvPr id="14" name="Metin kutusu 13">
            <a:extLst>
              <a:ext uri="{FF2B5EF4-FFF2-40B4-BE49-F238E27FC236}">
                <a16:creationId xmlns:a16="http://schemas.microsoft.com/office/drawing/2014/main" id="{C6E15C94-C2C1-4E9C-A34F-64D55684B0D3}"/>
              </a:ext>
            </a:extLst>
          </p:cNvPr>
          <p:cNvSpPr txBox="1"/>
          <p:nvPr/>
        </p:nvSpPr>
        <p:spPr>
          <a:xfrm>
            <a:off x="6384210" y="1479631"/>
            <a:ext cx="5902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LM</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Metin kutusu 14">
            <a:extLst>
              <a:ext uri="{FF2B5EF4-FFF2-40B4-BE49-F238E27FC236}">
                <a16:creationId xmlns:a16="http://schemas.microsoft.com/office/drawing/2014/main" id="{A101B6E2-5473-422C-8092-97AE1532DDDF}"/>
              </a:ext>
            </a:extLst>
          </p:cNvPr>
          <p:cNvSpPr txBox="1"/>
          <p:nvPr/>
        </p:nvSpPr>
        <p:spPr>
          <a:xfrm>
            <a:off x="6985262" y="2605668"/>
            <a:ext cx="4924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BP</a:t>
            </a:r>
          </a:p>
        </p:txBody>
      </p:sp>
      <p:sp>
        <p:nvSpPr>
          <p:cNvPr id="16" name="Metin kutusu 15">
            <a:extLst>
              <a:ext uri="{FF2B5EF4-FFF2-40B4-BE49-F238E27FC236}">
                <a16:creationId xmlns:a16="http://schemas.microsoft.com/office/drawing/2014/main" id="{BAD9C08D-49FE-45C0-95A5-91378B97E95D}"/>
              </a:ext>
            </a:extLst>
          </p:cNvPr>
          <p:cNvSpPr txBox="1"/>
          <p:nvPr/>
        </p:nvSpPr>
        <p:spPr>
          <a:xfrm>
            <a:off x="6270105" y="5094344"/>
            <a:ext cx="48763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IS</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8" name="Metin kutusu 17">
            <a:extLst>
              <a:ext uri="{FF2B5EF4-FFF2-40B4-BE49-F238E27FC236}">
                <a16:creationId xmlns:a16="http://schemas.microsoft.com/office/drawing/2014/main" id="{327050A7-FFEE-4629-858D-D36681BF5F7E}"/>
              </a:ext>
            </a:extLst>
          </p:cNvPr>
          <p:cNvSpPr txBox="1"/>
          <p:nvPr/>
        </p:nvSpPr>
        <p:spPr>
          <a:xfrm>
            <a:off x="6695913" y="5920033"/>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p>
        </p:txBody>
      </p:sp>
      <p:cxnSp>
        <p:nvCxnSpPr>
          <p:cNvPr id="20" name="Düz Bağlayıcı 19">
            <a:extLst>
              <a:ext uri="{FF2B5EF4-FFF2-40B4-BE49-F238E27FC236}">
                <a16:creationId xmlns:a16="http://schemas.microsoft.com/office/drawing/2014/main" id="{613AA1D4-B807-4F18-827F-15515B12989C}"/>
              </a:ext>
            </a:extLst>
          </p:cNvPr>
          <p:cNvCxnSpPr>
            <a:cxnSpLocks/>
          </p:cNvCxnSpPr>
          <p:nvPr/>
        </p:nvCxnSpPr>
        <p:spPr>
          <a:xfrm>
            <a:off x="4029958" y="3676453"/>
            <a:ext cx="0" cy="211160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Düz Bağlayıcı 22">
            <a:extLst>
              <a:ext uri="{FF2B5EF4-FFF2-40B4-BE49-F238E27FC236}">
                <a16:creationId xmlns:a16="http://schemas.microsoft.com/office/drawing/2014/main" id="{97442342-624B-4CCF-9F2D-A99B215026AD}"/>
              </a:ext>
            </a:extLst>
          </p:cNvPr>
          <p:cNvCxnSpPr/>
          <p:nvPr/>
        </p:nvCxnSpPr>
        <p:spPr>
          <a:xfrm flipH="1">
            <a:off x="1524000" y="3723588"/>
            <a:ext cx="25012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Metin kutusu 23">
            <a:extLst>
              <a:ext uri="{FF2B5EF4-FFF2-40B4-BE49-F238E27FC236}">
                <a16:creationId xmlns:a16="http://schemas.microsoft.com/office/drawing/2014/main" id="{1C0C15A4-9CCB-43D3-A8F9-8174159D19B1}"/>
              </a:ext>
            </a:extLst>
          </p:cNvPr>
          <p:cNvSpPr txBox="1"/>
          <p:nvPr/>
        </p:nvSpPr>
        <p:spPr>
          <a:xfrm>
            <a:off x="3932257" y="5920033"/>
            <a:ext cx="4235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5" name="Metin kutusu 24">
            <a:extLst>
              <a:ext uri="{FF2B5EF4-FFF2-40B4-BE49-F238E27FC236}">
                <a16:creationId xmlns:a16="http://schemas.microsoft.com/office/drawing/2014/main" id="{92BD2911-7352-4EB3-A14F-912FEAED7ED2}"/>
              </a:ext>
            </a:extLst>
          </p:cNvPr>
          <p:cNvSpPr txBox="1"/>
          <p:nvPr/>
        </p:nvSpPr>
        <p:spPr>
          <a:xfrm>
            <a:off x="1234501" y="3589255"/>
            <a:ext cx="3209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27" name="Düz Bağlayıcı 26">
            <a:extLst>
              <a:ext uri="{FF2B5EF4-FFF2-40B4-BE49-F238E27FC236}">
                <a16:creationId xmlns:a16="http://schemas.microsoft.com/office/drawing/2014/main" id="{275F8ABD-C7B7-473F-B456-25612FAF2CF5}"/>
              </a:ext>
            </a:extLst>
          </p:cNvPr>
          <p:cNvCxnSpPr/>
          <p:nvPr/>
        </p:nvCxnSpPr>
        <p:spPr>
          <a:xfrm>
            <a:off x="2694941" y="1357460"/>
            <a:ext cx="4280893" cy="321454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50983425-7B81-47CF-9767-79A8B5B2DD8D}"/>
              </a:ext>
            </a:extLst>
          </p:cNvPr>
          <p:cNvSpPr txBox="1"/>
          <p:nvPr/>
        </p:nvSpPr>
        <p:spPr>
          <a:xfrm>
            <a:off x="6962538" y="4446922"/>
            <a:ext cx="48763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IS</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30" name="Düz Bağlayıcı 29">
            <a:extLst>
              <a:ext uri="{FF2B5EF4-FFF2-40B4-BE49-F238E27FC236}">
                <a16:creationId xmlns:a16="http://schemas.microsoft.com/office/drawing/2014/main" id="{D0D79D86-7A53-4B67-A6DA-7CF15599E579}"/>
              </a:ext>
            </a:extLst>
          </p:cNvPr>
          <p:cNvCxnSpPr/>
          <p:nvPr/>
        </p:nvCxnSpPr>
        <p:spPr>
          <a:xfrm>
            <a:off x="4903447" y="3030717"/>
            <a:ext cx="0" cy="275818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Düz Bağlayıcı 31">
            <a:extLst>
              <a:ext uri="{FF2B5EF4-FFF2-40B4-BE49-F238E27FC236}">
                <a16:creationId xmlns:a16="http://schemas.microsoft.com/office/drawing/2014/main" id="{68FE5CD9-2B1C-47C3-94DD-FE5BBA9C5490}"/>
              </a:ext>
            </a:extLst>
          </p:cNvPr>
          <p:cNvCxnSpPr/>
          <p:nvPr/>
        </p:nvCxnSpPr>
        <p:spPr>
          <a:xfrm flipH="1">
            <a:off x="1555423" y="3001594"/>
            <a:ext cx="3355942"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3" name="Oval 32">
            <a:extLst>
              <a:ext uri="{FF2B5EF4-FFF2-40B4-BE49-F238E27FC236}">
                <a16:creationId xmlns:a16="http://schemas.microsoft.com/office/drawing/2014/main" id="{50FCE043-99DE-4A10-A5B3-66C2398AAFF0}"/>
              </a:ext>
            </a:extLst>
          </p:cNvPr>
          <p:cNvSpPr/>
          <p:nvPr/>
        </p:nvSpPr>
        <p:spPr>
          <a:xfrm>
            <a:off x="4803231" y="2836711"/>
            <a:ext cx="224661" cy="373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5" name="Düz Ok Bağlayıcısı 34">
            <a:extLst>
              <a:ext uri="{FF2B5EF4-FFF2-40B4-BE49-F238E27FC236}">
                <a16:creationId xmlns:a16="http://schemas.microsoft.com/office/drawing/2014/main" id="{870F82C6-2D56-412E-B13A-6DBD497AA6E0}"/>
              </a:ext>
            </a:extLst>
          </p:cNvPr>
          <p:cNvCxnSpPr>
            <a:cxnSpLocks/>
          </p:cNvCxnSpPr>
          <p:nvPr/>
        </p:nvCxnSpPr>
        <p:spPr>
          <a:xfrm>
            <a:off x="4712839" y="2279601"/>
            <a:ext cx="122549" cy="4156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Metin kutusu 36">
            <a:extLst>
              <a:ext uri="{FF2B5EF4-FFF2-40B4-BE49-F238E27FC236}">
                <a16:creationId xmlns:a16="http://schemas.microsoft.com/office/drawing/2014/main" id="{2F009E29-8A6D-4B3A-992B-A1CCB8883486}"/>
              </a:ext>
            </a:extLst>
          </p:cNvPr>
          <p:cNvSpPr txBox="1"/>
          <p:nvPr/>
        </p:nvSpPr>
        <p:spPr>
          <a:xfrm>
            <a:off x="4337361" y="1996796"/>
            <a:ext cx="1148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400" b="0" i="0" u="none" strike="noStrike" kern="1200" cap="none" spc="0" normalizeH="0" baseline="0" noProof="0" dirty="0">
                <a:ln>
                  <a:noFill/>
                </a:ln>
                <a:solidFill>
                  <a:srgbClr val="000000"/>
                </a:solidFill>
                <a:effectLst/>
                <a:uLnTx/>
                <a:uFillTx/>
                <a:latin typeface="Arial"/>
                <a:ea typeface="+mn-ea"/>
                <a:cs typeface="+mn-cs"/>
              </a:rPr>
              <a:t> surplus</a:t>
            </a:r>
          </a:p>
        </p:txBody>
      </p:sp>
      <p:sp>
        <p:nvSpPr>
          <p:cNvPr id="38" name="Metin kutusu 37">
            <a:extLst>
              <a:ext uri="{FF2B5EF4-FFF2-40B4-BE49-F238E27FC236}">
                <a16:creationId xmlns:a16="http://schemas.microsoft.com/office/drawing/2014/main" id="{6AC49FE6-F1CD-40AA-8635-B05C7C9EE31E}"/>
              </a:ext>
            </a:extLst>
          </p:cNvPr>
          <p:cNvSpPr txBox="1"/>
          <p:nvPr/>
        </p:nvSpPr>
        <p:spPr>
          <a:xfrm>
            <a:off x="1216064" y="2803630"/>
            <a:ext cx="2872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a:ea typeface="+mn-ea"/>
                <a:cs typeface="+mn-cs"/>
              </a:rPr>
              <a:t>i</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
        <p:nvSpPr>
          <p:cNvPr id="39" name="Metin kutusu 38">
            <a:extLst>
              <a:ext uri="{FF2B5EF4-FFF2-40B4-BE49-F238E27FC236}">
                <a16:creationId xmlns:a16="http://schemas.microsoft.com/office/drawing/2014/main" id="{5CC75FB5-F319-44F0-9B1B-33388C9BBF9B}"/>
              </a:ext>
            </a:extLst>
          </p:cNvPr>
          <p:cNvSpPr txBox="1"/>
          <p:nvPr/>
        </p:nvSpPr>
        <p:spPr>
          <a:xfrm>
            <a:off x="4745832" y="5921967"/>
            <a:ext cx="3898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p>
        </p:txBody>
      </p:sp>
      <p:cxnSp>
        <p:nvCxnSpPr>
          <p:cNvPr id="41" name="Düz Bağlayıcı 40">
            <a:extLst>
              <a:ext uri="{FF2B5EF4-FFF2-40B4-BE49-F238E27FC236}">
                <a16:creationId xmlns:a16="http://schemas.microsoft.com/office/drawing/2014/main" id="{D171C362-3A36-4140-B43F-99DF84FD8FF0}"/>
              </a:ext>
            </a:extLst>
          </p:cNvPr>
          <p:cNvCxnSpPr/>
          <p:nvPr/>
        </p:nvCxnSpPr>
        <p:spPr>
          <a:xfrm flipH="1">
            <a:off x="2593724" y="2219784"/>
            <a:ext cx="4102189" cy="33129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Metin kutusu 41">
            <a:extLst>
              <a:ext uri="{FF2B5EF4-FFF2-40B4-BE49-F238E27FC236}">
                <a16:creationId xmlns:a16="http://schemas.microsoft.com/office/drawing/2014/main" id="{FE5C7955-A83C-4E82-B5A6-3988D273FD18}"/>
              </a:ext>
            </a:extLst>
          </p:cNvPr>
          <p:cNvSpPr txBox="1"/>
          <p:nvPr/>
        </p:nvSpPr>
        <p:spPr>
          <a:xfrm>
            <a:off x="6643870" y="1933894"/>
            <a:ext cx="5902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LM</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44" name="Düz Bağlayıcı 43">
            <a:extLst>
              <a:ext uri="{FF2B5EF4-FFF2-40B4-BE49-F238E27FC236}">
                <a16:creationId xmlns:a16="http://schemas.microsoft.com/office/drawing/2014/main" id="{13CCB3E5-F28C-45F7-B51A-3D0BC694794E}"/>
              </a:ext>
            </a:extLst>
          </p:cNvPr>
          <p:cNvCxnSpPr/>
          <p:nvPr/>
        </p:nvCxnSpPr>
        <p:spPr>
          <a:xfrm>
            <a:off x="5354425" y="3318235"/>
            <a:ext cx="0" cy="244154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Düz Bağlayıcı 45">
            <a:extLst>
              <a:ext uri="{FF2B5EF4-FFF2-40B4-BE49-F238E27FC236}">
                <a16:creationId xmlns:a16="http://schemas.microsoft.com/office/drawing/2014/main" id="{5F0FEB50-5A2C-4A86-B80C-22F9785076B8}"/>
              </a:ext>
            </a:extLst>
          </p:cNvPr>
          <p:cNvCxnSpPr/>
          <p:nvPr/>
        </p:nvCxnSpPr>
        <p:spPr>
          <a:xfrm flipH="1">
            <a:off x="1524000" y="3318235"/>
            <a:ext cx="381157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Metin kutusu 46">
            <a:extLst>
              <a:ext uri="{FF2B5EF4-FFF2-40B4-BE49-F238E27FC236}">
                <a16:creationId xmlns:a16="http://schemas.microsoft.com/office/drawing/2014/main" id="{ACF24BD2-3BC8-4A3E-AC64-17A871A85C17}"/>
              </a:ext>
            </a:extLst>
          </p:cNvPr>
          <p:cNvSpPr txBox="1"/>
          <p:nvPr/>
        </p:nvSpPr>
        <p:spPr>
          <a:xfrm>
            <a:off x="5223965" y="5849416"/>
            <a:ext cx="4235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Y</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 name="Metin kutusu 47">
            <a:extLst>
              <a:ext uri="{FF2B5EF4-FFF2-40B4-BE49-F238E27FC236}">
                <a16:creationId xmlns:a16="http://schemas.microsoft.com/office/drawing/2014/main" id="{8F5A4407-9391-4943-8DD1-24FAC5F3DAB1}"/>
              </a:ext>
            </a:extLst>
          </p:cNvPr>
          <p:cNvSpPr txBox="1"/>
          <p:nvPr/>
        </p:nvSpPr>
        <p:spPr>
          <a:xfrm>
            <a:off x="1245002" y="3135168"/>
            <a:ext cx="3209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50" name="Düz Ok Bağlayıcısı 49">
            <a:extLst>
              <a:ext uri="{FF2B5EF4-FFF2-40B4-BE49-F238E27FC236}">
                <a16:creationId xmlns:a16="http://schemas.microsoft.com/office/drawing/2014/main" id="{FC0444EF-A0D4-4FF5-B93A-D152EE75F942}"/>
              </a:ext>
            </a:extLst>
          </p:cNvPr>
          <p:cNvCxnSpPr>
            <a:cxnSpLocks/>
          </p:cNvCxnSpPr>
          <p:nvPr/>
        </p:nvCxnSpPr>
        <p:spPr>
          <a:xfrm flipV="1">
            <a:off x="5761016" y="4252288"/>
            <a:ext cx="579498" cy="6671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Düz Ok Bağlayıcısı 53">
            <a:extLst>
              <a:ext uri="{FF2B5EF4-FFF2-40B4-BE49-F238E27FC236}">
                <a16:creationId xmlns:a16="http://schemas.microsoft.com/office/drawing/2014/main" id="{A9ECBE45-087A-4CE5-9975-2E4C9F337363}"/>
              </a:ext>
            </a:extLst>
          </p:cNvPr>
          <p:cNvCxnSpPr/>
          <p:nvPr/>
        </p:nvCxnSpPr>
        <p:spPr>
          <a:xfrm>
            <a:off x="6027014" y="2190662"/>
            <a:ext cx="283605" cy="296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Metin kutusu 54">
            <a:extLst>
              <a:ext uri="{FF2B5EF4-FFF2-40B4-BE49-F238E27FC236}">
                <a16:creationId xmlns:a16="http://schemas.microsoft.com/office/drawing/2014/main" id="{EE6F8367-D51B-482E-B88C-8169AFBDCBDE}"/>
              </a:ext>
            </a:extLst>
          </p:cNvPr>
          <p:cNvSpPr txBox="1"/>
          <p:nvPr/>
        </p:nvSpPr>
        <p:spPr>
          <a:xfrm>
            <a:off x="7748764" y="1096265"/>
            <a:ext cx="4443228"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Consider expansionary fiscal policy, </a:t>
            </a:r>
            <a:r>
              <a:rPr kumimoji="0" lang="el-GR" sz="1800" b="0" i="0" u="none" strike="noStrike" kern="1200" cap="none" spc="0" normalizeH="0" baseline="0" noProof="0" dirty="0">
                <a:ln>
                  <a:noFill/>
                </a:ln>
                <a:solidFill>
                  <a:srgbClr val="000000"/>
                </a:solidFill>
                <a:effectLst/>
                <a:uLnTx/>
                <a:uFillTx/>
                <a:latin typeface="Arial"/>
                <a:ea typeface="+mn-ea"/>
                <a:cs typeface="+mn-cs"/>
              </a:rPr>
              <a:t>Δ</a:t>
            </a:r>
            <a:r>
              <a:rPr kumimoji="0" lang="en-US" sz="1800" b="0" i="0" u="none" strike="noStrike" kern="1200" cap="none" spc="0" normalizeH="0" baseline="0" noProof="0" dirty="0">
                <a:ln>
                  <a:noFill/>
                </a:ln>
                <a:solidFill>
                  <a:srgbClr val="000000"/>
                </a:solidFill>
                <a:effectLst/>
                <a:uLnTx/>
                <a:uFillTx/>
                <a:latin typeface="Arial"/>
                <a:ea typeface="+mn-ea"/>
                <a:cs typeface="+mn-cs"/>
              </a:rPr>
              <a:t>G&gt;0: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IS curve shifts to IS</a:t>
            </a:r>
            <a:r>
              <a:rPr kumimoji="0" lang="en-US" sz="1800" b="0" i="0" u="none" strike="noStrike" kern="1200" cap="none" spc="0" normalizeH="0" baseline="-25000" noProof="0" dirty="0">
                <a:ln>
                  <a:noFill/>
                </a:ln>
                <a:solidFill>
                  <a:srgbClr val="000000"/>
                </a:solidFill>
                <a:effectLst/>
                <a:uLnTx/>
                <a:uFillTx/>
                <a:latin typeface="Arial"/>
                <a:ea typeface="+mn-ea"/>
                <a:cs typeface="+mn-cs"/>
              </a:rPr>
              <a:t>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Domestic interest rate increases to </a:t>
            </a:r>
            <a:r>
              <a:rPr kumimoji="0" lang="en-US" sz="1800" b="0" i="0" u="none" strike="noStrike" kern="1200" cap="none" spc="0" normalizeH="0" baseline="0" noProof="0" dirty="0" err="1">
                <a:ln>
                  <a:noFill/>
                </a:ln>
                <a:solidFill>
                  <a:srgbClr val="000000"/>
                </a:solidFill>
                <a:effectLst/>
                <a:uLnTx/>
                <a:uFillTx/>
                <a:latin typeface="Arial"/>
                <a:ea typeface="+mn-ea"/>
                <a:cs typeface="+mn-cs"/>
              </a:rPr>
              <a:t>i</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At </a:t>
            </a:r>
            <a:r>
              <a:rPr kumimoji="0" lang="en-US" sz="1800" b="0" i="0" u="none" strike="noStrike" kern="1200" cap="none" spc="0" normalizeH="0" baseline="0" noProof="0" dirty="0" err="1">
                <a:ln>
                  <a:noFill/>
                </a:ln>
                <a:solidFill>
                  <a:srgbClr val="000000"/>
                </a:solidFill>
                <a:effectLst/>
                <a:uLnTx/>
                <a:uFillTx/>
                <a:latin typeface="Arial"/>
                <a:ea typeface="+mn-ea"/>
                <a:cs typeface="+mn-cs"/>
              </a:rPr>
              <a:t>i</a:t>
            </a:r>
            <a:r>
              <a:rPr kumimoji="0" lang="en-US" sz="1800" b="0" i="0" u="none" strike="noStrike" kern="1200" cap="none" spc="0" normalizeH="0" baseline="0" noProof="0" dirty="0">
                <a:ln>
                  <a:noFill/>
                </a:ln>
                <a:solidFill>
                  <a:srgbClr val="000000"/>
                </a:solidFill>
                <a:effectLst/>
                <a:uLnTx/>
                <a:uFillTx/>
                <a:latin typeface="Arial"/>
                <a:ea typeface="+mn-ea"/>
                <a:cs typeface="+mn-cs"/>
              </a:rPr>
              <a:t>’, there is </a:t>
            </a: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surplus (higher inflow of international capital into the country with higher interest 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With capital inflow, there will be appreciation pressure on domestic currency (depreciation of foreign currency)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To maintain a fixed exchange rate, Central Bank buys foreign exchange and increases domestic money supply, until appreciation pressures stop;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With increase in money supply, LM</a:t>
            </a:r>
            <a:r>
              <a:rPr kumimoji="0" lang="en-US" sz="1800" b="0" i="0" u="none" strike="noStrike" kern="1200" cap="none" spc="0" normalizeH="0" baseline="-25000" noProof="0" dirty="0">
                <a:ln>
                  <a:noFill/>
                </a:ln>
                <a:solidFill>
                  <a:srgbClr val="000000"/>
                </a:solidFill>
                <a:effectLst/>
                <a:uLnTx/>
                <a:uFillTx/>
                <a:latin typeface="Arial"/>
                <a:ea typeface="+mn-ea"/>
                <a:cs typeface="+mn-cs"/>
              </a:rPr>
              <a:t>0</a:t>
            </a:r>
            <a:r>
              <a:rPr kumimoji="0" lang="en-US" sz="1800" b="0" i="0" u="none" strike="noStrike" kern="1200" cap="none" spc="0" normalizeH="0" baseline="0" noProof="0" dirty="0">
                <a:ln>
                  <a:noFill/>
                </a:ln>
                <a:solidFill>
                  <a:srgbClr val="000000"/>
                </a:solidFill>
                <a:effectLst/>
                <a:uLnTx/>
                <a:uFillTx/>
                <a:latin typeface="Arial"/>
                <a:ea typeface="+mn-ea"/>
                <a:cs typeface="+mn-cs"/>
              </a:rPr>
              <a:t> shifts to LM</a:t>
            </a:r>
            <a:r>
              <a:rPr kumimoji="0" lang="en-US" sz="1800" b="0" i="0" u="none" strike="noStrike" kern="1200" cap="none" spc="0" normalizeH="0" baseline="-25000" noProof="0" dirty="0">
                <a:ln>
                  <a:noFill/>
                </a:ln>
                <a:solidFill>
                  <a:srgbClr val="000000"/>
                </a:solidFill>
                <a:effectLst/>
                <a:uLnTx/>
                <a:uFillTx/>
                <a:latin typeface="Arial"/>
                <a:ea typeface="+mn-ea"/>
                <a:cs typeface="+mn-cs"/>
              </a:rPr>
              <a:t>1 </a:t>
            </a:r>
            <a:r>
              <a:rPr kumimoji="0" lang="en-US" sz="1800" b="0" i="0" u="none" strike="noStrike" kern="1200" cap="none" spc="0" normalizeH="0" baseline="0" noProof="0" dirty="0">
                <a:ln>
                  <a:noFill/>
                </a:ln>
                <a:solidFill>
                  <a:srgbClr val="000000"/>
                </a:solidFill>
                <a:effectLst/>
                <a:uLnTx/>
                <a:uFillTx/>
                <a:latin typeface="Arial"/>
                <a:ea typeface="+mn-ea"/>
                <a:cs typeface="+mn-cs"/>
              </a:rPr>
              <a:t> until </a:t>
            </a: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is in equilibrium </a:t>
            </a:r>
          </a:p>
        </p:txBody>
      </p:sp>
      <p:sp>
        <p:nvSpPr>
          <p:cNvPr id="56" name="Sağ Ayraç 55">
            <a:extLst>
              <a:ext uri="{FF2B5EF4-FFF2-40B4-BE49-F238E27FC236}">
                <a16:creationId xmlns:a16="http://schemas.microsoft.com/office/drawing/2014/main" id="{80E79E23-E1FC-45BC-83C0-093E7152AA52}"/>
              </a:ext>
            </a:extLst>
          </p:cNvPr>
          <p:cNvSpPr/>
          <p:nvPr/>
        </p:nvSpPr>
        <p:spPr>
          <a:xfrm rot="16200000">
            <a:off x="4425402" y="4751445"/>
            <a:ext cx="528872" cy="13291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 name="Metin kutusu 1">
            <a:extLst>
              <a:ext uri="{FF2B5EF4-FFF2-40B4-BE49-F238E27FC236}">
                <a16:creationId xmlns:a16="http://schemas.microsoft.com/office/drawing/2014/main" id="{C213D0FC-8517-462D-9C05-49417FA7CF3F}"/>
              </a:ext>
            </a:extLst>
          </p:cNvPr>
          <p:cNvSpPr txBox="1"/>
          <p:nvPr/>
        </p:nvSpPr>
        <p:spPr>
          <a:xfrm flipH="1">
            <a:off x="5647479" y="4258386"/>
            <a:ext cx="514668" cy="369332"/>
          </a:xfrm>
          <a:prstGeom prst="rect">
            <a:avLst/>
          </a:prstGeom>
          <a:noFill/>
        </p:spPr>
        <p:txBody>
          <a:bodyPr wrap="square" rtlCol="0">
            <a:spAutoFit/>
          </a:bodyPr>
          <a:lstStyle/>
          <a:p>
            <a:r>
              <a:rPr lang="en-US" dirty="0"/>
              <a:t>(1)</a:t>
            </a:r>
          </a:p>
        </p:txBody>
      </p:sp>
      <p:sp>
        <p:nvSpPr>
          <p:cNvPr id="4" name="Metin kutusu 3">
            <a:extLst>
              <a:ext uri="{FF2B5EF4-FFF2-40B4-BE49-F238E27FC236}">
                <a16:creationId xmlns:a16="http://schemas.microsoft.com/office/drawing/2014/main" id="{EFA9B244-7773-440B-8F9E-650DB76F3175}"/>
              </a:ext>
            </a:extLst>
          </p:cNvPr>
          <p:cNvSpPr txBox="1"/>
          <p:nvPr/>
        </p:nvSpPr>
        <p:spPr>
          <a:xfrm>
            <a:off x="5803231" y="2193666"/>
            <a:ext cx="522482"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19360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0"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0"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3" grpId="0" animBg="1"/>
      <p:bldP spid="37" grpId="0"/>
      <p:bldP spid="38" grpId="0"/>
      <p:bldP spid="39" grpId="0"/>
      <p:bldP spid="42" grpId="0"/>
      <p:bldP spid="47" grpId="0"/>
      <p:bldP spid="48" grpId="0"/>
      <p:bldP spid="56" grpId="0" animBg="1"/>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1139148" y="85929"/>
            <a:ext cx="10125173" cy="1165782"/>
          </a:xfrm>
        </p:spPr>
        <p:txBody>
          <a:bodyPr/>
          <a:lstStyle/>
          <a:p>
            <a:pPr eaLnBrk="1" hangingPunct="1"/>
            <a:r>
              <a:rPr lang="en-US" sz="4000" b="1" dirty="0"/>
              <a:t> </a:t>
            </a:r>
            <a:r>
              <a:rPr lang="en-US" sz="3600" b="1" dirty="0"/>
              <a:t>Fiscal Policy Under Fixed Exchange Rates</a:t>
            </a:r>
            <a:endParaRPr lang="en-US" sz="3600" b="1" i="1" dirty="0"/>
          </a:p>
        </p:txBody>
      </p:sp>
      <p:sp>
        <p:nvSpPr>
          <p:cNvPr id="5123" name="Rectangle 3"/>
          <p:cNvSpPr>
            <a:spLocks noGrp="1" noChangeArrowheads="1"/>
          </p:cNvSpPr>
          <p:nvPr>
            <p:ph type="body" sz="half" idx="1"/>
          </p:nvPr>
        </p:nvSpPr>
        <p:spPr>
          <a:xfrm>
            <a:off x="1139148" y="1005904"/>
            <a:ext cx="10675071" cy="5242090"/>
          </a:xfrm>
        </p:spPr>
        <p:txBody>
          <a:bodyPr/>
          <a:lstStyle/>
          <a:p>
            <a:pPr lvl="1" eaLnBrk="1" hangingPunct="1">
              <a:lnSpc>
                <a:spcPct val="90000"/>
              </a:lnSpc>
            </a:pPr>
            <a:r>
              <a:rPr lang="en-US" sz="2400" dirty="0"/>
              <a:t>With perfect capital immobility, any fiscal stimulus initially increases Y and M, thus worsens Net Exports and Current Account balance</a:t>
            </a:r>
          </a:p>
          <a:p>
            <a:pPr lvl="1" eaLnBrk="1" hangingPunct="1">
              <a:lnSpc>
                <a:spcPct val="90000"/>
              </a:lnSpc>
            </a:pPr>
            <a:r>
              <a:rPr lang="en-US" sz="2400" dirty="0"/>
              <a:t>But because capital is immobile, a </a:t>
            </a:r>
            <a:r>
              <a:rPr lang="en-US" sz="2400" dirty="0" err="1"/>
              <a:t>BoP</a:t>
            </a:r>
            <a:r>
              <a:rPr lang="en-US" sz="2400" dirty="0"/>
              <a:t> deficit emerges (for example the country cannot borrow more to compensate for the higher Current Account deficit)</a:t>
            </a:r>
          </a:p>
          <a:p>
            <a:pPr lvl="1" eaLnBrk="1" hangingPunct="1">
              <a:lnSpc>
                <a:spcPct val="90000"/>
              </a:lnSpc>
            </a:pPr>
            <a:r>
              <a:rPr lang="en-US" sz="2400" dirty="0"/>
              <a:t>The </a:t>
            </a:r>
            <a:r>
              <a:rPr lang="en-US" sz="2400" dirty="0" err="1"/>
              <a:t>BoP</a:t>
            </a:r>
            <a:r>
              <a:rPr lang="en-US" sz="2400" dirty="0"/>
              <a:t> deficit puts a depreciation pressure on domestic currency (increased demand for foreign currency is not met by more borrowing from the rest of the world)</a:t>
            </a:r>
          </a:p>
          <a:p>
            <a:pPr lvl="1" eaLnBrk="1" hangingPunct="1">
              <a:lnSpc>
                <a:spcPct val="90000"/>
              </a:lnSpc>
            </a:pPr>
            <a:r>
              <a:rPr lang="en-US" sz="2400" dirty="0"/>
              <a:t>To stop depreciation pressure on domestic currency, the Central Bank sells foreign currency and decreases (withdraws) domestic money supply, increasing domestic </a:t>
            </a:r>
            <a:r>
              <a:rPr lang="en-US" sz="2400" dirty="0" err="1"/>
              <a:t>i</a:t>
            </a:r>
            <a:endParaRPr lang="en-US" sz="2400" dirty="0"/>
          </a:p>
          <a:p>
            <a:pPr lvl="1" eaLnBrk="1" hangingPunct="1">
              <a:lnSpc>
                <a:spcPct val="90000"/>
              </a:lnSpc>
            </a:pPr>
            <a:r>
              <a:rPr lang="en-US" sz="2400" dirty="0"/>
              <a:t>With higher domestic </a:t>
            </a:r>
            <a:r>
              <a:rPr lang="en-US" sz="2400" dirty="0" err="1"/>
              <a:t>i</a:t>
            </a:r>
            <a:r>
              <a:rPr lang="en-US" sz="2400" dirty="0"/>
              <a:t>, investments and domestic Y fall, Y returns to its original level – the fiscal stimulus completely crowds out domestic investment (I)-now we have less investments and more G in </a:t>
            </a:r>
            <a:r>
              <a:rPr lang="en-US" sz="2400"/>
              <a:t>the economy’s new equilibrium</a:t>
            </a:r>
            <a:r>
              <a:rPr lang="en-US" sz="2400" dirty="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anim calcmode="lin" valueType="num">
                                      <p:cBhvr additive="base">
                                        <p:cTn id="23"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123">
                                            <p:txEl>
                                              <p:pRg st="4" end="4"/>
                                            </p:txEl>
                                          </p:spTgt>
                                        </p:tgtEl>
                                        <p:attrNameLst>
                                          <p:attrName>style.visibility</p:attrName>
                                        </p:attrNameLst>
                                      </p:cBhvr>
                                      <p:to>
                                        <p:strVal val="visible"/>
                                      </p:to>
                                    </p:set>
                                    <p:anim calcmode="lin" valueType="num">
                                      <p:cBhvr additive="base">
                                        <p:cTn id="29"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b="1"/>
              <a:t>Fiscal Policy Under Fixed Exchange Rates</a:t>
            </a:r>
          </a:p>
        </p:txBody>
      </p:sp>
      <p:cxnSp>
        <p:nvCxnSpPr>
          <p:cNvPr id="4" name="Straight Arrow Connector 3"/>
          <p:cNvCxnSpPr/>
          <p:nvPr/>
        </p:nvCxnSpPr>
        <p:spPr>
          <a:xfrm rot="5400000" flipH="1" flipV="1">
            <a:off x="2400301" y="3738563"/>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681664"/>
            <a:ext cx="4953000"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108" name="TextBox 8"/>
          <p:cNvSpPr txBox="1">
            <a:spLocks noChangeArrowheads="1"/>
          </p:cNvSpPr>
          <p:nvPr/>
        </p:nvSpPr>
        <p:spPr bwMode="auto">
          <a:xfrm>
            <a:off x="9144001" y="5834063"/>
            <a:ext cx="9382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income</a:t>
            </a:r>
          </a:p>
        </p:txBody>
      </p:sp>
      <p:sp>
        <p:nvSpPr>
          <p:cNvPr id="47109" name="TextBox 9"/>
          <p:cNvSpPr txBox="1">
            <a:spLocks noChangeArrowheads="1"/>
          </p:cNvSpPr>
          <p:nvPr/>
        </p:nvSpPr>
        <p:spPr bwMode="auto">
          <a:xfrm>
            <a:off x="3962400" y="1795463"/>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47110" name="TextBox 26"/>
          <p:cNvSpPr txBox="1">
            <a:spLocks noChangeArrowheads="1"/>
          </p:cNvSpPr>
          <p:nvPr/>
        </p:nvSpPr>
        <p:spPr bwMode="auto">
          <a:xfrm>
            <a:off x="6172201" y="1643063"/>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rot="5400000" flipH="1" flipV="1">
            <a:off x="4648994" y="3852069"/>
            <a:ext cx="3657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112" name="TextBox 14"/>
          <p:cNvSpPr txBox="1">
            <a:spLocks noChangeArrowheads="1"/>
          </p:cNvSpPr>
          <p:nvPr/>
        </p:nvSpPr>
        <p:spPr bwMode="auto">
          <a:xfrm>
            <a:off x="8153400" y="5224463"/>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7113" name="TextBox 15"/>
          <p:cNvSpPr txBox="1">
            <a:spLocks noChangeArrowheads="1"/>
          </p:cNvSpPr>
          <p:nvPr/>
        </p:nvSpPr>
        <p:spPr bwMode="auto">
          <a:xfrm>
            <a:off x="7467601" y="1719263"/>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18" name="Oval 17"/>
          <p:cNvSpPr/>
          <p:nvPr/>
        </p:nvSpPr>
        <p:spPr>
          <a:xfrm>
            <a:off x="6400800" y="3852863"/>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7115" name="TextBox 18"/>
          <p:cNvSpPr txBox="1">
            <a:spLocks noChangeArrowheads="1"/>
          </p:cNvSpPr>
          <p:nvPr/>
        </p:nvSpPr>
        <p:spPr bwMode="auto">
          <a:xfrm>
            <a:off x="6553200" y="3776664"/>
            <a:ext cx="325438"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767263"/>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343401" y="3929064"/>
            <a:ext cx="2132013"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118" name="TextBox 24"/>
          <p:cNvSpPr txBox="1">
            <a:spLocks noChangeArrowheads="1"/>
          </p:cNvSpPr>
          <p:nvPr/>
        </p:nvSpPr>
        <p:spPr bwMode="auto">
          <a:xfrm>
            <a:off x="3886200" y="3776664"/>
            <a:ext cx="477838"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sp>
        <p:nvSpPr>
          <p:cNvPr id="47119" name="TextBox 25"/>
          <p:cNvSpPr txBox="1">
            <a:spLocks noChangeArrowheads="1"/>
          </p:cNvSpPr>
          <p:nvPr/>
        </p:nvSpPr>
        <p:spPr bwMode="auto">
          <a:xfrm>
            <a:off x="6324600" y="5757864"/>
            <a:ext cx="457200"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cxnSp>
        <p:nvCxnSpPr>
          <p:cNvPr id="23" name="Straight Connector 22"/>
          <p:cNvCxnSpPr/>
          <p:nvPr/>
        </p:nvCxnSpPr>
        <p:spPr>
          <a:xfrm rot="5400000" flipH="1" flipV="1">
            <a:off x="4838700" y="2824163"/>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633663"/>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410200" y="2557463"/>
            <a:ext cx="3276600" cy="2743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a:spLocks noChangeArrowheads="1"/>
          </p:cNvSpPr>
          <p:nvPr/>
        </p:nvSpPr>
        <p:spPr bwMode="auto">
          <a:xfrm>
            <a:off x="8763000" y="5224463"/>
            <a:ext cx="4587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36" name="Straight Connector 35"/>
          <p:cNvCxnSpPr/>
          <p:nvPr/>
        </p:nvCxnSpPr>
        <p:spPr>
          <a:xfrm rot="5400000" flipH="1" flipV="1">
            <a:off x="4686300" y="2747963"/>
            <a:ext cx="3505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6400800" y="3395663"/>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ysClr val="windowText" lastClr="000000"/>
              </a:solidFill>
              <a:effectLst/>
              <a:uLnTx/>
              <a:uFillTx/>
              <a:latin typeface="Arial"/>
              <a:ea typeface="+mn-ea"/>
              <a:cs typeface="+mn-cs"/>
            </a:endParaRPr>
          </a:p>
        </p:txBody>
      </p:sp>
      <p:cxnSp>
        <p:nvCxnSpPr>
          <p:cNvPr id="38" name="Straight Connector 37"/>
          <p:cNvCxnSpPr/>
          <p:nvPr/>
        </p:nvCxnSpPr>
        <p:spPr>
          <a:xfrm rot="10800000">
            <a:off x="4343401" y="3471864"/>
            <a:ext cx="2132013"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6096000" y="2862264"/>
            <a:ext cx="457200"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40" name="TextBox 39"/>
          <p:cNvSpPr txBox="1">
            <a:spLocks noChangeArrowheads="1"/>
          </p:cNvSpPr>
          <p:nvPr/>
        </p:nvSpPr>
        <p:spPr bwMode="auto">
          <a:xfrm>
            <a:off x="3810000" y="3319464"/>
            <a:ext cx="609600" cy="369887"/>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30000" noProof="0">
                <a:ln>
                  <a:noFill/>
                </a:ln>
                <a:solidFill>
                  <a:srgbClr val="000000"/>
                </a:solidFill>
                <a:effectLst/>
                <a:uLnTx/>
                <a:uFillTx/>
                <a:latin typeface="Times New Roman" pitchFamily="18" charset="0"/>
                <a:ea typeface="+mn-ea"/>
                <a:cs typeface="+mn-cs"/>
              </a:rPr>
              <a:t>'</a:t>
            </a:r>
          </a:p>
        </p:txBody>
      </p:sp>
      <p:sp>
        <p:nvSpPr>
          <p:cNvPr id="41" name="TextBox 40"/>
          <p:cNvSpPr txBox="1">
            <a:spLocks noChangeArrowheads="1"/>
          </p:cNvSpPr>
          <p:nvPr/>
        </p:nvSpPr>
        <p:spPr bwMode="auto">
          <a:xfrm>
            <a:off x="7010400" y="1490663"/>
            <a:ext cx="6159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7130" name="TextBox 41"/>
          <p:cNvSpPr txBox="1">
            <a:spLocks noChangeArrowheads="1"/>
          </p:cNvSpPr>
          <p:nvPr/>
        </p:nvSpPr>
        <p:spPr bwMode="auto">
          <a:xfrm>
            <a:off x="8624888" y="1676401"/>
            <a:ext cx="2274885" cy="830997"/>
          </a:xfrm>
          <a:prstGeom prst="rect">
            <a:avLst/>
          </a:prstGeom>
          <a:solidFill>
            <a:srgbClr val="FFC000"/>
          </a:solid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immobility</a:t>
            </a:r>
          </a:p>
        </p:txBody>
      </p:sp>
      <p:sp>
        <p:nvSpPr>
          <p:cNvPr id="2" name="Oval 1">
            <a:extLst>
              <a:ext uri="{FF2B5EF4-FFF2-40B4-BE49-F238E27FC236}">
                <a16:creationId xmlns:a16="http://schemas.microsoft.com/office/drawing/2014/main" id="{0FA34EAE-DFD7-420D-A770-8071D4AF70EF}"/>
              </a:ext>
            </a:extLst>
          </p:cNvPr>
          <p:cNvSpPr/>
          <p:nvPr/>
        </p:nvSpPr>
        <p:spPr>
          <a:xfrm>
            <a:off x="6512726" y="3376614"/>
            <a:ext cx="358648" cy="3698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 name="Düz Ok Bağlayıcısı 5">
            <a:extLst>
              <a:ext uri="{FF2B5EF4-FFF2-40B4-BE49-F238E27FC236}">
                <a16:creationId xmlns:a16="http://schemas.microsoft.com/office/drawing/2014/main" id="{74157FD9-DB98-4282-AA4B-4C29F6C743B9}"/>
              </a:ext>
            </a:extLst>
          </p:cNvPr>
          <p:cNvCxnSpPr>
            <a:cxnSpLocks/>
          </p:cNvCxnSpPr>
          <p:nvPr/>
        </p:nvCxnSpPr>
        <p:spPr>
          <a:xfrm flipH="1">
            <a:off x="6957760" y="3504407"/>
            <a:ext cx="814640" cy="222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Metin kutusu 10">
            <a:extLst>
              <a:ext uri="{FF2B5EF4-FFF2-40B4-BE49-F238E27FC236}">
                <a16:creationId xmlns:a16="http://schemas.microsoft.com/office/drawing/2014/main" id="{CE56C50F-9D17-4891-95D9-BD26A8857A55}"/>
              </a:ext>
            </a:extLst>
          </p:cNvPr>
          <p:cNvSpPr txBox="1"/>
          <p:nvPr/>
        </p:nvSpPr>
        <p:spPr>
          <a:xfrm>
            <a:off x="7778418" y="3317099"/>
            <a:ext cx="403336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deficit; puts a depreciation pressure on domestic currency; CB sells </a:t>
            </a:r>
            <a:r>
              <a:rPr kumimoji="0" lang="en-US" sz="1800" b="0" i="0" u="none" strike="noStrike" kern="1200" cap="none" spc="0" normalizeH="0" baseline="0" noProof="0" dirty="0" err="1">
                <a:ln>
                  <a:noFill/>
                </a:ln>
                <a:solidFill>
                  <a:srgbClr val="000000"/>
                </a:solidFill>
                <a:effectLst/>
                <a:uLnTx/>
                <a:uFillTx/>
                <a:latin typeface="Arial"/>
                <a:ea typeface="+mn-ea"/>
                <a:cs typeface="+mn-cs"/>
              </a:rPr>
              <a:t>fx</a:t>
            </a:r>
            <a:r>
              <a:rPr kumimoji="0" lang="en-US" sz="1800" b="0" i="0" u="none" strike="noStrike" kern="1200" cap="none" spc="0" normalizeH="0" baseline="0" noProof="0" dirty="0">
                <a:ln>
                  <a:noFill/>
                </a:ln>
                <a:solidFill>
                  <a:srgbClr val="000000"/>
                </a:solidFill>
                <a:effectLst/>
                <a:uLnTx/>
                <a:uFillTx/>
                <a:latin typeface="Arial"/>
                <a:ea typeface="+mn-ea"/>
                <a:cs typeface="+mn-cs"/>
              </a:rPr>
              <a:t> to stop depreciation pressures, money supply decreases until </a:t>
            </a:r>
            <a:r>
              <a:rPr kumimoji="0" lang="en-US" sz="18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800" b="0" i="0" u="none" strike="noStrike" kern="1200" cap="none" spc="0" normalizeH="0" baseline="0" noProof="0" dirty="0">
                <a:ln>
                  <a:noFill/>
                </a:ln>
                <a:solidFill>
                  <a:srgbClr val="000000"/>
                </a:solidFill>
                <a:effectLst/>
                <a:uLnTx/>
                <a:uFillTx/>
                <a:latin typeface="Arial"/>
                <a:ea typeface="+mn-ea"/>
                <a:cs typeface="+mn-cs"/>
              </a:rPr>
              <a:t> equilibrium is established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1+#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1+#ppt_w/2"/>
                                          </p:val>
                                        </p:tav>
                                        <p:tav tm="100000">
                                          <p:val>
                                            <p:strVal val="#ppt_x"/>
                                          </p:val>
                                        </p:tav>
                                      </p:tavLst>
                                    </p:anim>
                                    <p:anim calcmode="lin" valueType="num">
                                      <p:cBhvr additive="base">
                                        <p:cTn id="41" dur="500" fill="hold"/>
                                        <p:tgtEl>
                                          <p:spTgt spid="3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fill="hold"/>
                                        <p:tgtEl>
                                          <p:spTgt spid="38"/>
                                        </p:tgtEl>
                                        <p:attrNameLst>
                                          <p:attrName>ppt_x</p:attrName>
                                        </p:attrNameLst>
                                      </p:cBhvr>
                                      <p:tavLst>
                                        <p:tav tm="0">
                                          <p:val>
                                            <p:strVal val="1+#ppt_w/2"/>
                                          </p:val>
                                        </p:tav>
                                        <p:tav tm="100000">
                                          <p:val>
                                            <p:strVal val="#ppt_x"/>
                                          </p:val>
                                        </p:tav>
                                      </p:tavLst>
                                    </p:anim>
                                    <p:anim calcmode="lin" valueType="num">
                                      <p:cBhvr additive="base">
                                        <p:cTn id="45" dur="500" fill="hold"/>
                                        <p:tgtEl>
                                          <p:spTgt spid="3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1+#ppt_w/2"/>
                                          </p:val>
                                        </p:tav>
                                        <p:tav tm="100000">
                                          <p:val>
                                            <p:strVal val="#ppt_x"/>
                                          </p:val>
                                        </p:tav>
                                      </p:tavLst>
                                    </p:anim>
                                    <p:anim calcmode="lin" valueType="num">
                                      <p:cBhvr additive="base">
                                        <p:cTn id="4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39" grpId="0"/>
      <p:bldP spid="40" grpId="0"/>
      <p:bldP spid="41" grpId="0"/>
      <p:bldP spid="2"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743173" y="304800"/>
            <a:ext cx="9729248" cy="1005526"/>
          </a:xfrm>
        </p:spPr>
        <p:txBody>
          <a:bodyPr/>
          <a:lstStyle/>
          <a:p>
            <a:pPr eaLnBrk="1" hangingPunct="1"/>
            <a:r>
              <a:rPr lang="en-US" sz="4000" b="1" dirty="0"/>
              <a:t> </a:t>
            </a:r>
            <a:r>
              <a:rPr lang="en-US" sz="3600" b="1" dirty="0"/>
              <a:t>Fiscal Policy Under Fixed Exchange Rates</a:t>
            </a:r>
            <a:endParaRPr lang="en-US" sz="3600" b="1" i="1" dirty="0"/>
          </a:p>
        </p:txBody>
      </p:sp>
      <p:sp>
        <p:nvSpPr>
          <p:cNvPr id="5123" name="Rectangle 3"/>
          <p:cNvSpPr>
            <a:spLocks noGrp="1" noChangeArrowheads="1"/>
          </p:cNvSpPr>
          <p:nvPr>
            <p:ph type="body" sz="half" idx="1"/>
          </p:nvPr>
        </p:nvSpPr>
        <p:spPr>
          <a:xfrm>
            <a:off x="1309540" y="1197989"/>
            <a:ext cx="10577660" cy="4921578"/>
          </a:xfrm>
        </p:spPr>
        <p:txBody>
          <a:bodyPr/>
          <a:lstStyle/>
          <a:p>
            <a:pPr lvl="1" eaLnBrk="1" hangingPunct="1">
              <a:lnSpc>
                <a:spcPct val="90000"/>
              </a:lnSpc>
            </a:pPr>
            <a:r>
              <a:rPr lang="en-US" sz="2400" dirty="0"/>
              <a:t>W</a:t>
            </a:r>
            <a:r>
              <a:rPr lang="en-US" dirty="0"/>
              <a:t>ith perfect capital mobility, any fiscal stimulus increases Y and M, in domestic equilibrium, domestic interest rate rises above world (international) interest rate;</a:t>
            </a:r>
          </a:p>
          <a:p>
            <a:pPr lvl="1" eaLnBrk="1" hangingPunct="1">
              <a:lnSpc>
                <a:spcPct val="90000"/>
              </a:lnSpc>
            </a:pPr>
            <a:r>
              <a:rPr lang="en-US" dirty="0"/>
              <a:t>With high domestic interest rate, there will be massive inflows of international capital into the country;</a:t>
            </a:r>
          </a:p>
          <a:p>
            <a:pPr lvl="1" eaLnBrk="1" hangingPunct="1">
              <a:lnSpc>
                <a:spcPct val="90000"/>
              </a:lnSpc>
            </a:pPr>
            <a:r>
              <a:rPr lang="en-US" dirty="0"/>
              <a:t>The inflows of capital lead to an appreciation of domestic currency; </a:t>
            </a:r>
          </a:p>
          <a:p>
            <a:pPr lvl="1" eaLnBrk="1" hangingPunct="1">
              <a:lnSpc>
                <a:spcPct val="90000"/>
              </a:lnSpc>
            </a:pPr>
            <a:r>
              <a:rPr lang="en-US" dirty="0"/>
              <a:t>To maintain the fixed exchange rate, the central bank must buy foreign currency and increase the domestic money supply. As money supply increases, </a:t>
            </a:r>
            <a:r>
              <a:rPr lang="en-US" dirty="0" err="1"/>
              <a:t>i</a:t>
            </a:r>
            <a:r>
              <a:rPr lang="en-US" dirty="0"/>
              <a:t> falls to original.</a:t>
            </a:r>
          </a:p>
          <a:p>
            <a:pPr lvl="1" eaLnBrk="1" hangingPunct="1">
              <a:lnSpc>
                <a:spcPct val="90000"/>
              </a:lnSpc>
            </a:pPr>
            <a:r>
              <a:rPr lang="en-US" dirty="0"/>
              <a:t>In the end, Y rises (full multiplier effect of ∆G), but </a:t>
            </a:r>
            <a:r>
              <a:rPr lang="en-US" dirty="0" err="1"/>
              <a:t>i</a:t>
            </a:r>
            <a:r>
              <a:rPr lang="en-US" dirty="0"/>
              <a:t> stays the same.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 calcmode="lin" valueType="num">
                                      <p:cBhvr additive="base">
                                        <p:cTn id="27"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b="1"/>
              <a:t>Fiscal Policy Under Fixed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156"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income</a:t>
            </a:r>
          </a:p>
        </p:txBody>
      </p:sp>
      <p:sp>
        <p:nvSpPr>
          <p:cNvPr id="49157"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49158" name="TextBox 26"/>
          <p:cNvSpPr txBox="1">
            <a:spLocks noChangeArrowheads="1"/>
          </p:cNvSpPr>
          <p:nvPr/>
        </p:nvSpPr>
        <p:spPr bwMode="auto">
          <a:xfrm>
            <a:off x="8991601" y="3657600"/>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a:off x="4343400" y="3810000"/>
            <a:ext cx="457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160"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9161"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18" name="Oval 17"/>
          <p:cNvSpPr/>
          <p:nvPr/>
        </p:nvSpPr>
        <p:spPr>
          <a:xfrm>
            <a:off x="64008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9163" name="TextBox 18"/>
          <p:cNvSpPr txBox="1">
            <a:spLocks noChangeArrowheads="1"/>
          </p:cNvSpPr>
          <p:nvPr/>
        </p:nvSpPr>
        <p:spPr bwMode="auto">
          <a:xfrm>
            <a:off x="6553200" y="3657600"/>
            <a:ext cx="3254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648201"/>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165" name="TextBox 24"/>
          <p:cNvSpPr txBox="1">
            <a:spLocks noChangeArrowheads="1"/>
          </p:cNvSpPr>
          <p:nvPr/>
        </p:nvSpPr>
        <p:spPr bwMode="auto">
          <a:xfrm>
            <a:off x="3886200" y="3657600"/>
            <a:ext cx="4778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sp>
        <p:nvSpPr>
          <p:cNvPr id="49166"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5146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410200" y="2438400"/>
            <a:ext cx="3276600" cy="2743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a:spLocks noChangeArrowheads="1"/>
          </p:cNvSpPr>
          <p:nvPr/>
        </p:nvSpPr>
        <p:spPr bwMode="auto">
          <a:xfrm>
            <a:off x="8763000" y="5105400"/>
            <a:ext cx="4587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36" name="Straight Connector 35"/>
          <p:cNvCxnSpPr/>
          <p:nvPr/>
        </p:nvCxnSpPr>
        <p:spPr>
          <a:xfrm rot="5400000" flipH="1" flipV="1">
            <a:off x="5372100" y="2933700"/>
            <a:ext cx="3505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70104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ysClr val="windowText" lastClr="000000"/>
              </a:solidFill>
              <a:effectLst/>
              <a:uLnTx/>
              <a:uFillTx/>
              <a:latin typeface="Arial"/>
              <a:ea typeface="+mn-ea"/>
              <a:cs typeface="+mn-cs"/>
            </a:endParaRPr>
          </a:p>
        </p:txBody>
      </p:sp>
      <p:cxnSp>
        <p:nvCxnSpPr>
          <p:cNvPr id="38" name="Straight Connector 37"/>
          <p:cNvCxnSpPr/>
          <p:nvPr/>
        </p:nvCxnSpPr>
        <p:spPr>
          <a:xfrm rot="5400000" flipH="1" flipV="1">
            <a:off x="6249194" y="4647406"/>
            <a:ext cx="1676400"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a:spLocks noChangeArrowheads="1"/>
          </p:cNvSpPr>
          <p:nvPr/>
        </p:nvSpPr>
        <p:spPr bwMode="auto">
          <a:xfrm>
            <a:off x="7315200" y="34290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sp>
        <p:nvSpPr>
          <p:cNvPr id="41" name="TextBox 40"/>
          <p:cNvSpPr txBox="1">
            <a:spLocks noChangeArrowheads="1"/>
          </p:cNvSpPr>
          <p:nvPr/>
        </p:nvSpPr>
        <p:spPr bwMode="auto">
          <a:xfrm>
            <a:off x="7924800" y="1676400"/>
            <a:ext cx="6159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49176" name="TextBox 28"/>
          <p:cNvSpPr txBox="1">
            <a:spLocks noChangeArrowheads="1"/>
          </p:cNvSpPr>
          <p:nvPr/>
        </p:nvSpPr>
        <p:spPr bwMode="auto">
          <a:xfrm>
            <a:off x="8686800" y="1737151"/>
            <a:ext cx="2222253" cy="830997"/>
          </a:xfrm>
          <a:prstGeom prst="rect">
            <a:avLst/>
          </a:prstGeom>
          <a:solidFill>
            <a:srgbClr val="FFC000"/>
          </a:solid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mobility</a:t>
            </a:r>
          </a:p>
        </p:txBody>
      </p:sp>
      <p:sp>
        <p:nvSpPr>
          <p:cNvPr id="49177" name="TextBox 41"/>
          <p:cNvSpPr txBox="1">
            <a:spLocks noChangeArrowheads="1"/>
          </p:cNvSpPr>
          <p:nvPr/>
        </p:nvSpPr>
        <p:spPr bwMode="auto">
          <a:xfrm>
            <a:off x="68580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30000" noProof="0">
                <a:ln>
                  <a:noFill/>
                </a:ln>
                <a:solidFill>
                  <a:srgbClr val="000000"/>
                </a:solidFill>
                <a:effectLst/>
                <a:uLnTx/>
                <a:uFillTx/>
                <a:latin typeface="Times New Roman" pitchFamily="18" charset="0"/>
                <a:ea typeface="+mn-ea"/>
                <a:cs typeface="+mn-cs"/>
              </a:rPr>
              <a:t>'</a:t>
            </a:r>
          </a:p>
        </p:txBody>
      </p:sp>
      <p:sp>
        <p:nvSpPr>
          <p:cNvPr id="2" name="Oval 1">
            <a:extLst>
              <a:ext uri="{FF2B5EF4-FFF2-40B4-BE49-F238E27FC236}">
                <a16:creationId xmlns:a16="http://schemas.microsoft.com/office/drawing/2014/main" id="{140F68B6-403B-4603-9D2A-D086C04B80FD}"/>
              </a:ext>
            </a:extLst>
          </p:cNvPr>
          <p:cNvSpPr/>
          <p:nvPr/>
        </p:nvSpPr>
        <p:spPr>
          <a:xfrm>
            <a:off x="6400800" y="3333750"/>
            <a:ext cx="420686" cy="2587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 name="Düz Ok Bağlayıcısı 5">
            <a:extLst>
              <a:ext uri="{FF2B5EF4-FFF2-40B4-BE49-F238E27FC236}">
                <a16:creationId xmlns:a16="http://schemas.microsoft.com/office/drawing/2014/main" id="{A6E5C48F-412D-4752-A5C8-A277555A1E82}"/>
              </a:ext>
            </a:extLst>
          </p:cNvPr>
          <p:cNvCxnSpPr>
            <a:cxnSpLocks/>
          </p:cNvCxnSpPr>
          <p:nvPr/>
        </p:nvCxnSpPr>
        <p:spPr>
          <a:xfrm flipH="1" flipV="1">
            <a:off x="6553200" y="2620653"/>
            <a:ext cx="38100" cy="5373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Metin kutusu 6">
            <a:extLst>
              <a:ext uri="{FF2B5EF4-FFF2-40B4-BE49-F238E27FC236}">
                <a16:creationId xmlns:a16="http://schemas.microsoft.com/office/drawing/2014/main" id="{E1EF41B2-E287-4C83-81E4-B42B120D6FDB}"/>
              </a:ext>
            </a:extLst>
          </p:cNvPr>
          <p:cNvSpPr txBox="1"/>
          <p:nvPr/>
        </p:nvSpPr>
        <p:spPr>
          <a:xfrm>
            <a:off x="5700959" y="2245764"/>
            <a:ext cx="128541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Arial"/>
                <a:ea typeface="+mn-ea"/>
                <a:cs typeface="+mn-cs"/>
              </a:rPr>
              <a:t>BoP</a:t>
            </a:r>
            <a:r>
              <a:rPr kumimoji="0" lang="en-US" sz="1600" b="0" i="0" u="none" strike="noStrike" kern="1200" cap="none" spc="0" normalizeH="0" baseline="0" noProof="0" dirty="0">
                <a:ln>
                  <a:noFill/>
                </a:ln>
                <a:solidFill>
                  <a:srgbClr val="000000"/>
                </a:solidFill>
                <a:effectLst/>
                <a:uLnTx/>
                <a:uFillTx/>
                <a:latin typeface="Arial"/>
                <a:ea typeface="+mn-ea"/>
                <a:cs typeface="+mn-cs"/>
              </a:rPr>
              <a:t> surplus</a:t>
            </a:r>
          </a:p>
        </p:txBody>
      </p:sp>
      <p:sp>
        <p:nvSpPr>
          <p:cNvPr id="32" name="Sağ Ayraç 31">
            <a:extLst>
              <a:ext uri="{FF2B5EF4-FFF2-40B4-BE49-F238E27FC236}">
                <a16:creationId xmlns:a16="http://schemas.microsoft.com/office/drawing/2014/main" id="{F2C2FB5B-7E12-4B4F-8F06-AFFBC326AC9B}"/>
              </a:ext>
            </a:extLst>
          </p:cNvPr>
          <p:cNvSpPr/>
          <p:nvPr/>
        </p:nvSpPr>
        <p:spPr>
          <a:xfrm rot="16200000">
            <a:off x="6495190" y="4981487"/>
            <a:ext cx="509719" cy="58896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Metin kutusu 2">
            <a:extLst>
              <a:ext uri="{FF2B5EF4-FFF2-40B4-BE49-F238E27FC236}">
                <a16:creationId xmlns:a16="http://schemas.microsoft.com/office/drawing/2014/main" id="{BF94BCF1-F373-4935-A5A3-A8DDD8BAEEDF}"/>
              </a:ext>
            </a:extLst>
          </p:cNvPr>
          <p:cNvSpPr txBox="1"/>
          <p:nvPr/>
        </p:nvSpPr>
        <p:spPr>
          <a:xfrm>
            <a:off x="1018095" y="2168164"/>
            <a:ext cx="2523618" cy="2308324"/>
          </a:xfrm>
          <a:prstGeom prst="rect">
            <a:avLst/>
          </a:prstGeom>
          <a:noFill/>
        </p:spPr>
        <p:txBody>
          <a:bodyPr wrap="square" rtlCol="0">
            <a:spAutoFit/>
          </a:bodyPr>
          <a:lstStyle/>
          <a:p>
            <a:r>
              <a:rPr lang="en-US" dirty="0"/>
              <a:t>Massive inflow of </a:t>
            </a:r>
            <a:r>
              <a:rPr lang="en-US" dirty="0" err="1"/>
              <a:t>fx</a:t>
            </a:r>
            <a:r>
              <a:rPr lang="en-US" dirty="0"/>
              <a:t>; currency appreciation;</a:t>
            </a:r>
          </a:p>
          <a:p>
            <a:r>
              <a:rPr lang="en-US" dirty="0"/>
              <a:t>CB intervenes to stop appreciation and buys </a:t>
            </a:r>
            <a:r>
              <a:rPr lang="en-US" dirty="0" err="1"/>
              <a:t>fx</a:t>
            </a:r>
            <a:r>
              <a:rPr lang="en-US" dirty="0"/>
              <a:t>; moneys supply increases until </a:t>
            </a:r>
            <a:r>
              <a:rPr lang="en-US" dirty="0" err="1"/>
              <a:t>BoP</a:t>
            </a:r>
            <a:r>
              <a:rPr lang="en-US" dirty="0"/>
              <a:t> equilibrium is established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1+#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1+#ppt_w/2"/>
                                          </p:val>
                                        </p:tav>
                                        <p:tav tm="100000">
                                          <p:val>
                                            <p:strVal val="#ppt_x"/>
                                          </p:val>
                                        </p:tav>
                                      </p:tavLst>
                                    </p:anim>
                                    <p:anim calcmode="lin" valueType="num">
                                      <p:cBhvr additive="base">
                                        <p:cTn id="41" dur="500" fill="hold"/>
                                        <p:tgtEl>
                                          <p:spTgt spid="3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fill="hold"/>
                                        <p:tgtEl>
                                          <p:spTgt spid="38"/>
                                        </p:tgtEl>
                                        <p:attrNameLst>
                                          <p:attrName>ppt_x</p:attrName>
                                        </p:attrNameLst>
                                      </p:cBhvr>
                                      <p:tavLst>
                                        <p:tav tm="0">
                                          <p:val>
                                            <p:strVal val="1+#ppt_w/2"/>
                                          </p:val>
                                        </p:tav>
                                        <p:tav tm="100000">
                                          <p:val>
                                            <p:strVal val="#ppt_x"/>
                                          </p:val>
                                        </p:tav>
                                      </p:tavLst>
                                    </p:anim>
                                    <p:anim calcmode="lin" valueType="num">
                                      <p:cBhvr additive="base">
                                        <p:cTn id="45" dur="500" fill="hold"/>
                                        <p:tgtEl>
                                          <p:spTgt spid="38"/>
                                        </p:tgtEl>
                                        <p:attrNameLst>
                                          <p:attrName>ppt_y</p:attrName>
                                        </p:attrNameLst>
                                      </p:cBhvr>
                                      <p:tavLst>
                                        <p:tav tm="0">
                                          <p:val>
                                            <p:strVal val="#ppt_y"/>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39" grpId="0"/>
      <p:bldP spid="41" grpId="0"/>
      <p:bldP spid="2" grpId="0" animBg="1"/>
      <p:bldP spid="7" grpId="0"/>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Fiscal Policy Under Fixed Exchange Rates</a:t>
            </a:r>
            <a:endParaRPr lang="en-US" b="1" i="1"/>
          </a:p>
        </p:txBody>
      </p:sp>
      <p:sp>
        <p:nvSpPr>
          <p:cNvPr id="50178" name="Rectangle 3"/>
          <p:cNvSpPr>
            <a:spLocks noGrp="1" noChangeArrowheads="1"/>
          </p:cNvSpPr>
          <p:nvPr>
            <p:ph type="body" sz="half" idx="1"/>
          </p:nvPr>
        </p:nvSpPr>
        <p:spPr>
          <a:xfrm>
            <a:off x="1121004" y="1744744"/>
            <a:ext cx="10087465" cy="4137582"/>
          </a:xfrm>
        </p:spPr>
        <p:txBody>
          <a:bodyPr/>
          <a:lstStyle/>
          <a:p>
            <a:pPr lvl="1" eaLnBrk="1" hangingPunct="1">
              <a:lnSpc>
                <a:spcPct val="90000"/>
              </a:lnSpc>
            </a:pPr>
            <a:r>
              <a:rPr lang="en-US" sz="3200" dirty="0"/>
              <a:t>The bottom line: </a:t>
            </a:r>
          </a:p>
          <a:p>
            <a:pPr lvl="2" eaLnBrk="1" hangingPunct="1">
              <a:lnSpc>
                <a:spcPct val="90000"/>
              </a:lnSpc>
            </a:pPr>
            <a:r>
              <a:rPr lang="en-US" sz="2800" dirty="0"/>
              <a:t>When capital is relatively mobile, fiscal policy is more effective at increasing national income (with perfect capital mobility, there is full multiplier effect).</a:t>
            </a:r>
          </a:p>
          <a:p>
            <a:pPr lvl="2" eaLnBrk="1" hangingPunct="1">
              <a:lnSpc>
                <a:spcPct val="90000"/>
              </a:lnSpc>
            </a:pPr>
            <a:r>
              <a:rPr lang="en-US" sz="2800" dirty="0"/>
              <a:t>When capital is relatively immobile, fiscal policy is less effective at increasing national income.</a:t>
            </a:r>
          </a:p>
          <a:p>
            <a:pPr lvl="2" eaLnBrk="1" hangingPunct="1">
              <a:lnSpc>
                <a:spcPct val="90000"/>
              </a:lnSpc>
            </a:pPr>
            <a:endParaRPr lang="en-US" sz="2800" dirty="0"/>
          </a:p>
          <a:p>
            <a:pPr lvl="1" eaLnBrk="1" hangingPunct="1">
              <a:lnSpc>
                <a:spcPct val="90000"/>
              </a:lnSpc>
            </a:pPr>
            <a:endParaRPr lang="en-US" sz="32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BAAAEC-6845-4F41-B0BF-A8D4650AFF73}"/>
              </a:ext>
            </a:extLst>
          </p:cNvPr>
          <p:cNvSpPr>
            <a:spLocks noGrp="1" noChangeArrowheads="1"/>
          </p:cNvSpPr>
          <p:nvPr>
            <p:ph type="title"/>
          </p:nvPr>
        </p:nvSpPr>
        <p:spPr>
          <a:xfrm>
            <a:off x="966248" y="117374"/>
            <a:ext cx="10864392" cy="1101674"/>
          </a:xfrm>
        </p:spPr>
        <p:txBody>
          <a:bodyPr/>
          <a:lstStyle/>
          <a:p>
            <a:pPr algn="l" eaLnBrk="1" hangingPunct="1"/>
            <a:r>
              <a:rPr lang="en-US" sz="4000" b="1" dirty="0"/>
              <a:t> </a:t>
            </a:r>
            <a:r>
              <a:rPr lang="en-US" sz="3600" b="1" dirty="0"/>
              <a:t>Monetary Policy Under Fixed Exchange Rates</a:t>
            </a:r>
            <a:endParaRPr lang="en-US" sz="3600" b="1" i="1" dirty="0"/>
          </a:p>
        </p:txBody>
      </p:sp>
      <p:cxnSp>
        <p:nvCxnSpPr>
          <p:cNvPr id="5" name="Düz Bağlayıcı 4">
            <a:extLst>
              <a:ext uri="{FF2B5EF4-FFF2-40B4-BE49-F238E27FC236}">
                <a16:creationId xmlns:a16="http://schemas.microsoft.com/office/drawing/2014/main" id="{458CA3E9-0233-4DCC-BA8E-76C2DDA70B07}"/>
              </a:ext>
            </a:extLst>
          </p:cNvPr>
          <p:cNvCxnSpPr>
            <a:cxnSpLocks/>
          </p:cNvCxnSpPr>
          <p:nvPr/>
        </p:nvCxnSpPr>
        <p:spPr>
          <a:xfrm>
            <a:off x="1847654" y="1583703"/>
            <a:ext cx="0" cy="4317476"/>
          </a:xfrm>
          <a:prstGeom prst="line">
            <a:avLst/>
          </a:prstGeom>
        </p:spPr>
        <p:style>
          <a:lnRef idx="1">
            <a:schemeClr val="dk1"/>
          </a:lnRef>
          <a:fillRef idx="0">
            <a:schemeClr val="dk1"/>
          </a:fillRef>
          <a:effectRef idx="0">
            <a:schemeClr val="dk1"/>
          </a:effectRef>
          <a:fontRef idx="minor">
            <a:schemeClr val="tx1"/>
          </a:fontRef>
        </p:style>
      </p:cxnSp>
      <p:cxnSp>
        <p:nvCxnSpPr>
          <p:cNvPr id="8" name="Düz Bağlayıcı 7">
            <a:extLst>
              <a:ext uri="{FF2B5EF4-FFF2-40B4-BE49-F238E27FC236}">
                <a16:creationId xmlns:a16="http://schemas.microsoft.com/office/drawing/2014/main" id="{20667FB8-A77E-43B3-ABCE-15D105943FBF}"/>
              </a:ext>
            </a:extLst>
          </p:cNvPr>
          <p:cNvCxnSpPr>
            <a:cxnSpLocks/>
          </p:cNvCxnSpPr>
          <p:nvPr/>
        </p:nvCxnSpPr>
        <p:spPr>
          <a:xfrm>
            <a:off x="1866507" y="5901179"/>
            <a:ext cx="5525232" cy="0"/>
          </a:xfrm>
          <a:prstGeom prst="line">
            <a:avLst/>
          </a:prstGeom>
        </p:spPr>
        <p:style>
          <a:lnRef idx="1">
            <a:schemeClr val="dk1"/>
          </a:lnRef>
          <a:fillRef idx="0">
            <a:schemeClr val="dk1"/>
          </a:fillRef>
          <a:effectRef idx="0">
            <a:schemeClr val="dk1"/>
          </a:effectRef>
          <a:fontRef idx="minor">
            <a:schemeClr val="tx1"/>
          </a:fontRef>
        </p:style>
      </p:cxnSp>
      <p:cxnSp>
        <p:nvCxnSpPr>
          <p:cNvPr id="10" name="Düz Bağlayıcı 9">
            <a:extLst>
              <a:ext uri="{FF2B5EF4-FFF2-40B4-BE49-F238E27FC236}">
                <a16:creationId xmlns:a16="http://schemas.microsoft.com/office/drawing/2014/main" id="{459CCA9C-2F42-4EB1-AB8C-78DF6205B4B1}"/>
              </a:ext>
            </a:extLst>
          </p:cNvPr>
          <p:cNvCxnSpPr/>
          <p:nvPr/>
        </p:nvCxnSpPr>
        <p:spPr>
          <a:xfrm>
            <a:off x="2083324" y="2007909"/>
            <a:ext cx="4468305" cy="3572759"/>
          </a:xfrm>
          <a:prstGeom prst="line">
            <a:avLst/>
          </a:prstGeom>
        </p:spPr>
        <p:style>
          <a:lnRef idx="1">
            <a:schemeClr val="dk1"/>
          </a:lnRef>
          <a:fillRef idx="0">
            <a:schemeClr val="dk1"/>
          </a:fillRef>
          <a:effectRef idx="0">
            <a:schemeClr val="dk1"/>
          </a:effectRef>
          <a:fontRef idx="minor">
            <a:schemeClr val="tx1"/>
          </a:fontRef>
        </p:style>
      </p:cxnSp>
      <p:cxnSp>
        <p:nvCxnSpPr>
          <p:cNvPr id="12" name="Düz Bağlayıcı 11">
            <a:extLst>
              <a:ext uri="{FF2B5EF4-FFF2-40B4-BE49-F238E27FC236}">
                <a16:creationId xmlns:a16="http://schemas.microsoft.com/office/drawing/2014/main" id="{EE061B56-D513-4B79-834F-A217BC2A43AB}"/>
              </a:ext>
            </a:extLst>
          </p:cNvPr>
          <p:cNvCxnSpPr/>
          <p:nvPr/>
        </p:nvCxnSpPr>
        <p:spPr>
          <a:xfrm flipV="1">
            <a:off x="2083325" y="2007910"/>
            <a:ext cx="4232634" cy="3572757"/>
          </a:xfrm>
          <a:prstGeom prst="line">
            <a:avLst/>
          </a:prstGeom>
        </p:spPr>
        <p:style>
          <a:lnRef idx="1">
            <a:schemeClr val="dk1"/>
          </a:lnRef>
          <a:fillRef idx="0">
            <a:schemeClr val="dk1"/>
          </a:fillRef>
          <a:effectRef idx="0">
            <a:schemeClr val="dk1"/>
          </a:effectRef>
          <a:fontRef idx="minor">
            <a:schemeClr val="tx1"/>
          </a:fontRef>
        </p:style>
      </p:cxnSp>
      <p:cxnSp>
        <p:nvCxnSpPr>
          <p:cNvPr id="14" name="Düz Bağlayıcı 13">
            <a:extLst>
              <a:ext uri="{FF2B5EF4-FFF2-40B4-BE49-F238E27FC236}">
                <a16:creationId xmlns:a16="http://schemas.microsoft.com/office/drawing/2014/main" id="{14BC2E66-8784-4CBA-A812-A414277F1B07}"/>
              </a:ext>
            </a:extLst>
          </p:cNvPr>
          <p:cNvCxnSpPr/>
          <p:nvPr/>
        </p:nvCxnSpPr>
        <p:spPr>
          <a:xfrm flipV="1">
            <a:off x="2083324" y="2950590"/>
            <a:ext cx="5062194" cy="1414020"/>
          </a:xfrm>
          <a:prstGeom prst="line">
            <a:avLst/>
          </a:prstGeom>
        </p:spPr>
        <p:style>
          <a:lnRef idx="1">
            <a:schemeClr val="dk1"/>
          </a:lnRef>
          <a:fillRef idx="0">
            <a:schemeClr val="dk1"/>
          </a:fillRef>
          <a:effectRef idx="0">
            <a:schemeClr val="dk1"/>
          </a:effectRef>
          <a:fontRef idx="minor">
            <a:schemeClr val="tx1"/>
          </a:fontRef>
        </p:style>
      </p:cxnSp>
      <p:sp>
        <p:nvSpPr>
          <p:cNvPr id="15" name="Metin kutusu 14">
            <a:extLst>
              <a:ext uri="{FF2B5EF4-FFF2-40B4-BE49-F238E27FC236}">
                <a16:creationId xmlns:a16="http://schemas.microsoft.com/office/drawing/2014/main" id="{3F71A9A5-C549-4C11-9FB9-6EB6617A2C6D}"/>
              </a:ext>
            </a:extLst>
          </p:cNvPr>
          <p:cNvSpPr txBox="1"/>
          <p:nvPr/>
        </p:nvSpPr>
        <p:spPr>
          <a:xfrm>
            <a:off x="6315958" y="1772239"/>
            <a:ext cx="590226" cy="369332"/>
          </a:xfrm>
          <a:prstGeom prst="rect">
            <a:avLst/>
          </a:prstGeom>
          <a:noFill/>
        </p:spPr>
        <p:txBody>
          <a:bodyPr wrap="none" rtlCol="0">
            <a:spAutoFit/>
          </a:bodyPr>
          <a:lstStyle/>
          <a:p>
            <a:r>
              <a:rPr lang="en-US" dirty="0"/>
              <a:t>LM</a:t>
            </a:r>
            <a:r>
              <a:rPr lang="en-US" baseline="-25000" dirty="0"/>
              <a:t>0</a:t>
            </a:r>
            <a:endParaRPr lang="en-US" dirty="0"/>
          </a:p>
        </p:txBody>
      </p:sp>
      <p:sp>
        <p:nvSpPr>
          <p:cNvPr id="16" name="Metin kutusu 15">
            <a:extLst>
              <a:ext uri="{FF2B5EF4-FFF2-40B4-BE49-F238E27FC236}">
                <a16:creationId xmlns:a16="http://schemas.microsoft.com/office/drawing/2014/main" id="{019D770D-1857-4135-B2CC-C84EAB04A07D}"/>
              </a:ext>
            </a:extLst>
          </p:cNvPr>
          <p:cNvSpPr txBox="1"/>
          <p:nvPr/>
        </p:nvSpPr>
        <p:spPr>
          <a:xfrm>
            <a:off x="7145518" y="2765924"/>
            <a:ext cx="492443" cy="369332"/>
          </a:xfrm>
          <a:prstGeom prst="rect">
            <a:avLst/>
          </a:prstGeom>
          <a:noFill/>
        </p:spPr>
        <p:txBody>
          <a:bodyPr wrap="none" rtlCol="0">
            <a:spAutoFit/>
          </a:bodyPr>
          <a:lstStyle/>
          <a:p>
            <a:r>
              <a:rPr lang="en-US" dirty="0"/>
              <a:t>BP</a:t>
            </a:r>
          </a:p>
        </p:txBody>
      </p:sp>
      <p:sp>
        <p:nvSpPr>
          <p:cNvPr id="17" name="Metin kutusu 16">
            <a:extLst>
              <a:ext uri="{FF2B5EF4-FFF2-40B4-BE49-F238E27FC236}">
                <a16:creationId xmlns:a16="http://schemas.microsoft.com/office/drawing/2014/main" id="{7A745F6C-3765-4866-97E7-818E7A744CA8}"/>
              </a:ext>
            </a:extLst>
          </p:cNvPr>
          <p:cNvSpPr txBox="1"/>
          <p:nvPr/>
        </p:nvSpPr>
        <p:spPr>
          <a:xfrm>
            <a:off x="6551629" y="5467546"/>
            <a:ext cx="402674" cy="369332"/>
          </a:xfrm>
          <a:prstGeom prst="rect">
            <a:avLst/>
          </a:prstGeom>
          <a:noFill/>
        </p:spPr>
        <p:txBody>
          <a:bodyPr wrap="none" rtlCol="0">
            <a:spAutoFit/>
          </a:bodyPr>
          <a:lstStyle/>
          <a:p>
            <a:r>
              <a:rPr lang="en-US" dirty="0"/>
              <a:t>IS</a:t>
            </a:r>
          </a:p>
        </p:txBody>
      </p:sp>
      <p:sp>
        <p:nvSpPr>
          <p:cNvPr id="19" name="Metin kutusu 18">
            <a:extLst>
              <a:ext uri="{FF2B5EF4-FFF2-40B4-BE49-F238E27FC236}">
                <a16:creationId xmlns:a16="http://schemas.microsoft.com/office/drawing/2014/main" id="{56DC8540-322D-4DDF-A794-DC49ADA4BDED}"/>
              </a:ext>
            </a:extLst>
          </p:cNvPr>
          <p:cNvSpPr txBox="1"/>
          <p:nvPr/>
        </p:nvSpPr>
        <p:spPr>
          <a:xfrm>
            <a:off x="7145518" y="5965481"/>
            <a:ext cx="338554" cy="369332"/>
          </a:xfrm>
          <a:prstGeom prst="rect">
            <a:avLst/>
          </a:prstGeom>
          <a:noFill/>
        </p:spPr>
        <p:txBody>
          <a:bodyPr wrap="none" rtlCol="0">
            <a:spAutoFit/>
          </a:bodyPr>
          <a:lstStyle/>
          <a:p>
            <a:r>
              <a:rPr lang="en-US" dirty="0"/>
              <a:t>Y</a:t>
            </a:r>
          </a:p>
        </p:txBody>
      </p:sp>
      <p:sp>
        <p:nvSpPr>
          <p:cNvPr id="20" name="Metin kutusu 19">
            <a:extLst>
              <a:ext uri="{FF2B5EF4-FFF2-40B4-BE49-F238E27FC236}">
                <a16:creationId xmlns:a16="http://schemas.microsoft.com/office/drawing/2014/main" id="{8E589D61-44E1-4580-B6B7-7404DAD60121}"/>
              </a:ext>
            </a:extLst>
          </p:cNvPr>
          <p:cNvSpPr txBox="1"/>
          <p:nvPr/>
        </p:nvSpPr>
        <p:spPr>
          <a:xfrm>
            <a:off x="1470581" y="1489435"/>
            <a:ext cx="235962" cy="369332"/>
          </a:xfrm>
          <a:prstGeom prst="rect">
            <a:avLst/>
          </a:prstGeom>
          <a:noFill/>
        </p:spPr>
        <p:txBody>
          <a:bodyPr wrap="none" rtlCol="0">
            <a:spAutoFit/>
          </a:bodyPr>
          <a:lstStyle/>
          <a:p>
            <a:r>
              <a:rPr lang="en-US" dirty="0" err="1"/>
              <a:t>i</a:t>
            </a:r>
            <a:endParaRPr lang="en-US" dirty="0"/>
          </a:p>
        </p:txBody>
      </p:sp>
      <p:cxnSp>
        <p:nvCxnSpPr>
          <p:cNvPr id="22" name="Düz Bağlayıcı 21">
            <a:extLst>
              <a:ext uri="{FF2B5EF4-FFF2-40B4-BE49-F238E27FC236}">
                <a16:creationId xmlns:a16="http://schemas.microsoft.com/office/drawing/2014/main" id="{A5EAEA0D-AD1C-4EB3-A2E0-602E5741A593}"/>
              </a:ext>
            </a:extLst>
          </p:cNvPr>
          <p:cNvCxnSpPr>
            <a:cxnSpLocks/>
          </p:cNvCxnSpPr>
          <p:nvPr/>
        </p:nvCxnSpPr>
        <p:spPr>
          <a:xfrm>
            <a:off x="4284483" y="3742441"/>
            <a:ext cx="0" cy="215873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6" name="Düz Bağlayıcı 25">
            <a:extLst>
              <a:ext uri="{FF2B5EF4-FFF2-40B4-BE49-F238E27FC236}">
                <a16:creationId xmlns:a16="http://schemas.microsoft.com/office/drawing/2014/main" id="{71CA14EF-3354-4DE9-AFC1-C669B4FD7031}"/>
              </a:ext>
            </a:extLst>
          </p:cNvPr>
          <p:cNvCxnSpPr/>
          <p:nvPr/>
        </p:nvCxnSpPr>
        <p:spPr>
          <a:xfrm flipH="1">
            <a:off x="1866507" y="3742441"/>
            <a:ext cx="233313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Düz Bağlayıcı 27">
            <a:extLst>
              <a:ext uri="{FF2B5EF4-FFF2-40B4-BE49-F238E27FC236}">
                <a16:creationId xmlns:a16="http://schemas.microsoft.com/office/drawing/2014/main" id="{8F8D83BC-60BD-41D1-BB5A-0282615B6110}"/>
              </a:ext>
            </a:extLst>
          </p:cNvPr>
          <p:cNvCxnSpPr/>
          <p:nvPr/>
        </p:nvCxnSpPr>
        <p:spPr>
          <a:xfrm flipH="1">
            <a:off x="3033074" y="2441542"/>
            <a:ext cx="3873110" cy="321067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Metin kutusu 28">
            <a:extLst>
              <a:ext uri="{FF2B5EF4-FFF2-40B4-BE49-F238E27FC236}">
                <a16:creationId xmlns:a16="http://schemas.microsoft.com/office/drawing/2014/main" id="{43F396E5-E90C-4F59-9B05-F074770A2EF1}"/>
              </a:ext>
            </a:extLst>
          </p:cNvPr>
          <p:cNvSpPr txBox="1"/>
          <p:nvPr/>
        </p:nvSpPr>
        <p:spPr>
          <a:xfrm>
            <a:off x="6850405" y="2205872"/>
            <a:ext cx="590226" cy="369332"/>
          </a:xfrm>
          <a:prstGeom prst="rect">
            <a:avLst/>
          </a:prstGeom>
          <a:noFill/>
        </p:spPr>
        <p:txBody>
          <a:bodyPr wrap="none" rtlCol="0">
            <a:spAutoFit/>
          </a:bodyPr>
          <a:lstStyle/>
          <a:p>
            <a:r>
              <a:rPr lang="en-US" dirty="0"/>
              <a:t>LM</a:t>
            </a:r>
            <a:r>
              <a:rPr lang="en-US" baseline="-25000" dirty="0"/>
              <a:t>1</a:t>
            </a:r>
            <a:endParaRPr lang="en-US" dirty="0"/>
          </a:p>
        </p:txBody>
      </p:sp>
      <p:sp>
        <p:nvSpPr>
          <p:cNvPr id="30" name="Oval 29">
            <a:extLst>
              <a:ext uri="{FF2B5EF4-FFF2-40B4-BE49-F238E27FC236}">
                <a16:creationId xmlns:a16="http://schemas.microsoft.com/office/drawing/2014/main" id="{3AF82D8B-A2CD-422D-8A2D-5EFCD50A5BA4}"/>
              </a:ext>
            </a:extLst>
          </p:cNvPr>
          <p:cNvSpPr/>
          <p:nvPr/>
        </p:nvSpPr>
        <p:spPr>
          <a:xfrm>
            <a:off x="4520153" y="3921551"/>
            <a:ext cx="570320" cy="5073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Düz Bağlayıcı 31">
            <a:extLst>
              <a:ext uri="{FF2B5EF4-FFF2-40B4-BE49-F238E27FC236}">
                <a16:creationId xmlns:a16="http://schemas.microsoft.com/office/drawing/2014/main" id="{EE6B064C-BC37-4C44-937A-B5E246C9BD3B}"/>
              </a:ext>
            </a:extLst>
          </p:cNvPr>
          <p:cNvCxnSpPr/>
          <p:nvPr/>
        </p:nvCxnSpPr>
        <p:spPr>
          <a:xfrm flipH="1">
            <a:off x="1866507" y="4213781"/>
            <a:ext cx="2950590" cy="659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3" name="Metin kutusu 32">
            <a:extLst>
              <a:ext uri="{FF2B5EF4-FFF2-40B4-BE49-F238E27FC236}">
                <a16:creationId xmlns:a16="http://schemas.microsoft.com/office/drawing/2014/main" id="{08495F4E-B5C1-4927-877B-989C647E1E9D}"/>
              </a:ext>
            </a:extLst>
          </p:cNvPr>
          <p:cNvSpPr txBox="1"/>
          <p:nvPr/>
        </p:nvSpPr>
        <p:spPr>
          <a:xfrm>
            <a:off x="1490850" y="3552219"/>
            <a:ext cx="320922" cy="369332"/>
          </a:xfrm>
          <a:prstGeom prst="rect">
            <a:avLst/>
          </a:prstGeom>
          <a:noFill/>
        </p:spPr>
        <p:txBody>
          <a:bodyPr wrap="none" rtlCol="0">
            <a:spAutoFit/>
          </a:bodyPr>
          <a:lstStyle/>
          <a:p>
            <a:r>
              <a:rPr lang="en-US" dirty="0"/>
              <a:t>i</a:t>
            </a:r>
            <a:r>
              <a:rPr lang="en-US" baseline="-25000" dirty="0"/>
              <a:t>0</a:t>
            </a:r>
            <a:endParaRPr lang="en-US" dirty="0"/>
          </a:p>
        </p:txBody>
      </p:sp>
      <p:sp>
        <p:nvSpPr>
          <p:cNvPr id="34" name="Metin kutusu 33">
            <a:extLst>
              <a:ext uri="{FF2B5EF4-FFF2-40B4-BE49-F238E27FC236}">
                <a16:creationId xmlns:a16="http://schemas.microsoft.com/office/drawing/2014/main" id="{D2125E41-83AA-48D2-A595-40A1E2F9E0CB}"/>
              </a:ext>
            </a:extLst>
          </p:cNvPr>
          <p:cNvSpPr txBox="1"/>
          <p:nvPr/>
        </p:nvSpPr>
        <p:spPr>
          <a:xfrm>
            <a:off x="1568308" y="4095103"/>
            <a:ext cx="320922" cy="369332"/>
          </a:xfrm>
          <a:prstGeom prst="rect">
            <a:avLst/>
          </a:prstGeom>
          <a:noFill/>
        </p:spPr>
        <p:txBody>
          <a:bodyPr wrap="none" rtlCol="0">
            <a:spAutoFit/>
          </a:bodyPr>
          <a:lstStyle/>
          <a:p>
            <a:r>
              <a:rPr lang="en-US" dirty="0"/>
              <a:t>i</a:t>
            </a:r>
            <a:r>
              <a:rPr lang="en-US" baseline="-25000" dirty="0"/>
              <a:t>1</a:t>
            </a:r>
            <a:endParaRPr lang="en-US" dirty="0"/>
          </a:p>
        </p:txBody>
      </p:sp>
      <p:cxnSp>
        <p:nvCxnSpPr>
          <p:cNvPr id="36" name="Düz Bağlayıcı 35">
            <a:extLst>
              <a:ext uri="{FF2B5EF4-FFF2-40B4-BE49-F238E27FC236}">
                <a16:creationId xmlns:a16="http://schemas.microsoft.com/office/drawing/2014/main" id="{D13329C0-3DFF-42F7-8284-5562A72FA88D}"/>
              </a:ext>
            </a:extLst>
          </p:cNvPr>
          <p:cNvCxnSpPr/>
          <p:nvPr/>
        </p:nvCxnSpPr>
        <p:spPr>
          <a:xfrm>
            <a:off x="4817097" y="4246775"/>
            <a:ext cx="0" cy="165440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7" name="Metin kutusu 36">
            <a:extLst>
              <a:ext uri="{FF2B5EF4-FFF2-40B4-BE49-F238E27FC236}">
                <a16:creationId xmlns:a16="http://schemas.microsoft.com/office/drawing/2014/main" id="{2231C646-08C2-4BA3-83FE-21307EB4CBDE}"/>
              </a:ext>
            </a:extLst>
          </p:cNvPr>
          <p:cNvSpPr txBox="1"/>
          <p:nvPr/>
        </p:nvSpPr>
        <p:spPr>
          <a:xfrm>
            <a:off x="4072726" y="5887882"/>
            <a:ext cx="423514" cy="369332"/>
          </a:xfrm>
          <a:prstGeom prst="rect">
            <a:avLst/>
          </a:prstGeom>
          <a:noFill/>
        </p:spPr>
        <p:txBody>
          <a:bodyPr wrap="none" rtlCol="0">
            <a:spAutoFit/>
          </a:bodyPr>
          <a:lstStyle/>
          <a:p>
            <a:r>
              <a:rPr lang="en-US" dirty="0"/>
              <a:t>Y</a:t>
            </a:r>
            <a:r>
              <a:rPr lang="en-US" baseline="-25000" dirty="0"/>
              <a:t>0</a:t>
            </a:r>
            <a:endParaRPr lang="en-US" dirty="0"/>
          </a:p>
        </p:txBody>
      </p:sp>
      <p:sp>
        <p:nvSpPr>
          <p:cNvPr id="38" name="Metin kutusu 37">
            <a:extLst>
              <a:ext uri="{FF2B5EF4-FFF2-40B4-BE49-F238E27FC236}">
                <a16:creationId xmlns:a16="http://schemas.microsoft.com/office/drawing/2014/main" id="{8C59830F-1C2E-49B9-8215-C107197B82D5}"/>
              </a:ext>
            </a:extLst>
          </p:cNvPr>
          <p:cNvSpPr txBox="1"/>
          <p:nvPr/>
        </p:nvSpPr>
        <p:spPr>
          <a:xfrm>
            <a:off x="4593556" y="5887882"/>
            <a:ext cx="423514" cy="369332"/>
          </a:xfrm>
          <a:prstGeom prst="rect">
            <a:avLst/>
          </a:prstGeom>
          <a:noFill/>
        </p:spPr>
        <p:txBody>
          <a:bodyPr wrap="none" rtlCol="0">
            <a:spAutoFit/>
          </a:bodyPr>
          <a:lstStyle/>
          <a:p>
            <a:r>
              <a:rPr lang="en-US" dirty="0"/>
              <a:t>Y</a:t>
            </a:r>
            <a:r>
              <a:rPr lang="en-US" baseline="-25000" dirty="0"/>
              <a:t>1</a:t>
            </a:r>
            <a:endParaRPr lang="en-US" dirty="0"/>
          </a:p>
        </p:txBody>
      </p:sp>
      <p:cxnSp>
        <p:nvCxnSpPr>
          <p:cNvPr id="42" name="Düz Ok Bağlayıcısı 41">
            <a:extLst>
              <a:ext uri="{FF2B5EF4-FFF2-40B4-BE49-F238E27FC236}">
                <a16:creationId xmlns:a16="http://schemas.microsoft.com/office/drawing/2014/main" id="{36F4ECD0-C7CD-4277-B38F-A0380327AC58}"/>
              </a:ext>
            </a:extLst>
          </p:cNvPr>
          <p:cNvCxnSpPr/>
          <p:nvPr/>
        </p:nvCxnSpPr>
        <p:spPr>
          <a:xfrm>
            <a:off x="6096000" y="2205872"/>
            <a:ext cx="455629" cy="47134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44" name="Düz Ok Bağlayıcısı 43">
            <a:extLst>
              <a:ext uri="{FF2B5EF4-FFF2-40B4-BE49-F238E27FC236}">
                <a16:creationId xmlns:a16="http://schemas.microsoft.com/office/drawing/2014/main" id="{5D314043-D773-461D-BABE-C21262C5941B}"/>
              </a:ext>
            </a:extLst>
          </p:cNvPr>
          <p:cNvCxnSpPr/>
          <p:nvPr/>
        </p:nvCxnSpPr>
        <p:spPr>
          <a:xfrm flipH="1" flipV="1">
            <a:off x="5835192" y="2441542"/>
            <a:ext cx="480766" cy="5090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 name="Metin kutusu 44">
            <a:extLst>
              <a:ext uri="{FF2B5EF4-FFF2-40B4-BE49-F238E27FC236}">
                <a16:creationId xmlns:a16="http://schemas.microsoft.com/office/drawing/2014/main" id="{7D767F30-472B-41CD-B042-660C1A5C9C9B}"/>
              </a:ext>
            </a:extLst>
          </p:cNvPr>
          <p:cNvSpPr txBox="1"/>
          <p:nvPr/>
        </p:nvSpPr>
        <p:spPr>
          <a:xfrm>
            <a:off x="6275977" y="2092750"/>
            <a:ext cx="601578" cy="369332"/>
          </a:xfrm>
          <a:prstGeom prst="rect">
            <a:avLst/>
          </a:prstGeom>
          <a:noFill/>
        </p:spPr>
        <p:txBody>
          <a:bodyPr wrap="square" rtlCol="0">
            <a:spAutoFit/>
          </a:bodyPr>
          <a:lstStyle/>
          <a:p>
            <a:r>
              <a:rPr lang="en-US" dirty="0"/>
              <a:t>(1)</a:t>
            </a:r>
          </a:p>
        </p:txBody>
      </p:sp>
      <p:sp>
        <p:nvSpPr>
          <p:cNvPr id="46" name="Metin kutusu 45">
            <a:extLst>
              <a:ext uri="{FF2B5EF4-FFF2-40B4-BE49-F238E27FC236}">
                <a16:creationId xmlns:a16="http://schemas.microsoft.com/office/drawing/2014/main" id="{6C8EDECA-9758-48CF-BDBB-7B050F38FD3F}"/>
              </a:ext>
            </a:extLst>
          </p:cNvPr>
          <p:cNvSpPr txBox="1"/>
          <p:nvPr/>
        </p:nvSpPr>
        <p:spPr>
          <a:xfrm>
            <a:off x="5664807" y="2615094"/>
            <a:ext cx="651151" cy="369332"/>
          </a:xfrm>
          <a:prstGeom prst="rect">
            <a:avLst/>
          </a:prstGeom>
          <a:noFill/>
        </p:spPr>
        <p:txBody>
          <a:bodyPr wrap="square" rtlCol="0">
            <a:spAutoFit/>
          </a:bodyPr>
          <a:lstStyle/>
          <a:p>
            <a:r>
              <a:rPr lang="en-US" dirty="0"/>
              <a:t>(2)</a:t>
            </a:r>
          </a:p>
        </p:txBody>
      </p:sp>
      <p:sp>
        <p:nvSpPr>
          <p:cNvPr id="47" name="Metin kutusu 46">
            <a:extLst>
              <a:ext uri="{FF2B5EF4-FFF2-40B4-BE49-F238E27FC236}">
                <a16:creationId xmlns:a16="http://schemas.microsoft.com/office/drawing/2014/main" id="{DE778FC9-782A-46F9-B452-9AC9768D096F}"/>
              </a:ext>
            </a:extLst>
          </p:cNvPr>
          <p:cNvSpPr txBox="1"/>
          <p:nvPr/>
        </p:nvSpPr>
        <p:spPr>
          <a:xfrm>
            <a:off x="7293864" y="956820"/>
            <a:ext cx="4816121" cy="5377993"/>
          </a:xfrm>
          <a:prstGeom prst="rect">
            <a:avLst/>
          </a:prstGeom>
          <a:noFill/>
        </p:spPr>
        <p:txBody>
          <a:bodyPr wrap="square" rtlCol="0">
            <a:spAutoFit/>
          </a:bodyPr>
          <a:lstStyle/>
          <a:p>
            <a:r>
              <a:rPr lang="en-US" dirty="0"/>
              <a:t>(1) Expansionary monetary policy, ∆M&gt;0</a:t>
            </a:r>
          </a:p>
          <a:p>
            <a:pPr marL="285750" indent="-285750">
              <a:buFont typeface="Arial" panose="020B0604020202020204" pitchFamily="34" charset="0"/>
              <a:buChar char="•"/>
            </a:pPr>
            <a:r>
              <a:rPr lang="en-US" dirty="0"/>
              <a:t>With increase in domestic interest rate, at the new interest rate there is </a:t>
            </a:r>
            <a:r>
              <a:rPr lang="en-US" dirty="0" err="1"/>
              <a:t>BoP</a:t>
            </a:r>
            <a:r>
              <a:rPr lang="en-US" dirty="0"/>
              <a:t> deficit (outflow of international capital)</a:t>
            </a:r>
          </a:p>
          <a:p>
            <a:pPr marL="285750" indent="-285750">
              <a:buFont typeface="Arial" panose="020B0604020202020204" pitchFamily="34" charset="0"/>
              <a:buChar char="•"/>
            </a:pPr>
            <a:r>
              <a:rPr lang="en-US" dirty="0"/>
              <a:t>With outflow of capital, there will be appreciation pressures on foreign currency and depreciation pressures on domestic currency</a:t>
            </a:r>
          </a:p>
          <a:p>
            <a:pPr marL="285750" indent="-285750">
              <a:buFont typeface="Arial" panose="020B0604020202020204" pitchFamily="34" charset="0"/>
              <a:buChar char="•"/>
            </a:pPr>
            <a:r>
              <a:rPr lang="en-US" dirty="0"/>
              <a:t>To stop domestic currency from depreciation, the Central Bank sells foreign currency and reduces domestic money supply </a:t>
            </a:r>
          </a:p>
          <a:p>
            <a:pPr marL="285750" indent="-285750">
              <a:buFont typeface="Arial" panose="020B0604020202020204" pitchFamily="34" charset="0"/>
              <a:buChar char="•"/>
            </a:pPr>
            <a:r>
              <a:rPr lang="en-US" dirty="0"/>
              <a:t>(2) With decrease in domestic money supply, domestic interest rate starts to increase (LM curve shifts back to original)</a:t>
            </a:r>
          </a:p>
          <a:p>
            <a:pPr marL="285750" indent="-285750">
              <a:buFont typeface="Arial" panose="020B0604020202020204" pitchFamily="34" charset="0"/>
              <a:buChar char="•"/>
            </a:pPr>
            <a:r>
              <a:rPr lang="en-US" b="1" u="sng" dirty="0"/>
              <a:t>The final outcome</a:t>
            </a:r>
            <a:r>
              <a:rPr lang="en-US" dirty="0"/>
              <a:t>: the economy returns to original equilibrium, but the Central Bank ends up with less official reserves of foreign exchange </a:t>
            </a:r>
          </a:p>
        </p:txBody>
      </p:sp>
      <p:cxnSp>
        <p:nvCxnSpPr>
          <p:cNvPr id="49" name="Düz Ok Bağlayıcısı 48">
            <a:extLst>
              <a:ext uri="{FF2B5EF4-FFF2-40B4-BE49-F238E27FC236}">
                <a16:creationId xmlns:a16="http://schemas.microsoft.com/office/drawing/2014/main" id="{47B2ED82-1910-4504-AC69-7F41833A03E2}"/>
              </a:ext>
            </a:extLst>
          </p:cNvPr>
          <p:cNvCxnSpPr>
            <a:cxnSpLocks/>
          </p:cNvCxnSpPr>
          <p:nvPr/>
        </p:nvCxnSpPr>
        <p:spPr>
          <a:xfrm flipH="1">
            <a:off x="5184745" y="4213781"/>
            <a:ext cx="79167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Metin kutusu 51">
            <a:extLst>
              <a:ext uri="{FF2B5EF4-FFF2-40B4-BE49-F238E27FC236}">
                <a16:creationId xmlns:a16="http://schemas.microsoft.com/office/drawing/2014/main" id="{27BE61DF-2F30-40A6-A73E-34A85F1147E4}"/>
              </a:ext>
            </a:extLst>
          </p:cNvPr>
          <p:cNvSpPr txBox="1"/>
          <p:nvPr/>
        </p:nvSpPr>
        <p:spPr>
          <a:xfrm>
            <a:off x="5962139" y="3998651"/>
            <a:ext cx="1160382" cy="338554"/>
          </a:xfrm>
          <a:prstGeom prst="rect">
            <a:avLst/>
          </a:prstGeom>
          <a:noFill/>
        </p:spPr>
        <p:txBody>
          <a:bodyPr wrap="none" rtlCol="0">
            <a:spAutoFit/>
          </a:bodyPr>
          <a:lstStyle/>
          <a:p>
            <a:r>
              <a:rPr lang="en-US" sz="1600" dirty="0" err="1"/>
              <a:t>BoP</a:t>
            </a:r>
            <a:r>
              <a:rPr lang="en-US" sz="1600" dirty="0"/>
              <a:t> deficit</a:t>
            </a:r>
          </a:p>
        </p:txBody>
      </p:sp>
    </p:spTree>
    <p:extLst>
      <p:ext uri="{BB962C8B-B14F-4D97-AF65-F5344CB8AC3E}">
        <p14:creationId xmlns:p14="http://schemas.microsoft.com/office/powerpoint/2010/main" val="198583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10" presetClass="entr" presetSubtype="0"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4" grpId="0"/>
      <p:bldP spid="38" grpId="0"/>
      <p:bldP spid="45" grpId="0"/>
      <p:bldP spid="46"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1528320" y="304800"/>
            <a:ext cx="9135359" cy="864124"/>
          </a:xfrm>
        </p:spPr>
        <p:txBody>
          <a:bodyPr/>
          <a:lstStyle/>
          <a:p>
            <a:pPr eaLnBrk="1" hangingPunct="1"/>
            <a:r>
              <a:rPr lang="en-US" sz="3200" b="1" dirty="0"/>
              <a:t> Monetary Policy Under Fixed Exchange Rates</a:t>
            </a:r>
            <a:endParaRPr lang="en-US" sz="3200" b="1" i="1" dirty="0"/>
          </a:p>
        </p:txBody>
      </p:sp>
      <p:sp>
        <p:nvSpPr>
          <p:cNvPr id="5123" name="Rectangle 3"/>
          <p:cNvSpPr>
            <a:spLocks noGrp="1" noChangeArrowheads="1"/>
          </p:cNvSpPr>
          <p:nvPr>
            <p:ph type="body" sz="half" idx="1"/>
          </p:nvPr>
        </p:nvSpPr>
        <p:spPr>
          <a:xfrm>
            <a:off x="805991" y="1042053"/>
            <a:ext cx="11232038" cy="5058660"/>
          </a:xfrm>
        </p:spPr>
        <p:txBody>
          <a:bodyPr/>
          <a:lstStyle/>
          <a:p>
            <a:pPr lvl="1" eaLnBrk="1" hangingPunct="1"/>
            <a:r>
              <a:rPr lang="en-US" sz="2400" dirty="0"/>
              <a:t>With perfect capital immobility, a monetary stimulus initially increases Y and M (and lowers </a:t>
            </a:r>
            <a:r>
              <a:rPr lang="en-US" sz="2400" dirty="0" err="1"/>
              <a:t>i</a:t>
            </a:r>
            <a:r>
              <a:rPr lang="en-US" sz="2400" dirty="0"/>
              <a:t>), worsens NX and Current Account balance, but because capital is immobile, a BOP deficit emerges (e.g. the country cannot borrow in international markets to compensate for the higher Current Account deficit).</a:t>
            </a:r>
          </a:p>
          <a:p>
            <a:pPr lvl="1" eaLnBrk="1" hangingPunct="1"/>
            <a:r>
              <a:rPr lang="en-US" sz="2400" dirty="0"/>
              <a:t>Now there is increased demand for foreign exchange, leading to an appreciation of foreign currency or depreciation of domestic currency;</a:t>
            </a:r>
          </a:p>
          <a:p>
            <a:pPr lvl="1" eaLnBrk="1" hangingPunct="1"/>
            <a:r>
              <a:rPr lang="en-US" sz="2400" dirty="0"/>
              <a:t>To stop the domestic currency from depreciation, the Central Bank sells foreign exchange and decrease the domestic money supply to maintain the fixed exchange rate. Domestic interest rate increases, domestic income decreases back to original;</a:t>
            </a:r>
          </a:p>
          <a:p>
            <a:pPr lvl="1" eaLnBrk="1" hangingPunct="1"/>
            <a:r>
              <a:rPr lang="en-US" sz="2400" dirty="0"/>
              <a:t>In the end, the LM curve moves leftwards and returns to its original place – the monetary stimulus doesn’t change 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123">
                                            <p:txEl>
                                              <p:pRg st="3" end="3"/>
                                            </p:txEl>
                                          </p:spTgt>
                                        </p:tgtEl>
                                        <p:attrNameLst>
                                          <p:attrName>style.visibility</p:attrName>
                                        </p:attrNameLst>
                                      </p:cBhvr>
                                      <p:to>
                                        <p:strVal val="visible"/>
                                      </p:to>
                                    </p:set>
                                    <p:anim calcmode="lin" valueType="num">
                                      <p:cBhvr additive="base">
                                        <p:cTn id="25"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b="1"/>
              <a:t>Monetary Policy Under Fixed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2228"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income</a:t>
            </a:r>
          </a:p>
        </p:txBody>
      </p:sp>
      <p:sp>
        <p:nvSpPr>
          <p:cNvPr id="52229"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52230" name="TextBox 26"/>
          <p:cNvSpPr txBox="1">
            <a:spLocks noChangeArrowheads="1"/>
          </p:cNvSpPr>
          <p:nvPr/>
        </p:nvSpPr>
        <p:spPr bwMode="auto">
          <a:xfrm>
            <a:off x="6172201" y="1524000"/>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rot="5400000" flipH="1" flipV="1">
            <a:off x="4648994" y="3733006"/>
            <a:ext cx="3657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232"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52233"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18" name="Oval 17"/>
          <p:cNvSpPr/>
          <p:nvPr/>
        </p:nvSpPr>
        <p:spPr>
          <a:xfrm>
            <a:off x="64008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2235" name="TextBox 18"/>
          <p:cNvSpPr txBox="1">
            <a:spLocks noChangeArrowheads="1"/>
          </p:cNvSpPr>
          <p:nvPr/>
        </p:nvSpPr>
        <p:spPr bwMode="auto">
          <a:xfrm>
            <a:off x="6179343" y="3301206"/>
            <a:ext cx="3254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648201"/>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343401" y="3810000"/>
            <a:ext cx="2132013"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2238" name="TextBox 24"/>
          <p:cNvSpPr txBox="1">
            <a:spLocks noChangeArrowheads="1"/>
          </p:cNvSpPr>
          <p:nvPr/>
        </p:nvSpPr>
        <p:spPr bwMode="auto">
          <a:xfrm>
            <a:off x="3952081" y="3569497"/>
            <a:ext cx="4778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imes New Roman" pitchFamily="18" charset="0"/>
                <a:ea typeface="+mn-ea"/>
                <a:cs typeface="+mn-cs"/>
              </a:rPr>
              <a:t>i</a:t>
            </a:r>
            <a:r>
              <a:rPr kumimoji="0" lang="en-US" sz="1800" b="0" i="0" u="none" strike="noStrike" kern="1200" cap="none" spc="0" normalizeH="0" baseline="-25000" noProof="0" dirty="0" err="1">
                <a:ln>
                  <a:noFill/>
                </a:ln>
                <a:solidFill>
                  <a:srgbClr val="000000"/>
                </a:solidFill>
                <a:effectLst/>
                <a:uLnTx/>
                <a:uFillTx/>
                <a:latin typeface="Times New Roman" pitchFamily="18" charset="0"/>
                <a:ea typeface="+mn-ea"/>
                <a:cs typeface="+mn-cs"/>
              </a:rPr>
              <a:t>E</a:t>
            </a:r>
            <a:endParaRPr kumimoji="0" lang="en-US" sz="1800" b="0" i="0" u="none" strike="noStrike" kern="1200" cap="none" spc="0" normalizeH="0" baseline="-25000" noProof="0" dirty="0">
              <a:ln>
                <a:noFill/>
              </a:ln>
              <a:solidFill>
                <a:srgbClr val="000000"/>
              </a:solidFill>
              <a:effectLst/>
              <a:uLnTx/>
              <a:uFillTx/>
              <a:latin typeface="Times New Roman" pitchFamily="18" charset="0"/>
              <a:ea typeface="+mn-ea"/>
              <a:cs typeface="+mn-cs"/>
            </a:endParaRPr>
          </a:p>
        </p:txBody>
      </p:sp>
      <p:sp>
        <p:nvSpPr>
          <p:cNvPr id="52239"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5146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5219700" y="2781300"/>
            <a:ext cx="3505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2243" name="TextBox 40"/>
          <p:cNvSpPr txBox="1">
            <a:spLocks noChangeArrowheads="1"/>
          </p:cNvSpPr>
          <p:nvPr/>
        </p:nvSpPr>
        <p:spPr bwMode="auto">
          <a:xfrm>
            <a:off x="7924800" y="1447800"/>
            <a:ext cx="6159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dirty="0">
              <a:ln>
                <a:noFill/>
              </a:ln>
              <a:solidFill>
                <a:srgbClr val="000000"/>
              </a:solidFill>
              <a:effectLst/>
              <a:uLnTx/>
              <a:uFillTx/>
              <a:latin typeface="Times New Roman" pitchFamily="18" charset="0"/>
              <a:ea typeface="+mn-ea"/>
              <a:cs typeface="+mn-cs"/>
            </a:endParaRPr>
          </a:p>
        </p:txBody>
      </p:sp>
      <p:sp>
        <p:nvSpPr>
          <p:cNvPr id="52244" name="TextBox 41"/>
          <p:cNvSpPr txBox="1">
            <a:spLocks noChangeArrowheads="1"/>
          </p:cNvSpPr>
          <p:nvPr/>
        </p:nvSpPr>
        <p:spPr bwMode="auto">
          <a:xfrm>
            <a:off x="8092383" y="2160639"/>
            <a:ext cx="2408033" cy="847448"/>
          </a:xfrm>
          <a:prstGeom prst="rect">
            <a:avLst/>
          </a:prstGeom>
          <a:solidFill>
            <a:srgbClr val="FFC000"/>
          </a:solid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immobility</a:t>
            </a:r>
          </a:p>
        </p:txBody>
      </p:sp>
      <p:cxnSp>
        <p:nvCxnSpPr>
          <p:cNvPr id="30" name="Straight Arrow Connector 29"/>
          <p:cNvCxnSpPr/>
          <p:nvPr/>
        </p:nvCxnSpPr>
        <p:spPr>
          <a:xfrm>
            <a:off x="6781800" y="32766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a:off x="6934200" y="28194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CFBD1553-A8F1-4121-80AA-21AFC5676A6F}"/>
              </a:ext>
            </a:extLst>
          </p:cNvPr>
          <p:cNvSpPr/>
          <p:nvPr/>
        </p:nvSpPr>
        <p:spPr>
          <a:xfrm>
            <a:off x="6538667" y="3846517"/>
            <a:ext cx="447672" cy="4048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Düz Ok Bağlayıcısı 5">
            <a:extLst>
              <a:ext uri="{FF2B5EF4-FFF2-40B4-BE49-F238E27FC236}">
                <a16:creationId xmlns:a16="http://schemas.microsoft.com/office/drawing/2014/main" id="{172A9ECF-69A0-49B1-8F11-DC803D2C6E89}"/>
              </a:ext>
            </a:extLst>
          </p:cNvPr>
          <p:cNvCxnSpPr>
            <a:stCxn id="2" idx="6"/>
          </p:cNvCxnSpPr>
          <p:nvPr/>
        </p:nvCxnSpPr>
        <p:spPr>
          <a:xfrm flipV="1">
            <a:off x="6986339" y="4027488"/>
            <a:ext cx="1243261" cy="214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503A48E0-8AFC-43D3-84DF-BD3AF9184D64}"/>
              </a:ext>
            </a:extLst>
          </p:cNvPr>
          <p:cNvSpPr txBox="1"/>
          <p:nvPr/>
        </p:nvSpPr>
        <p:spPr>
          <a:xfrm>
            <a:off x="8195928" y="3810000"/>
            <a:ext cx="1283365" cy="369332"/>
          </a:xfrm>
          <a:prstGeom prst="rect">
            <a:avLst/>
          </a:prstGeom>
          <a:noFill/>
        </p:spPr>
        <p:txBody>
          <a:bodyPr wrap="none" rtlCol="0">
            <a:spAutoFit/>
          </a:bodyPr>
          <a:lstStyle/>
          <a:p>
            <a:r>
              <a:rPr lang="en-US" dirty="0" err="1"/>
              <a:t>BoP</a:t>
            </a:r>
            <a:r>
              <a:rPr lang="en-US" dirty="0"/>
              <a:t> deficit</a:t>
            </a:r>
          </a:p>
        </p:txBody>
      </p:sp>
      <p:cxnSp>
        <p:nvCxnSpPr>
          <p:cNvPr id="9" name="Düz Bağlayıcı 8">
            <a:extLst>
              <a:ext uri="{FF2B5EF4-FFF2-40B4-BE49-F238E27FC236}">
                <a16:creationId xmlns:a16="http://schemas.microsoft.com/office/drawing/2014/main" id="{18219679-8E58-49C1-92BC-9903F964AE63}"/>
              </a:ext>
            </a:extLst>
          </p:cNvPr>
          <p:cNvCxnSpPr/>
          <p:nvPr/>
        </p:nvCxnSpPr>
        <p:spPr>
          <a:xfrm flipH="1">
            <a:off x="4341813" y="4048922"/>
            <a:ext cx="242069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Metin kutusu 9">
            <a:extLst>
              <a:ext uri="{FF2B5EF4-FFF2-40B4-BE49-F238E27FC236}">
                <a16:creationId xmlns:a16="http://schemas.microsoft.com/office/drawing/2014/main" id="{3596D800-84D3-4580-99C5-27C6897557DC}"/>
              </a:ext>
            </a:extLst>
          </p:cNvPr>
          <p:cNvSpPr txBox="1"/>
          <p:nvPr/>
        </p:nvSpPr>
        <p:spPr>
          <a:xfrm>
            <a:off x="4074359" y="3907258"/>
            <a:ext cx="287258" cy="369332"/>
          </a:xfrm>
          <a:prstGeom prst="rect">
            <a:avLst/>
          </a:prstGeom>
          <a:noFill/>
        </p:spPr>
        <p:txBody>
          <a:bodyPr wrap="none" rtlCol="0">
            <a:spAutoFit/>
          </a:bodyPr>
          <a:lstStyle/>
          <a:p>
            <a:r>
              <a:rPr lang="en-US" dirty="0" err="1"/>
              <a:t>i</a:t>
            </a:r>
            <a:r>
              <a:rPr lang="en-US" dirty="0"/>
              <a:t>’</a:t>
            </a:r>
          </a:p>
        </p:txBody>
      </p:sp>
      <p:cxnSp>
        <p:nvCxnSpPr>
          <p:cNvPr id="13" name="Düz Bağlayıcı 12">
            <a:extLst>
              <a:ext uri="{FF2B5EF4-FFF2-40B4-BE49-F238E27FC236}">
                <a16:creationId xmlns:a16="http://schemas.microsoft.com/office/drawing/2014/main" id="{B775A504-F3FF-4F7C-B1CE-D383350A6BB6}"/>
              </a:ext>
            </a:extLst>
          </p:cNvPr>
          <p:cNvCxnSpPr/>
          <p:nvPr/>
        </p:nvCxnSpPr>
        <p:spPr>
          <a:xfrm>
            <a:off x="6781800" y="4048922"/>
            <a:ext cx="0" cy="151367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Metin kutusu 13">
            <a:extLst>
              <a:ext uri="{FF2B5EF4-FFF2-40B4-BE49-F238E27FC236}">
                <a16:creationId xmlns:a16="http://schemas.microsoft.com/office/drawing/2014/main" id="{3F30ABD7-116C-40D0-A939-A1BF13A7D137}"/>
              </a:ext>
            </a:extLst>
          </p:cNvPr>
          <p:cNvSpPr txBox="1"/>
          <p:nvPr/>
        </p:nvSpPr>
        <p:spPr>
          <a:xfrm>
            <a:off x="6696750" y="5639078"/>
            <a:ext cx="389850" cy="369332"/>
          </a:xfrm>
          <a:prstGeom prst="rect">
            <a:avLst/>
          </a:prstGeom>
          <a:noFill/>
        </p:spPr>
        <p:txBody>
          <a:bodyPr wrap="none" rtlCol="0">
            <a:spAutoFit/>
          </a:bodyPr>
          <a:lstStyle/>
          <a:p>
            <a:r>
              <a:rPr lang="en-US" dirty="0"/>
              <a: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243"/>
                                        </p:tgtEl>
                                        <p:attrNameLst>
                                          <p:attrName>style.visibility</p:attrName>
                                        </p:attrNameLst>
                                      </p:cBhvr>
                                      <p:to>
                                        <p:strVal val="visible"/>
                                      </p:to>
                                    </p:set>
                                    <p:animEffect transition="in" filter="fade">
                                      <p:cBhvr>
                                        <p:cTn id="10" dur="500"/>
                                        <p:tgtEl>
                                          <p:spTgt spid="52243"/>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3" grpId="0"/>
      <p:bldP spid="2" grpId="0" animBg="1"/>
      <p:bldP spid="7" grpId="0"/>
      <p:bldP spid="10"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Monetary Policy Under Fixed Exchange Rates</a:t>
            </a:r>
            <a:endParaRPr lang="en-US" b="1" i="1"/>
          </a:p>
        </p:txBody>
      </p:sp>
      <p:sp>
        <p:nvSpPr>
          <p:cNvPr id="5123" name="Rectangle 3"/>
          <p:cNvSpPr>
            <a:spLocks noGrp="1" noChangeArrowheads="1"/>
          </p:cNvSpPr>
          <p:nvPr>
            <p:ph type="body" sz="half" idx="1"/>
          </p:nvPr>
        </p:nvSpPr>
        <p:spPr>
          <a:xfrm>
            <a:off x="1469794" y="1584489"/>
            <a:ext cx="10596515" cy="4759750"/>
          </a:xfrm>
        </p:spPr>
        <p:txBody>
          <a:bodyPr/>
          <a:lstStyle/>
          <a:p>
            <a:pPr lvl="1" eaLnBrk="1" hangingPunct="1">
              <a:lnSpc>
                <a:spcPct val="90000"/>
              </a:lnSpc>
            </a:pPr>
            <a:r>
              <a:rPr lang="en-US" sz="2400" dirty="0"/>
              <a:t>W</a:t>
            </a:r>
            <a:r>
              <a:rPr lang="en-US" dirty="0"/>
              <a:t>ith perfect capital mobility, any monetary stimulus increases Y and M, domestic interest rate falls below international interest rate, triggering massive outflows of international capital;</a:t>
            </a:r>
          </a:p>
          <a:p>
            <a:pPr lvl="1" eaLnBrk="1" hangingPunct="1">
              <a:lnSpc>
                <a:spcPct val="90000"/>
              </a:lnSpc>
            </a:pPr>
            <a:r>
              <a:rPr lang="en-US" dirty="0"/>
              <a:t>Outflows of international capital tend to appreciate the foreign currency and depreciate the domestic currency.</a:t>
            </a:r>
          </a:p>
          <a:p>
            <a:pPr lvl="1" eaLnBrk="1" hangingPunct="1">
              <a:lnSpc>
                <a:spcPct val="90000"/>
              </a:lnSpc>
            </a:pPr>
            <a:r>
              <a:rPr lang="en-US" dirty="0"/>
              <a:t>To stop domestic currency depreciation and  maintain the fixed exchange rate, the Central Bank sells foreign currency and decreases domestic money supply;</a:t>
            </a:r>
          </a:p>
          <a:p>
            <a:pPr lvl="1" eaLnBrk="1" hangingPunct="1">
              <a:lnSpc>
                <a:spcPct val="90000"/>
              </a:lnSpc>
            </a:pPr>
            <a:r>
              <a:rPr lang="en-US" dirty="0"/>
              <a:t>In the end, the LM curve returns to its original place – the monetary stimulus doesn’t change 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b="1"/>
              <a:t>Monetary Policy Under Fixed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276"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income</a:t>
            </a:r>
          </a:p>
        </p:txBody>
      </p:sp>
      <p:sp>
        <p:nvSpPr>
          <p:cNvPr id="54277"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a:t>
            </a:r>
          </a:p>
        </p:txBody>
      </p:sp>
      <p:sp>
        <p:nvSpPr>
          <p:cNvPr id="54278" name="TextBox 26"/>
          <p:cNvSpPr txBox="1">
            <a:spLocks noChangeArrowheads="1"/>
          </p:cNvSpPr>
          <p:nvPr/>
        </p:nvSpPr>
        <p:spPr bwMode="auto">
          <a:xfrm>
            <a:off x="8991601" y="3657600"/>
            <a:ext cx="498475"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BP</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cxnSp>
        <p:nvCxnSpPr>
          <p:cNvPr id="12" name="Straight Connector 11"/>
          <p:cNvCxnSpPr/>
          <p:nvPr/>
        </p:nvCxnSpPr>
        <p:spPr>
          <a:xfrm>
            <a:off x="4343400" y="3810000"/>
            <a:ext cx="45720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280"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IS</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54281"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a:ln>
                <a:noFill/>
              </a:ln>
              <a:solidFill>
                <a:srgbClr val="000000"/>
              </a:solidFill>
              <a:effectLst/>
              <a:uLnTx/>
              <a:uFillTx/>
              <a:latin typeface="Times New Roman" pitchFamily="18" charset="0"/>
              <a:ea typeface="+mn-ea"/>
              <a:cs typeface="+mn-cs"/>
            </a:endParaRPr>
          </a:p>
        </p:txBody>
      </p:sp>
      <p:sp>
        <p:nvSpPr>
          <p:cNvPr id="18" name="Oval 17"/>
          <p:cNvSpPr/>
          <p:nvPr/>
        </p:nvSpPr>
        <p:spPr>
          <a:xfrm>
            <a:off x="64008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4283" name="TextBox 18"/>
          <p:cNvSpPr txBox="1">
            <a:spLocks noChangeArrowheads="1"/>
          </p:cNvSpPr>
          <p:nvPr/>
        </p:nvSpPr>
        <p:spPr bwMode="auto">
          <a:xfrm>
            <a:off x="6553200" y="3657600"/>
            <a:ext cx="325438"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E</a:t>
            </a:r>
          </a:p>
        </p:txBody>
      </p:sp>
      <p:cxnSp>
        <p:nvCxnSpPr>
          <p:cNvPr id="21" name="Straight Connector 20"/>
          <p:cNvCxnSpPr>
            <a:stCxn id="18" idx="0"/>
          </p:cNvCxnSpPr>
          <p:nvPr/>
        </p:nvCxnSpPr>
        <p:spPr>
          <a:xfrm rot="16200000" flipH="1">
            <a:off x="5562601" y="4648201"/>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4286"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itchFamily="18" charset="0"/>
                <a:ea typeface="+mn-ea"/>
                <a:cs typeface="+mn-cs"/>
              </a:rPr>
              <a:t>Y</a:t>
            </a:r>
            <a:r>
              <a:rPr kumimoji="0" lang="en-US" sz="1800" b="0" i="0" u="none" strike="noStrike" kern="1200" cap="none" spc="0" normalizeH="0" baseline="-25000" noProof="0">
                <a:ln>
                  <a:noFill/>
                </a:ln>
                <a:solidFill>
                  <a:srgbClr val="000000"/>
                </a:solidFill>
                <a:effectLst/>
                <a:uLnTx/>
                <a:uFillTx/>
                <a:latin typeface="Times New Roman" pitchFamily="18" charset="0"/>
                <a:ea typeface="+mn-ea"/>
                <a:cs typeface="+mn-cs"/>
              </a:rPr>
              <a:t>E</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5146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5372100" y="2933700"/>
            <a:ext cx="3505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4290" name="TextBox 40"/>
          <p:cNvSpPr txBox="1">
            <a:spLocks noChangeArrowheads="1"/>
          </p:cNvSpPr>
          <p:nvPr/>
        </p:nvSpPr>
        <p:spPr bwMode="auto">
          <a:xfrm>
            <a:off x="7924800" y="1676400"/>
            <a:ext cx="615950" cy="400050"/>
          </a:xfrm>
          <a:prstGeom prst="rect">
            <a:avLst/>
          </a:prstGeom>
          <a:no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pitchFamily="18" charset="0"/>
                <a:ea typeface="+mn-ea"/>
                <a:cs typeface="+mn-cs"/>
              </a:rPr>
              <a:t>LM'</a:t>
            </a:r>
            <a:endParaRPr kumimoji="0" lang="en-US" sz="2000" b="0" i="0" u="none" strike="noStrike" kern="1200" cap="none" spc="0" normalizeH="0" baseline="-25000" noProof="0" dirty="0">
              <a:ln>
                <a:noFill/>
              </a:ln>
              <a:solidFill>
                <a:srgbClr val="000000"/>
              </a:solidFill>
              <a:effectLst/>
              <a:uLnTx/>
              <a:uFillTx/>
              <a:latin typeface="Times New Roman" pitchFamily="18" charset="0"/>
              <a:ea typeface="+mn-ea"/>
              <a:cs typeface="+mn-cs"/>
            </a:endParaRPr>
          </a:p>
        </p:txBody>
      </p:sp>
      <p:sp>
        <p:nvSpPr>
          <p:cNvPr id="54291" name="TextBox 28"/>
          <p:cNvSpPr txBox="1">
            <a:spLocks noChangeArrowheads="1"/>
          </p:cNvSpPr>
          <p:nvPr/>
        </p:nvSpPr>
        <p:spPr bwMode="auto">
          <a:xfrm>
            <a:off x="8458200" y="1930140"/>
            <a:ext cx="2209800" cy="831852"/>
          </a:xfrm>
          <a:prstGeom prst="rect">
            <a:avLst/>
          </a:prstGeom>
          <a:solidFill>
            <a:schemeClr val="accent2">
              <a:lumMod val="20000"/>
              <a:lumOff val="80000"/>
            </a:schemeClr>
          </a:solidFill>
          <a:ln w="9525">
            <a:noFill/>
            <a:miter lim="800000"/>
            <a:headEnd/>
            <a:tailEnd/>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Perfect capital mobility</a:t>
            </a:r>
          </a:p>
        </p:txBody>
      </p:sp>
      <p:cxnSp>
        <p:nvCxnSpPr>
          <p:cNvPr id="31" name="Straight Arrow Connector 30"/>
          <p:cNvCxnSpPr/>
          <p:nvPr/>
        </p:nvCxnSpPr>
        <p:spPr>
          <a:xfrm>
            <a:off x="6858000" y="3048000"/>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a:off x="7086600" y="2667000"/>
            <a:ext cx="457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Metin kutusu 2">
            <a:extLst>
              <a:ext uri="{FF2B5EF4-FFF2-40B4-BE49-F238E27FC236}">
                <a16:creationId xmlns:a16="http://schemas.microsoft.com/office/drawing/2014/main" id="{C2B63502-B94B-4BC9-959B-438EEBC8E8CA}"/>
              </a:ext>
            </a:extLst>
          </p:cNvPr>
          <p:cNvSpPr txBox="1"/>
          <p:nvPr/>
        </p:nvSpPr>
        <p:spPr>
          <a:xfrm>
            <a:off x="4082351" y="3642796"/>
            <a:ext cx="325730" cy="369332"/>
          </a:xfrm>
          <a:prstGeom prst="rect">
            <a:avLst/>
          </a:prstGeom>
          <a:noFill/>
        </p:spPr>
        <p:txBody>
          <a:bodyPr wrap="none" rtlCol="0">
            <a:spAutoFit/>
          </a:bodyPr>
          <a:lstStyle/>
          <a:p>
            <a:r>
              <a:rPr lang="en-US" dirty="0" err="1"/>
              <a:t>i</a:t>
            </a:r>
            <a:r>
              <a:rPr lang="en-US" dirty="0"/>
              <a:t>*</a:t>
            </a:r>
          </a:p>
        </p:txBody>
      </p:sp>
      <p:sp>
        <p:nvSpPr>
          <p:cNvPr id="6" name="Oval 5">
            <a:extLst>
              <a:ext uri="{FF2B5EF4-FFF2-40B4-BE49-F238E27FC236}">
                <a16:creationId xmlns:a16="http://schemas.microsoft.com/office/drawing/2014/main" id="{686CC7DC-28FC-421E-A1EC-76E944A991DF}"/>
              </a:ext>
            </a:extLst>
          </p:cNvPr>
          <p:cNvSpPr/>
          <p:nvPr/>
        </p:nvSpPr>
        <p:spPr>
          <a:xfrm>
            <a:off x="6679496" y="3978792"/>
            <a:ext cx="533400" cy="4587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Düz Ok Bağlayıcısı 7">
            <a:extLst>
              <a:ext uri="{FF2B5EF4-FFF2-40B4-BE49-F238E27FC236}">
                <a16:creationId xmlns:a16="http://schemas.microsoft.com/office/drawing/2014/main" id="{843C69BC-0546-4641-9E79-53BF46CB72A6}"/>
              </a:ext>
            </a:extLst>
          </p:cNvPr>
          <p:cNvCxnSpPr/>
          <p:nvPr/>
        </p:nvCxnSpPr>
        <p:spPr>
          <a:xfrm flipH="1" flipV="1">
            <a:off x="7250996" y="4258068"/>
            <a:ext cx="685800" cy="4278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B956C37E-7CE1-489D-9D7E-25F5F02EC627}"/>
              </a:ext>
            </a:extLst>
          </p:cNvPr>
          <p:cNvSpPr txBox="1"/>
          <p:nvPr/>
        </p:nvSpPr>
        <p:spPr>
          <a:xfrm>
            <a:off x="7917785" y="4538605"/>
            <a:ext cx="1283365" cy="369332"/>
          </a:xfrm>
          <a:prstGeom prst="rect">
            <a:avLst/>
          </a:prstGeom>
          <a:noFill/>
        </p:spPr>
        <p:txBody>
          <a:bodyPr wrap="none" rtlCol="0">
            <a:spAutoFit/>
          </a:bodyPr>
          <a:lstStyle/>
          <a:p>
            <a:r>
              <a:rPr lang="en-US" dirty="0" err="1"/>
              <a:t>BoP</a:t>
            </a:r>
            <a:r>
              <a:rPr lang="en-US" dirty="0"/>
              <a:t> deficit</a:t>
            </a:r>
          </a:p>
        </p:txBody>
      </p:sp>
      <p:cxnSp>
        <p:nvCxnSpPr>
          <p:cNvPr id="11" name="Düz Bağlayıcı 10">
            <a:extLst>
              <a:ext uri="{FF2B5EF4-FFF2-40B4-BE49-F238E27FC236}">
                <a16:creationId xmlns:a16="http://schemas.microsoft.com/office/drawing/2014/main" id="{701BCCA3-3FD7-40F7-A2EE-EB6AC3492620}"/>
              </a:ext>
            </a:extLst>
          </p:cNvPr>
          <p:cNvCxnSpPr/>
          <p:nvPr/>
        </p:nvCxnSpPr>
        <p:spPr>
          <a:xfrm flipH="1">
            <a:off x="4341813" y="4208186"/>
            <a:ext cx="260438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Metin kutusu 12">
            <a:extLst>
              <a:ext uri="{FF2B5EF4-FFF2-40B4-BE49-F238E27FC236}">
                <a16:creationId xmlns:a16="http://schemas.microsoft.com/office/drawing/2014/main" id="{C2393319-A596-478D-920E-6DFED3FDA96F}"/>
              </a:ext>
            </a:extLst>
          </p:cNvPr>
          <p:cNvSpPr txBox="1"/>
          <p:nvPr/>
        </p:nvSpPr>
        <p:spPr>
          <a:xfrm>
            <a:off x="4082351" y="4012128"/>
            <a:ext cx="287258" cy="369332"/>
          </a:xfrm>
          <a:prstGeom prst="rect">
            <a:avLst/>
          </a:prstGeom>
          <a:noFill/>
        </p:spPr>
        <p:txBody>
          <a:bodyPr wrap="none" rtlCol="0">
            <a:spAutoFit/>
          </a:bodyPr>
          <a:lstStyle/>
          <a:p>
            <a:r>
              <a:rPr lang="en-US" dirty="0" err="1"/>
              <a:t>i</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54290"/>
                                        </p:tgtEl>
                                        <p:attrNameLst>
                                          <p:attrName>style.visibility</p:attrName>
                                        </p:attrNameLst>
                                      </p:cBhvr>
                                      <p:to>
                                        <p:strVal val="visible"/>
                                      </p:to>
                                    </p:set>
                                    <p:animEffect transition="in" filter="fade">
                                      <p:cBhvr>
                                        <p:cTn id="12" dur="500"/>
                                        <p:tgtEl>
                                          <p:spTgt spid="54290"/>
                                        </p:tgtEl>
                                      </p:cBhvr>
                                    </p:animEffect>
                                  </p:childTnLst>
                                </p:cTn>
                              </p:par>
                              <p:par>
                                <p:cTn id="13" presetID="42"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1000" fill="hold"/>
                                        <p:tgtEl>
                                          <p:spTgt spid="31"/>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90" grpId="0"/>
      <p:bldP spid="6" grpId="0" animBg="1"/>
      <p:bldP spid="9"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Monetary Policy Under Fixed Exchange Rates</a:t>
            </a:r>
            <a:endParaRPr lang="en-US" b="1" i="1"/>
          </a:p>
        </p:txBody>
      </p:sp>
      <p:sp>
        <p:nvSpPr>
          <p:cNvPr id="5123" name="Rectangle 3"/>
          <p:cNvSpPr>
            <a:spLocks noGrp="1" noChangeArrowheads="1"/>
          </p:cNvSpPr>
          <p:nvPr>
            <p:ph type="body" sz="half" idx="1"/>
          </p:nvPr>
        </p:nvSpPr>
        <p:spPr>
          <a:xfrm>
            <a:off x="1384953" y="1586993"/>
            <a:ext cx="10568235" cy="4785527"/>
          </a:xfrm>
        </p:spPr>
        <p:txBody>
          <a:bodyPr/>
          <a:lstStyle/>
          <a:p>
            <a:pPr lvl="1" eaLnBrk="1" hangingPunct="1">
              <a:lnSpc>
                <a:spcPct val="90000"/>
              </a:lnSpc>
            </a:pPr>
            <a:r>
              <a:rPr lang="en-US" sz="2400" dirty="0"/>
              <a:t>The bottom line: </a:t>
            </a:r>
          </a:p>
          <a:p>
            <a:pPr lvl="2" eaLnBrk="1" hangingPunct="1">
              <a:lnSpc>
                <a:spcPct val="90000"/>
              </a:lnSpc>
            </a:pPr>
            <a:r>
              <a:rPr lang="en-US" sz="2000" dirty="0"/>
              <a:t>When capital is relatively mobile, monetary policy is ineffective at increasing national income.</a:t>
            </a:r>
          </a:p>
          <a:p>
            <a:pPr lvl="2" eaLnBrk="1" hangingPunct="1">
              <a:lnSpc>
                <a:spcPct val="90000"/>
              </a:lnSpc>
            </a:pPr>
            <a:r>
              <a:rPr lang="en-US" sz="2000" dirty="0"/>
              <a:t>When capital is relatively immobile, monetary policy is ineffective at increasing national income.</a:t>
            </a:r>
          </a:p>
          <a:p>
            <a:pPr lvl="1" eaLnBrk="1" hangingPunct="1">
              <a:lnSpc>
                <a:spcPct val="90000"/>
              </a:lnSpc>
            </a:pPr>
            <a:r>
              <a:rPr lang="en-US" sz="2400" dirty="0"/>
              <a:t>Maintaining a fixed exchange rate system means </a:t>
            </a:r>
            <a:r>
              <a:rPr lang="en-US" sz="2400" u="sng" dirty="0"/>
              <a:t>losing monetary policy as an effective tool.</a:t>
            </a:r>
          </a:p>
          <a:p>
            <a:pPr lvl="1" eaLnBrk="1" hangingPunct="1">
              <a:lnSpc>
                <a:spcPct val="90000"/>
              </a:lnSpc>
            </a:pPr>
            <a:r>
              <a:rPr lang="en-US" sz="2400" dirty="0"/>
              <a:t>Regardless of the degree of capital mobility, monetary policy proves to be completely ineffective under fixed exchange rate system.</a:t>
            </a:r>
          </a:p>
          <a:p>
            <a:pPr lvl="1" eaLnBrk="1" hangingPunct="1">
              <a:lnSpc>
                <a:spcPct val="90000"/>
              </a:lnSpc>
            </a:pPr>
            <a:r>
              <a:rPr lang="en-US" sz="2400" u="sng" dirty="0"/>
              <a:t>“Impossible Trinity</a:t>
            </a:r>
            <a:r>
              <a:rPr lang="en-US" sz="2400" dirty="0"/>
              <a:t>”: you cannot pursue an independent monetary policy, and have a fixed exchange rate and free capital mobility all at the same time. You have to give up one of these three objectives, and have two of them at the same time, at best.</a:t>
            </a:r>
          </a:p>
          <a:p>
            <a:pPr lvl="1" eaLnBrk="1" hangingPunct="1">
              <a:lnSpc>
                <a:spcPct val="90000"/>
              </a:lnSpc>
            </a:pP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anim calcmode="lin" valueType="num">
                                      <p:cBhvr additive="base">
                                        <p:cTn id="25"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123">
                                            <p:txEl>
                                              <p:pRg st="5" end="5"/>
                                            </p:txEl>
                                          </p:spTgt>
                                        </p:tgtEl>
                                        <p:attrNameLst>
                                          <p:attrName>style.visibility</p:attrName>
                                        </p:attrNameLst>
                                      </p:cBhvr>
                                      <p:to>
                                        <p:strVal val="visible"/>
                                      </p:to>
                                    </p:set>
                                    <p:anim calcmode="lin" valueType="num">
                                      <p:cBhvr additive="base">
                                        <p:cTn id="29" dur="500" fill="hold"/>
                                        <p:tgtEl>
                                          <p:spTgt spid="5123">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51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2286000" y="457200"/>
            <a:ext cx="8001000" cy="1066800"/>
          </a:xfrm>
        </p:spPr>
        <p:txBody>
          <a:bodyPr/>
          <a:lstStyle/>
          <a:p>
            <a:pPr eaLnBrk="1" hangingPunct="1"/>
            <a:r>
              <a:rPr lang="en-US" sz="4800" b="1"/>
              <a:t> </a:t>
            </a:r>
            <a:r>
              <a:rPr lang="en-US" b="1"/>
              <a:t>Effects of Official Changes in the Exchange Rate System</a:t>
            </a:r>
            <a:endParaRPr lang="en-US" b="1" i="1"/>
          </a:p>
        </p:txBody>
      </p:sp>
      <p:sp>
        <p:nvSpPr>
          <p:cNvPr id="5123" name="Rectangle 3"/>
          <p:cNvSpPr>
            <a:spLocks noGrp="1" noChangeArrowheads="1"/>
          </p:cNvSpPr>
          <p:nvPr>
            <p:ph type="body" sz="half" idx="1"/>
          </p:nvPr>
        </p:nvSpPr>
        <p:spPr>
          <a:xfrm>
            <a:off x="1271833" y="1828800"/>
            <a:ext cx="10351416" cy="3516198"/>
          </a:xfrm>
        </p:spPr>
        <p:txBody>
          <a:bodyPr/>
          <a:lstStyle/>
          <a:p>
            <a:pPr lvl="1" eaLnBrk="1" hangingPunct="1">
              <a:lnSpc>
                <a:spcPct val="90000"/>
              </a:lnSpc>
            </a:pPr>
            <a:r>
              <a:rPr lang="en-US" dirty="0"/>
              <a:t>Obviously, to maintain a fixed exchange rate system, a country would not want to devalue or revalue the currency often.</a:t>
            </a:r>
          </a:p>
          <a:p>
            <a:pPr lvl="1" eaLnBrk="1" hangingPunct="1">
              <a:lnSpc>
                <a:spcPct val="90000"/>
              </a:lnSpc>
            </a:pPr>
            <a:r>
              <a:rPr lang="en-US" dirty="0"/>
              <a:t>However, such policy actions are occasionally required: what will be the effects?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type="body" sz="half" idx="1"/>
          </p:nvPr>
        </p:nvSpPr>
        <p:spPr>
          <a:xfrm>
            <a:off x="1526355" y="1828800"/>
            <a:ext cx="10492819" cy="4402318"/>
          </a:xfrm>
        </p:spPr>
        <p:txBody>
          <a:bodyPr/>
          <a:lstStyle/>
          <a:p>
            <a:pPr lvl="1" eaLnBrk="1" hangingPunct="1">
              <a:lnSpc>
                <a:spcPct val="90000"/>
              </a:lnSpc>
            </a:pPr>
            <a:r>
              <a:rPr lang="en-US" dirty="0"/>
              <a:t>Assume that the domestic currency is devalued</a:t>
            </a:r>
          </a:p>
          <a:p>
            <a:pPr lvl="1" eaLnBrk="1" hangingPunct="1">
              <a:lnSpc>
                <a:spcPct val="90000"/>
              </a:lnSpc>
            </a:pPr>
            <a:r>
              <a:rPr lang="en-US" dirty="0"/>
              <a:t>Devaluation of domestic currency improves the net exports (assuming Marshall-Lerner condition holds) and the Current Account balance improves</a:t>
            </a:r>
          </a:p>
          <a:p>
            <a:pPr lvl="1" eaLnBrk="1" hangingPunct="1">
              <a:lnSpc>
                <a:spcPct val="90000"/>
              </a:lnSpc>
            </a:pPr>
            <a:r>
              <a:rPr lang="en-US" dirty="0"/>
              <a:t>(1) The increase in NX shifts IS rightwards;</a:t>
            </a:r>
          </a:p>
          <a:p>
            <a:pPr lvl="1" eaLnBrk="1" hangingPunct="1">
              <a:lnSpc>
                <a:spcPct val="90000"/>
              </a:lnSpc>
            </a:pPr>
            <a:r>
              <a:rPr lang="en-US" dirty="0"/>
              <a:t>(1) Improvement in Current Account shifts the BP rightwards</a:t>
            </a:r>
          </a:p>
          <a:p>
            <a:pPr lvl="1" eaLnBrk="1" hangingPunct="1">
              <a:lnSpc>
                <a:spcPct val="90000"/>
              </a:lnSpc>
            </a:pPr>
            <a:r>
              <a:rPr lang="en-US" dirty="0"/>
              <a:t>(2) Domestic interest rate rises, causing an inflow of international capital, leading to domestic currency appreciation, which requires the Central Bank to buy foreign exchange and increase domestic money supply</a:t>
            </a:r>
          </a:p>
        </p:txBody>
      </p:sp>
      <p:sp>
        <p:nvSpPr>
          <p:cNvPr id="57346" name="Rectangle 2"/>
          <p:cNvSpPr>
            <a:spLocks noGrp="1" noChangeArrowheads="1"/>
          </p:cNvSpPr>
          <p:nvPr>
            <p:ph type="title"/>
          </p:nvPr>
        </p:nvSpPr>
        <p:spPr>
          <a:xfrm>
            <a:off x="1234124" y="325225"/>
            <a:ext cx="10313711" cy="1324466"/>
          </a:xfrm>
        </p:spPr>
        <p:txBody>
          <a:bodyPr/>
          <a:lstStyle/>
          <a:p>
            <a:pPr eaLnBrk="1" hangingPunct="1"/>
            <a:r>
              <a:rPr lang="en-US" sz="3600" b="1" dirty="0"/>
              <a:t> </a:t>
            </a:r>
            <a:r>
              <a:rPr lang="en-US" sz="3200" b="1" dirty="0"/>
              <a:t>Effects of Official Changes in the Exchange Rate System: Devaluation of domestic currency, E</a:t>
            </a:r>
            <a:r>
              <a:rPr lang="en-US" sz="3200" b="1" dirty="0">
                <a:latin typeface="Cambria" panose="02040503050406030204" pitchFamily="18" charset="0"/>
                <a:ea typeface="Cambria" panose="02040503050406030204" pitchFamily="18" charset="0"/>
              </a:rPr>
              <a:t>↑</a:t>
            </a:r>
            <a:endParaRPr lang="en-US" sz="3200" b="1"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anim calcmode="lin" valueType="num">
                                      <p:cBhvr additive="base">
                                        <p:cTn id="25"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07EDFC-E62B-4FE2-B31A-24F15A7E562B}"/>
              </a:ext>
            </a:extLst>
          </p:cNvPr>
          <p:cNvSpPr>
            <a:spLocks noGrp="1" noChangeArrowheads="1"/>
          </p:cNvSpPr>
          <p:nvPr>
            <p:ph type="title"/>
          </p:nvPr>
        </p:nvSpPr>
        <p:spPr>
          <a:xfrm>
            <a:off x="1524000" y="274638"/>
            <a:ext cx="10058400" cy="1096962"/>
          </a:xfrm>
        </p:spPr>
        <p:txBody>
          <a:bodyPr/>
          <a:lstStyle/>
          <a:p>
            <a:pPr eaLnBrk="1" hangingPunct="1"/>
            <a:r>
              <a:rPr lang="en-US" sz="3600" b="1" dirty="0"/>
              <a:t> </a:t>
            </a:r>
            <a:r>
              <a:rPr lang="en-US" sz="3200" b="1" dirty="0"/>
              <a:t>Effects of Official Changes in the Exchange Rate System: Devaluation of domestic currency, E</a:t>
            </a:r>
            <a:r>
              <a:rPr lang="en-US" sz="3200" b="1" dirty="0">
                <a:latin typeface="Cambria" panose="02040503050406030204" pitchFamily="18" charset="0"/>
                <a:ea typeface="Cambria" panose="02040503050406030204" pitchFamily="18" charset="0"/>
              </a:rPr>
              <a:t>↑</a:t>
            </a:r>
            <a:endParaRPr lang="en-US" sz="3200" b="1" i="1" dirty="0"/>
          </a:p>
        </p:txBody>
      </p:sp>
      <p:cxnSp>
        <p:nvCxnSpPr>
          <p:cNvPr id="5" name="Düz Bağlayıcı 4">
            <a:extLst>
              <a:ext uri="{FF2B5EF4-FFF2-40B4-BE49-F238E27FC236}">
                <a16:creationId xmlns:a16="http://schemas.microsoft.com/office/drawing/2014/main" id="{4FB52796-F1E0-44FE-88AE-927232CD23C4}"/>
              </a:ext>
            </a:extLst>
          </p:cNvPr>
          <p:cNvCxnSpPr/>
          <p:nvPr/>
        </p:nvCxnSpPr>
        <p:spPr>
          <a:xfrm>
            <a:off x="1743959" y="1677971"/>
            <a:ext cx="0" cy="4194928"/>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71D498E3-A152-471C-8EED-DC611B6122B9}"/>
              </a:ext>
            </a:extLst>
          </p:cNvPr>
          <p:cNvCxnSpPr/>
          <p:nvPr/>
        </p:nvCxnSpPr>
        <p:spPr>
          <a:xfrm>
            <a:off x="1762812" y="5854045"/>
            <a:ext cx="4901939"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D6C0B64D-553F-4C06-82C2-9D3B6D6F6097}"/>
              </a:ext>
            </a:extLst>
          </p:cNvPr>
          <p:cNvCxnSpPr/>
          <p:nvPr/>
        </p:nvCxnSpPr>
        <p:spPr>
          <a:xfrm>
            <a:off x="2111604" y="1866507"/>
            <a:ext cx="4091233" cy="3525625"/>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2EEBA96D-DF0E-4150-9BE7-C8CB3B96D378}"/>
              </a:ext>
            </a:extLst>
          </p:cNvPr>
          <p:cNvCxnSpPr/>
          <p:nvPr/>
        </p:nvCxnSpPr>
        <p:spPr>
          <a:xfrm flipV="1">
            <a:off x="1970201" y="1866507"/>
            <a:ext cx="4232636" cy="3629320"/>
          </a:xfrm>
          <a:prstGeom prst="line">
            <a:avLst/>
          </a:prstGeom>
        </p:spPr>
        <p:style>
          <a:lnRef idx="1">
            <a:schemeClr val="dk1"/>
          </a:lnRef>
          <a:fillRef idx="0">
            <a:schemeClr val="dk1"/>
          </a:fillRef>
          <a:effectRef idx="0">
            <a:schemeClr val="dk1"/>
          </a:effectRef>
          <a:fontRef idx="minor">
            <a:schemeClr val="tx1"/>
          </a:fontRef>
        </p:style>
      </p:cxnSp>
      <p:cxnSp>
        <p:nvCxnSpPr>
          <p:cNvPr id="13" name="Düz Bağlayıcı 12">
            <a:extLst>
              <a:ext uri="{FF2B5EF4-FFF2-40B4-BE49-F238E27FC236}">
                <a16:creationId xmlns:a16="http://schemas.microsoft.com/office/drawing/2014/main" id="{4ECB5386-69B5-409B-A70F-8866C2A4E1C8}"/>
              </a:ext>
            </a:extLst>
          </p:cNvPr>
          <p:cNvCxnSpPr/>
          <p:nvPr/>
        </p:nvCxnSpPr>
        <p:spPr>
          <a:xfrm flipV="1">
            <a:off x="1885361" y="2950590"/>
            <a:ext cx="4920792" cy="1244338"/>
          </a:xfrm>
          <a:prstGeom prst="line">
            <a:avLst/>
          </a:prstGeom>
        </p:spPr>
        <p:style>
          <a:lnRef idx="1">
            <a:schemeClr val="dk1"/>
          </a:lnRef>
          <a:fillRef idx="0">
            <a:schemeClr val="dk1"/>
          </a:fillRef>
          <a:effectRef idx="0">
            <a:schemeClr val="dk1"/>
          </a:effectRef>
          <a:fontRef idx="minor">
            <a:schemeClr val="tx1"/>
          </a:fontRef>
        </p:style>
      </p:cxnSp>
      <p:sp>
        <p:nvSpPr>
          <p:cNvPr id="14" name="Metin kutusu 13">
            <a:extLst>
              <a:ext uri="{FF2B5EF4-FFF2-40B4-BE49-F238E27FC236}">
                <a16:creationId xmlns:a16="http://schemas.microsoft.com/office/drawing/2014/main" id="{EA2879EE-302A-4FF2-8BFC-1A460085516E}"/>
              </a:ext>
            </a:extLst>
          </p:cNvPr>
          <p:cNvSpPr txBox="1"/>
          <p:nvPr/>
        </p:nvSpPr>
        <p:spPr>
          <a:xfrm>
            <a:off x="6202837" y="1729818"/>
            <a:ext cx="590226" cy="369332"/>
          </a:xfrm>
          <a:prstGeom prst="rect">
            <a:avLst/>
          </a:prstGeom>
          <a:noFill/>
        </p:spPr>
        <p:txBody>
          <a:bodyPr wrap="none" rtlCol="0">
            <a:spAutoFit/>
          </a:bodyPr>
          <a:lstStyle/>
          <a:p>
            <a:r>
              <a:rPr lang="en-US" dirty="0"/>
              <a:t>LM</a:t>
            </a:r>
            <a:r>
              <a:rPr lang="en-US" baseline="-25000" dirty="0"/>
              <a:t>0</a:t>
            </a:r>
            <a:endParaRPr lang="en-US" dirty="0"/>
          </a:p>
        </p:txBody>
      </p:sp>
      <p:sp>
        <p:nvSpPr>
          <p:cNvPr id="15" name="Metin kutusu 14">
            <a:extLst>
              <a:ext uri="{FF2B5EF4-FFF2-40B4-BE49-F238E27FC236}">
                <a16:creationId xmlns:a16="http://schemas.microsoft.com/office/drawing/2014/main" id="{F05218E2-1069-4CBA-BF06-93C8E646B0D4}"/>
              </a:ext>
            </a:extLst>
          </p:cNvPr>
          <p:cNvSpPr txBox="1"/>
          <p:nvPr/>
        </p:nvSpPr>
        <p:spPr>
          <a:xfrm>
            <a:off x="6743693" y="2744042"/>
            <a:ext cx="577402" cy="369332"/>
          </a:xfrm>
          <a:prstGeom prst="rect">
            <a:avLst/>
          </a:prstGeom>
          <a:noFill/>
        </p:spPr>
        <p:txBody>
          <a:bodyPr wrap="none" rtlCol="0">
            <a:spAutoFit/>
          </a:bodyPr>
          <a:lstStyle/>
          <a:p>
            <a:r>
              <a:rPr lang="en-US" dirty="0"/>
              <a:t>BP</a:t>
            </a:r>
            <a:r>
              <a:rPr lang="en-US" baseline="-25000" dirty="0"/>
              <a:t>0</a:t>
            </a:r>
            <a:endParaRPr lang="en-US" dirty="0"/>
          </a:p>
        </p:txBody>
      </p:sp>
      <p:sp>
        <p:nvSpPr>
          <p:cNvPr id="16" name="Metin kutusu 15">
            <a:extLst>
              <a:ext uri="{FF2B5EF4-FFF2-40B4-BE49-F238E27FC236}">
                <a16:creationId xmlns:a16="http://schemas.microsoft.com/office/drawing/2014/main" id="{DB11DA93-F991-4C88-B5D1-FA6594491C19}"/>
              </a:ext>
            </a:extLst>
          </p:cNvPr>
          <p:cNvSpPr txBox="1"/>
          <p:nvPr/>
        </p:nvSpPr>
        <p:spPr>
          <a:xfrm>
            <a:off x="6287677" y="5279011"/>
            <a:ext cx="487634" cy="369332"/>
          </a:xfrm>
          <a:prstGeom prst="rect">
            <a:avLst/>
          </a:prstGeom>
          <a:noFill/>
        </p:spPr>
        <p:txBody>
          <a:bodyPr wrap="none" rtlCol="0">
            <a:spAutoFit/>
          </a:bodyPr>
          <a:lstStyle/>
          <a:p>
            <a:r>
              <a:rPr lang="en-US" dirty="0"/>
              <a:t>IS</a:t>
            </a:r>
            <a:r>
              <a:rPr lang="en-US" baseline="-25000" dirty="0"/>
              <a:t>0</a:t>
            </a:r>
            <a:endParaRPr lang="en-US" dirty="0"/>
          </a:p>
        </p:txBody>
      </p:sp>
      <p:sp>
        <p:nvSpPr>
          <p:cNvPr id="17" name="Metin kutusu 16">
            <a:extLst>
              <a:ext uri="{FF2B5EF4-FFF2-40B4-BE49-F238E27FC236}">
                <a16:creationId xmlns:a16="http://schemas.microsoft.com/office/drawing/2014/main" id="{E40341C8-70E3-4EE9-8611-90636F69856F}"/>
              </a:ext>
            </a:extLst>
          </p:cNvPr>
          <p:cNvSpPr txBox="1"/>
          <p:nvPr/>
        </p:nvSpPr>
        <p:spPr>
          <a:xfrm>
            <a:off x="6553200" y="5967167"/>
            <a:ext cx="338554" cy="369332"/>
          </a:xfrm>
          <a:prstGeom prst="rect">
            <a:avLst/>
          </a:prstGeom>
          <a:noFill/>
        </p:spPr>
        <p:txBody>
          <a:bodyPr wrap="none" rtlCol="0">
            <a:spAutoFit/>
          </a:bodyPr>
          <a:lstStyle/>
          <a:p>
            <a:r>
              <a:rPr lang="en-US" dirty="0"/>
              <a:t>Y</a:t>
            </a:r>
          </a:p>
        </p:txBody>
      </p:sp>
      <p:sp>
        <p:nvSpPr>
          <p:cNvPr id="18" name="Metin kutusu 17">
            <a:extLst>
              <a:ext uri="{FF2B5EF4-FFF2-40B4-BE49-F238E27FC236}">
                <a16:creationId xmlns:a16="http://schemas.microsoft.com/office/drawing/2014/main" id="{48C43D53-DE46-4109-8F52-72937056691D}"/>
              </a:ext>
            </a:extLst>
          </p:cNvPr>
          <p:cNvSpPr txBox="1"/>
          <p:nvPr/>
        </p:nvSpPr>
        <p:spPr>
          <a:xfrm>
            <a:off x="1524000" y="1545996"/>
            <a:ext cx="235962" cy="369332"/>
          </a:xfrm>
          <a:prstGeom prst="rect">
            <a:avLst/>
          </a:prstGeom>
          <a:noFill/>
        </p:spPr>
        <p:txBody>
          <a:bodyPr wrap="none" rtlCol="0">
            <a:spAutoFit/>
          </a:bodyPr>
          <a:lstStyle/>
          <a:p>
            <a:r>
              <a:rPr lang="en-US" dirty="0" err="1"/>
              <a:t>i</a:t>
            </a:r>
            <a:endParaRPr lang="en-US" dirty="0"/>
          </a:p>
        </p:txBody>
      </p:sp>
      <p:cxnSp>
        <p:nvCxnSpPr>
          <p:cNvPr id="20" name="Düz Bağlayıcı 19">
            <a:extLst>
              <a:ext uri="{FF2B5EF4-FFF2-40B4-BE49-F238E27FC236}">
                <a16:creationId xmlns:a16="http://schemas.microsoft.com/office/drawing/2014/main" id="{C5AB1FFA-4CA7-41B8-81B5-100E7C98DFB0}"/>
              </a:ext>
            </a:extLst>
          </p:cNvPr>
          <p:cNvCxnSpPr/>
          <p:nvPr/>
        </p:nvCxnSpPr>
        <p:spPr>
          <a:xfrm>
            <a:off x="4157220" y="3572759"/>
            <a:ext cx="56561" cy="228128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Düz Bağlayıcı 21">
            <a:extLst>
              <a:ext uri="{FF2B5EF4-FFF2-40B4-BE49-F238E27FC236}">
                <a16:creationId xmlns:a16="http://schemas.microsoft.com/office/drawing/2014/main" id="{37A589AC-D246-49B6-BEFF-9298D8CE92AE}"/>
              </a:ext>
            </a:extLst>
          </p:cNvPr>
          <p:cNvCxnSpPr>
            <a:cxnSpLocks/>
          </p:cNvCxnSpPr>
          <p:nvPr/>
        </p:nvCxnSpPr>
        <p:spPr>
          <a:xfrm>
            <a:off x="2778540" y="1510644"/>
            <a:ext cx="4059290" cy="35209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22E5A8CC-0443-4E03-B1C6-98FC933DF965}"/>
              </a:ext>
            </a:extLst>
          </p:cNvPr>
          <p:cNvSpPr txBox="1"/>
          <p:nvPr/>
        </p:nvSpPr>
        <p:spPr>
          <a:xfrm>
            <a:off x="6752151" y="4842850"/>
            <a:ext cx="487634" cy="369332"/>
          </a:xfrm>
          <a:prstGeom prst="rect">
            <a:avLst/>
          </a:prstGeom>
          <a:noFill/>
        </p:spPr>
        <p:txBody>
          <a:bodyPr wrap="none" rtlCol="0">
            <a:spAutoFit/>
          </a:bodyPr>
          <a:lstStyle/>
          <a:p>
            <a:r>
              <a:rPr lang="en-US" dirty="0"/>
              <a:t>IS</a:t>
            </a:r>
            <a:r>
              <a:rPr lang="en-US" baseline="-25000" dirty="0"/>
              <a:t>1</a:t>
            </a:r>
            <a:endParaRPr lang="en-US" dirty="0"/>
          </a:p>
        </p:txBody>
      </p:sp>
      <p:cxnSp>
        <p:nvCxnSpPr>
          <p:cNvPr id="26" name="Düz Bağlayıcı 25">
            <a:extLst>
              <a:ext uri="{FF2B5EF4-FFF2-40B4-BE49-F238E27FC236}">
                <a16:creationId xmlns:a16="http://schemas.microsoft.com/office/drawing/2014/main" id="{2AD3FCF1-C614-4A5C-B249-DF294597ABA8}"/>
              </a:ext>
            </a:extLst>
          </p:cNvPr>
          <p:cNvCxnSpPr/>
          <p:nvPr/>
        </p:nvCxnSpPr>
        <p:spPr>
          <a:xfrm flipV="1">
            <a:off x="1963919" y="3299554"/>
            <a:ext cx="4921553" cy="12844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Metin kutusu 26">
            <a:extLst>
              <a:ext uri="{FF2B5EF4-FFF2-40B4-BE49-F238E27FC236}">
                <a16:creationId xmlns:a16="http://schemas.microsoft.com/office/drawing/2014/main" id="{508F2B85-00F1-4053-AD50-94563A35AF77}"/>
              </a:ext>
            </a:extLst>
          </p:cNvPr>
          <p:cNvSpPr txBox="1"/>
          <p:nvPr/>
        </p:nvSpPr>
        <p:spPr>
          <a:xfrm>
            <a:off x="6837830" y="3121534"/>
            <a:ext cx="577402" cy="369332"/>
          </a:xfrm>
          <a:prstGeom prst="rect">
            <a:avLst/>
          </a:prstGeom>
          <a:noFill/>
        </p:spPr>
        <p:txBody>
          <a:bodyPr wrap="none" rtlCol="0">
            <a:spAutoFit/>
          </a:bodyPr>
          <a:lstStyle/>
          <a:p>
            <a:r>
              <a:rPr lang="en-US" dirty="0"/>
              <a:t>BP</a:t>
            </a:r>
            <a:r>
              <a:rPr lang="en-US" baseline="-25000" dirty="0"/>
              <a:t>1</a:t>
            </a:r>
            <a:endParaRPr lang="en-US" dirty="0"/>
          </a:p>
        </p:txBody>
      </p:sp>
      <p:sp>
        <p:nvSpPr>
          <p:cNvPr id="28" name="Oval 27">
            <a:extLst>
              <a:ext uri="{FF2B5EF4-FFF2-40B4-BE49-F238E27FC236}">
                <a16:creationId xmlns:a16="http://schemas.microsoft.com/office/drawing/2014/main" id="{EA883B67-BBEB-4BCE-A282-2422189E207A}"/>
              </a:ext>
            </a:extLst>
          </p:cNvPr>
          <p:cNvSpPr/>
          <p:nvPr/>
        </p:nvSpPr>
        <p:spPr>
          <a:xfrm>
            <a:off x="4424695" y="2992263"/>
            <a:ext cx="461914" cy="3883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Düz Ok Bağlayıcısı 31">
            <a:extLst>
              <a:ext uri="{FF2B5EF4-FFF2-40B4-BE49-F238E27FC236}">
                <a16:creationId xmlns:a16="http://schemas.microsoft.com/office/drawing/2014/main" id="{ACC8B9EF-BEDA-40AE-AFB0-51F533426A81}"/>
              </a:ext>
            </a:extLst>
          </p:cNvPr>
          <p:cNvCxnSpPr/>
          <p:nvPr/>
        </p:nvCxnSpPr>
        <p:spPr>
          <a:xfrm>
            <a:off x="4655652" y="2253006"/>
            <a:ext cx="0" cy="5938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Metin kutusu 32">
            <a:extLst>
              <a:ext uri="{FF2B5EF4-FFF2-40B4-BE49-F238E27FC236}">
                <a16:creationId xmlns:a16="http://schemas.microsoft.com/office/drawing/2014/main" id="{1A71CD00-C307-4613-8348-8446487E201E}"/>
              </a:ext>
            </a:extLst>
          </p:cNvPr>
          <p:cNvSpPr txBox="1"/>
          <p:nvPr/>
        </p:nvSpPr>
        <p:spPr>
          <a:xfrm>
            <a:off x="4157220" y="1974213"/>
            <a:ext cx="1197700" cy="307777"/>
          </a:xfrm>
          <a:prstGeom prst="rect">
            <a:avLst/>
          </a:prstGeom>
          <a:noFill/>
        </p:spPr>
        <p:txBody>
          <a:bodyPr wrap="none" rtlCol="0">
            <a:spAutoFit/>
          </a:bodyPr>
          <a:lstStyle/>
          <a:p>
            <a:r>
              <a:rPr lang="en-US" sz="1400" dirty="0" err="1"/>
              <a:t>BoP</a:t>
            </a:r>
            <a:r>
              <a:rPr lang="en-US" sz="1400" dirty="0"/>
              <a:t> surplus </a:t>
            </a:r>
          </a:p>
        </p:txBody>
      </p:sp>
      <p:cxnSp>
        <p:nvCxnSpPr>
          <p:cNvPr id="35" name="Düz Bağlayıcı 34">
            <a:extLst>
              <a:ext uri="{FF2B5EF4-FFF2-40B4-BE49-F238E27FC236}">
                <a16:creationId xmlns:a16="http://schemas.microsoft.com/office/drawing/2014/main" id="{7AB65C04-A465-4A4A-B178-6E97E0A5B40D}"/>
              </a:ext>
            </a:extLst>
          </p:cNvPr>
          <p:cNvCxnSpPr/>
          <p:nvPr/>
        </p:nvCxnSpPr>
        <p:spPr>
          <a:xfrm>
            <a:off x="4705861" y="3162515"/>
            <a:ext cx="100418" cy="266761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Düz Bağlayıcı 36">
            <a:extLst>
              <a:ext uri="{FF2B5EF4-FFF2-40B4-BE49-F238E27FC236}">
                <a16:creationId xmlns:a16="http://schemas.microsoft.com/office/drawing/2014/main" id="{2C0CE1FE-ECEE-4151-BA19-1B940EC12DAF}"/>
              </a:ext>
            </a:extLst>
          </p:cNvPr>
          <p:cNvCxnSpPr/>
          <p:nvPr/>
        </p:nvCxnSpPr>
        <p:spPr>
          <a:xfrm flipH="1">
            <a:off x="1759962" y="3186433"/>
            <a:ext cx="2945899"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Düz Bağlayıcı 38">
            <a:extLst>
              <a:ext uri="{FF2B5EF4-FFF2-40B4-BE49-F238E27FC236}">
                <a16:creationId xmlns:a16="http://schemas.microsoft.com/office/drawing/2014/main" id="{1B281C21-8311-44BA-8FAA-9024AED63D2C}"/>
              </a:ext>
            </a:extLst>
          </p:cNvPr>
          <p:cNvCxnSpPr/>
          <p:nvPr/>
        </p:nvCxnSpPr>
        <p:spPr>
          <a:xfrm flipH="1">
            <a:off x="1743959" y="3629319"/>
            <a:ext cx="2413261"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Düz Bağlayıcı 40">
            <a:extLst>
              <a:ext uri="{FF2B5EF4-FFF2-40B4-BE49-F238E27FC236}">
                <a16:creationId xmlns:a16="http://schemas.microsoft.com/office/drawing/2014/main" id="{5266D36C-3562-4B29-B921-264786BE5F57}"/>
              </a:ext>
            </a:extLst>
          </p:cNvPr>
          <p:cNvCxnSpPr>
            <a:cxnSpLocks/>
          </p:cNvCxnSpPr>
          <p:nvPr/>
        </p:nvCxnSpPr>
        <p:spPr>
          <a:xfrm flipV="1">
            <a:off x="3367190" y="2318324"/>
            <a:ext cx="3470640" cy="320814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Metin kutusu 43">
            <a:extLst>
              <a:ext uri="{FF2B5EF4-FFF2-40B4-BE49-F238E27FC236}">
                <a16:creationId xmlns:a16="http://schemas.microsoft.com/office/drawing/2014/main" id="{26BEA4AA-F623-421E-887F-DF6481265333}"/>
              </a:ext>
            </a:extLst>
          </p:cNvPr>
          <p:cNvSpPr txBox="1"/>
          <p:nvPr/>
        </p:nvSpPr>
        <p:spPr>
          <a:xfrm>
            <a:off x="6746036" y="2001087"/>
            <a:ext cx="590226" cy="369332"/>
          </a:xfrm>
          <a:prstGeom prst="rect">
            <a:avLst/>
          </a:prstGeom>
          <a:noFill/>
        </p:spPr>
        <p:txBody>
          <a:bodyPr wrap="none" rtlCol="0">
            <a:spAutoFit/>
          </a:bodyPr>
          <a:lstStyle/>
          <a:p>
            <a:r>
              <a:rPr lang="en-US" dirty="0"/>
              <a:t>LM</a:t>
            </a:r>
            <a:r>
              <a:rPr lang="en-US" baseline="-25000" dirty="0"/>
              <a:t>1</a:t>
            </a:r>
            <a:endParaRPr lang="en-US" dirty="0"/>
          </a:p>
        </p:txBody>
      </p:sp>
      <p:sp>
        <p:nvSpPr>
          <p:cNvPr id="45" name="Metin kutusu 44">
            <a:extLst>
              <a:ext uri="{FF2B5EF4-FFF2-40B4-BE49-F238E27FC236}">
                <a16:creationId xmlns:a16="http://schemas.microsoft.com/office/drawing/2014/main" id="{9BB1A5B4-C54A-4F0C-BBE8-2E1C482D9EB1}"/>
              </a:ext>
            </a:extLst>
          </p:cNvPr>
          <p:cNvSpPr txBox="1"/>
          <p:nvPr/>
        </p:nvSpPr>
        <p:spPr>
          <a:xfrm>
            <a:off x="7733348" y="1280511"/>
            <a:ext cx="4398364" cy="5055986"/>
          </a:xfrm>
          <a:prstGeom prst="rect">
            <a:avLst/>
          </a:prstGeom>
          <a:noFill/>
        </p:spPr>
        <p:txBody>
          <a:bodyPr wrap="square" rtlCol="0">
            <a:spAutoFit/>
          </a:bodyPr>
          <a:lstStyle/>
          <a:p>
            <a:pPr marL="342900" indent="-342900">
              <a:buAutoNum type="arabicParenBoth"/>
            </a:pPr>
            <a:r>
              <a:rPr lang="en-US" dirty="0"/>
              <a:t>Increase in NX shifts IS</a:t>
            </a:r>
            <a:r>
              <a:rPr lang="en-US" baseline="-25000" dirty="0"/>
              <a:t>0 </a:t>
            </a:r>
            <a:r>
              <a:rPr lang="en-US" dirty="0"/>
              <a:t> to IS</a:t>
            </a:r>
            <a:r>
              <a:rPr lang="en-US" baseline="-25000" dirty="0"/>
              <a:t>1 </a:t>
            </a:r>
            <a:r>
              <a:rPr lang="en-US" dirty="0"/>
              <a:t>and the improvement in Current Account shifts the BP-curve rightwards to BP</a:t>
            </a:r>
            <a:r>
              <a:rPr lang="en-US" baseline="-25000" dirty="0"/>
              <a:t>1</a:t>
            </a:r>
          </a:p>
          <a:p>
            <a:r>
              <a:rPr lang="en-US" dirty="0"/>
              <a:t>The new domestic equilibrium occurs at point B (higher interest rate)</a:t>
            </a:r>
          </a:p>
          <a:p>
            <a:r>
              <a:rPr lang="en-US" dirty="0"/>
              <a:t>At the new interest rate there is new inflow of international capital, there will be </a:t>
            </a:r>
            <a:r>
              <a:rPr lang="en-US" dirty="0" err="1"/>
              <a:t>BoP</a:t>
            </a:r>
            <a:r>
              <a:rPr lang="en-US" dirty="0"/>
              <a:t> surplus;</a:t>
            </a:r>
          </a:p>
          <a:p>
            <a:r>
              <a:rPr lang="en-US" dirty="0"/>
              <a:t>With the new inflow of capital, the domestic currency will tend to appreciate;</a:t>
            </a:r>
          </a:p>
          <a:p>
            <a:r>
              <a:rPr lang="en-US" dirty="0"/>
              <a:t>(2) To stop the domestic currency appreciation, the Central Bank buys foreign currency, expands official FX reserves and increases domestic money supply, LM shifts to LM</a:t>
            </a:r>
            <a:r>
              <a:rPr lang="en-US" baseline="-25000" dirty="0"/>
              <a:t>1. </a:t>
            </a:r>
            <a:r>
              <a:rPr lang="en-US" dirty="0"/>
              <a:t> Final equilibrium is at point C (devaluation leads to an expansion of official FX reserves).</a:t>
            </a:r>
          </a:p>
        </p:txBody>
      </p:sp>
      <p:sp>
        <p:nvSpPr>
          <p:cNvPr id="47" name="Metin kutusu 46">
            <a:extLst>
              <a:ext uri="{FF2B5EF4-FFF2-40B4-BE49-F238E27FC236}">
                <a16:creationId xmlns:a16="http://schemas.microsoft.com/office/drawing/2014/main" id="{AA1B7720-DBE6-496D-93B8-43006DFBD42A}"/>
              </a:ext>
            </a:extLst>
          </p:cNvPr>
          <p:cNvSpPr txBox="1"/>
          <p:nvPr/>
        </p:nvSpPr>
        <p:spPr>
          <a:xfrm>
            <a:off x="4649206" y="2726544"/>
            <a:ext cx="338554" cy="369332"/>
          </a:xfrm>
          <a:prstGeom prst="rect">
            <a:avLst/>
          </a:prstGeom>
          <a:noFill/>
        </p:spPr>
        <p:txBody>
          <a:bodyPr wrap="none" rtlCol="0">
            <a:spAutoFit/>
          </a:bodyPr>
          <a:lstStyle/>
          <a:p>
            <a:r>
              <a:rPr lang="en-US" dirty="0"/>
              <a:t>B</a:t>
            </a:r>
          </a:p>
        </p:txBody>
      </p:sp>
      <p:sp>
        <p:nvSpPr>
          <p:cNvPr id="48" name="Metin kutusu 47">
            <a:extLst>
              <a:ext uri="{FF2B5EF4-FFF2-40B4-BE49-F238E27FC236}">
                <a16:creationId xmlns:a16="http://schemas.microsoft.com/office/drawing/2014/main" id="{9B5CF7F2-9FA6-4C99-B8DA-E959B77A35DD}"/>
              </a:ext>
            </a:extLst>
          </p:cNvPr>
          <p:cNvSpPr txBox="1"/>
          <p:nvPr/>
        </p:nvSpPr>
        <p:spPr>
          <a:xfrm>
            <a:off x="4001776" y="3243239"/>
            <a:ext cx="338554" cy="369332"/>
          </a:xfrm>
          <a:prstGeom prst="rect">
            <a:avLst/>
          </a:prstGeom>
          <a:noFill/>
        </p:spPr>
        <p:txBody>
          <a:bodyPr wrap="none" rtlCol="0">
            <a:spAutoFit/>
          </a:bodyPr>
          <a:lstStyle/>
          <a:p>
            <a:r>
              <a:rPr lang="en-US" dirty="0"/>
              <a:t>A</a:t>
            </a:r>
          </a:p>
        </p:txBody>
      </p:sp>
      <p:cxnSp>
        <p:nvCxnSpPr>
          <p:cNvPr id="50" name="Düz Ok Bağlayıcısı 49">
            <a:extLst>
              <a:ext uri="{FF2B5EF4-FFF2-40B4-BE49-F238E27FC236}">
                <a16:creationId xmlns:a16="http://schemas.microsoft.com/office/drawing/2014/main" id="{0654028C-CA71-4654-931C-F6F900685D8A}"/>
              </a:ext>
            </a:extLst>
          </p:cNvPr>
          <p:cNvCxnSpPr/>
          <p:nvPr/>
        </p:nvCxnSpPr>
        <p:spPr>
          <a:xfrm flipV="1">
            <a:off x="5347135" y="4194928"/>
            <a:ext cx="416231" cy="3890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Metin kutusu 50">
            <a:extLst>
              <a:ext uri="{FF2B5EF4-FFF2-40B4-BE49-F238E27FC236}">
                <a16:creationId xmlns:a16="http://schemas.microsoft.com/office/drawing/2014/main" id="{BD20433A-89B6-4D0D-8B7E-CE69AB332962}"/>
              </a:ext>
            </a:extLst>
          </p:cNvPr>
          <p:cNvSpPr txBox="1"/>
          <p:nvPr/>
        </p:nvSpPr>
        <p:spPr>
          <a:xfrm>
            <a:off x="5545788" y="4304937"/>
            <a:ext cx="466794" cy="369332"/>
          </a:xfrm>
          <a:prstGeom prst="rect">
            <a:avLst/>
          </a:prstGeom>
          <a:noFill/>
        </p:spPr>
        <p:txBody>
          <a:bodyPr wrap="none" rtlCol="0">
            <a:spAutoFit/>
          </a:bodyPr>
          <a:lstStyle/>
          <a:p>
            <a:r>
              <a:rPr lang="en-US" dirty="0"/>
              <a:t>(1)</a:t>
            </a:r>
          </a:p>
        </p:txBody>
      </p:sp>
      <p:cxnSp>
        <p:nvCxnSpPr>
          <p:cNvPr id="53" name="Düz Ok Bağlayıcısı 52">
            <a:extLst>
              <a:ext uri="{FF2B5EF4-FFF2-40B4-BE49-F238E27FC236}">
                <a16:creationId xmlns:a16="http://schemas.microsoft.com/office/drawing/2014/main" id="{459A1A43-9C65-4C20-9E06-5441E4D18CDD}"/>
              </a:ext>
            </a:extLst>
          </p:cNvPr>
          <p:cNvCxnSpPr/>
          <p:nvPr/>
        </p:nvCxnSpPr>
        <p:spPr>
          <a:xfrm>
            <a:off x="6413076" y="3095876"/>
            <a:ext cx="70927" cy="2793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4" name="Metin kutusu 53">
            <a:extLst>
              <a:ext uri="{FF2B5EF4-FFF2-40B4-BE49-F238E27FC236}">
                <a16:creationId xmlns:a16="http://schemas.microsoft.com/office/drawing/2014/main" id="{014EF311-8D41-4C8B-AC5F-D27F7E4D06AB}"/>
              </a:ext>
            </a:extLst>
          </p:cNvPr>
          <p:cNvSpPr txBox="1"/>
          <p:nvPr/>
        </p:nvSpPr>
        <p:spPr>
          <a:xfrm>
            <a:off x="6000822" y="3047902"/>
            <a:ext cx="466794" cy="369332"/>
          </a:xfrm>
          <a:prstGeom prst="rect">
            <a:avLst/>
          </a:prstGeom>
          <a:noFill/>
        </p:spPr>
        <p:txBody>
          <a:bodyPr wrap="none" rtlCol="0">
            <a:spAutoFit/>
          </a:bodyPr>
          <a:lstStyle/>
          <a:p>
            <a:r>
              <a:rPr lang="en-US" dirty="0"/>
              <a:t>(1)</a:t>
            </a:r>
          </a:p>
        </p:txBody>
      </p:sp>
      <p:cxnSp>
        <p:nvCxnSpPr>
          <p:cNvPr id="56" name="Düz Ok Bağlayıcısı 55">
            <a:extLst>
              <a:ext uri="{FF2B5EF4-FFF2-40B4-BE49-F238E27FC236}">
                <a16:creationId xmlns:a16="http://schemas.microsoft.com/office/drawing/2014/main" id="{C00A22DA-820D-4EAF-A787-2587475EA0D9}"/>
              </a:ext>
            </a:extLst>
          </p:cNvPr>
          <p:cNvCxnSpPr/>
          <p:nvPr/>
        </p:nvCxnSpPr>
        <p:spPr>
          <a:xfrm>
            <a:off x="6020016" y="2016492"/>
            <a:ext cx="542545" cy="4316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7" name="Metin kutusu 56">
            <a:extLst>
              <a:ext uri="{FF2B5EF4-FFF2-40B4-BE49-F238E27FC236}">
                <a16:creationId xmlns:a16="http://schemas.microsoft.com/office/drawing/2014/main" id="{04A53AF6-6CA5-4AE3-A1D1-C44D584AE25A}"/>
              </a:ext>
            </a:extLst>
          </p:cNvPr>
          <p:cNvSpPr txBox="1"/>
          <p:nvPr/>
        </p:nvSpPr>
        <p:spPr>
          <a:xfrm>
            <a:off x="5884846" y="2121026"/>
            <a:ext cx="466794" cy="369332"/>
          </a:xfrm>
          <a:prstGeom prst="rect">
            <a:avLst/>
          </a:prstGeom>
          <a:noFill/>
        </p:spPr>
        <p:txBody>
          <a:bodyPr wrap="none" rtlCol="0">
            <a:spAutoFit/>
          </a:bodyPr>
          <a:lstStyle/>
          <a:p>
            <a:r>
              <a:rPr lang="en-US" dirty="0"/>
              <a:t>(2)</a:t>
            </a:r>
          </a:p>
        </p:txBody>
      </p:sp>
      <p:cxnSp>
        <p:nvCxnSpPr>
          <p:cNvPr id="59" name="Düz Bağlayıcı 58">
            <a:extLst>
              <a:ext uri="{FF2B5EF4-FFF2-40B4-BE49-F238E27FC236}">
                <a16:creationId xmlns:a16="http://schemas.microsoft.com/office/drawing/2014/main" id="{FBC1457F-E148-4EEF-B30D-BB564C47EEA6}"/>
              </a:ext>
            </a:extLst>
          </p:cNvPr>
          <p:cNvCxnSpPr/>
          <p:nvPr/>
        </p:nvCxnSpPr>
        <p:spPr>
          <a:xfrm>
            <a:off x="5347135" y="3775435"/>
            <a:ext cx="101558" cy="207861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Düz Bağlayıcı 60">
            <a:extLst>
              <a:ext uri="{FF2B5EF4-FFF2-40B4-BE49-F238E27FC236}">
                <a16:creationId xmlns:a16="http://schemas.microsoft.com/office/drawing/2014/main" id="{7720D5D5-AE50-4F2E-AE83-6322A7D5BACE}"/>
              </a:ext>
            </a:extLst>
          </p:cNvPr>
          <p:cNvCxnSpPr/>
          <p:nvPr/>
        </p:nvCxnSpPr>
        <p:spPr>
          <a:xfrm flipH="1">
            <a:off x="1713295" y="3709404"/>
            <a:ext cx="3602163" cy="8728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2" name="Metin kutusu 61">
            <a:extLst>
              <a:ext uri="{FF2B5EF4-FFF2-40B4-BE49-F238E27FC236}">
                <a16:creationId xmlns:a16="http://schemas.microsoft.com/office/drawing/2014/main" id="{628BB14A-3F94-4AB1-B092-76DE3046CF28}"/>
              </a:ext>
            </a:extLst>
          </p:cNvPr>
          <p:cNvSpPr txBox="1"/>
          <p:nvPr/>
        </p:nvSpPr>
        <p:spPr>
          <a:xfrm>
            <a:off x="5158573" y="3354256"/>
            <a:ext cx="35137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399799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par>
                                <p:cTn id="14" presetID="42"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1000"/>
                                        <p:tgtEl>
                                          <p:spTgt spid="50"/>
                                        </p:tgtEl>
                                      </p:cBhvr>
                                    </p:animEffect>
                                    <p:anim calcmode="lin" valueType="num">
                                      <p:cBhvr>
                                        <p:cTn id="17" dur="1000" fill="hold"/>
                                        <p:tgtEl>
                                          <p:spTgt spid="50"/>
                                        </p:tgtEl>
                                        <p:attrNameLst>
                                          <p:attrName>ppt_x</p:attrName>
                                        </p:attrNameLst>
                                      </p:cBhvr>
                                      <p:tavLst>
                                        <p:tav tm="0">
                                          <p:val>
                                            <p:strVal val="#ppt_x"/>
                                          </p:val>
                                        </p:tav>
                                        <p:tav tm="100000">
                                          <p:val>
                                            <p:strVal val="#ppt_x"/>
                                          </p:val>
                                        </p:tav>
                                      </p:tavLst>
                                    </p:anim>
                                    <p:anim calcmode="lin" valueType="num">
                                      <p:cBhvr>
                                        <p:cTn id="18" dur="1000" fill="hold"/>
                                        <p:tgtEl>
                                          <p:spTgt spid="50"/>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par>
                                <p:cTn id="30" presetID="1"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0"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childTnLst>
                                </p:cTn>
                              </p:par>
                              <p:par>
                                <p:cTn id="42" presetID="2" presetClass="entr" presetSubtype="4"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nodeType="with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fade">
                                      <p:cBhvr>
                                        <p:cTn id="56" dur="500"/>
                                        <p:tgtEl>
                                          <p:spTgt spid="5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grpId="0" nodeType="withEffect">
                                  <p:stCondLst>
                                    <p:cond delay="25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childTnLst>
                                </p:cTn>
                              </p:par>
                              <p:par>
                                <p:cTn id="66" presetID="10" presetClass="entr" presetSubtype="0" fill="hold" nodeType="withEffect">
                                  <p:stCondLst>
                                    <p:cond delay="25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childTnLst>
                                </p:cTn>
                              </p:par>
                              <p:par>
                                <p:cTn id="69" presetID="10" presetClass="entr" presetSubtype="0" fill="hold" nodeType="withEffect">
                                  <p:stCondLst>
                                    <p:cond delay="25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8" grpId="0" animBg="1"/>
      <p:bldP spid="33" grpId="0"/>
      <p:bldP spid="44" grpId="0"/>
      <p:bldP spid="47" grpId="0"/>
      <p:bldP spid="51" grpId="0"/>
      <p:bldP spid="54" grpId="0"/>
      <p:bldP spid="57" grpId="0"/>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3"/>
          <p:cNvSpPr>
            <a:spLocks noGrp="1" noChangeArrowheads="1"/>
          </p:cNvSpPr>
          <p:nvPr>
            <p:ph type="body" sz="half" idx="1"/>
          </p:nvPr>
        </p:nvSpPr>
        <p:spPr>
          <a:xfrm>
            <a:off x="1111578" y="1744744"/>
            <a:ext cx="10049758" cy="3392864"/>
          </a:xfrm>
        </p:spPr>
        <p:txBody>
          <a:bodyPr/>
          <a:lstStyle/>
          <a:p>
            <a:pPr lvl="1" eaLnBrk="1" hangingPunct="1">
              <a:lnSpc>
                <a:spcPct val="90000"/>
              </a:lnSpc>
            </a:pPr>
            <a:r>
              <a:rPr lang="en-US" sz="3200" dirty="0"/>
              <a:t>The bottom line:</a:t>
            </a:r>
          </a:p>
          <a:p>
            <a:pPr lvl="2" eaLnBrk="1" hangingPunct="1">
              <a:lnSpc>
                <a:spcPct val="90000"/>
              </a:lnSpc>
            </a:pPr>
            <a:r>
              <a:rPr lang="en-US" sz="2800" dirty="0"/>
              <a:t>When capital is relatively immobile, a devaluation increases national income.</a:t>
            </a:r>
          </a:p>
          <a:p>
            <a:pPr lvl="2" eaLnBrk="1" hangingPunct="1">
              <a:lnSpc>
                <a:spcPct val="90000"/>
              </a:lnSpc>
            </a:pPr>
            <a:r>
              <a:rPr lang="en-US" sz="2800" dirty="0"/>
              <a:t>When capital is relatively mobile, a devaluation increases national income to an even greater extent.</a:t>
            </a:r>
          </a:p>
          <a:p>
            <a:pPr lvl="1" eaLnBrk="1" hangingPunct="1">
              <a:lnSpc>
                <a:spcPct val="90000"/>
              </a:lnSpc>
            </a:pPr>
            <a:endParaRPr lang="en-US" sz="3200" dirty="0"/>
          </a:p>
        </p:txBody>
      </p:sp>
      <p:sp>
        <p:nvSpPr>
          <p:cNvPr id="58370" name="Rectangle 2"/>
          <p:cNvSpPr>
            <a:spLocks noGrp="1" noChangeArrowheads="1"/>
          </p:cNvSpPr>
          <p:nvPr>
            <p:ph type="title"/>
          </p:nvPr>
        </p:nvSpPr>
        <p:spPr>
          <a:xfrm>
            <a:off x="2286000" y="457200"/>
            <a:ext cx="8001000" cy="1066800"/>
          </a:xfrm>
        </p:spPr>
        <p:txBody>
          <a:bodyPr/>
          <a:lstStyle/>
          <a:p>
            <a:pPr eaLnBrk="1" hangingPunct="1"/>
            <a:r>
              <a:rPr lang="en-US" sz="4800" b="1"/>
              <a:t> </a:t>
            </a:r>
            <a:r>
              <a:rPr lang="en-US" b="1"/>
              <a:t>Effects of Official Changes in the Exchange Rate System</a:t>
            </a:r>
            <a:endParaRPr lang="en-US" b="1" i="1"/>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type="body" sz="half" idx="1"/>
          </p:nvPr>
        </p:nvSpPr>
        <p:spPr>
          <a:xfrm>
            <a:off x="1347246" y="1536569"/>
            <a:ext cx="10313710" cy="4600280"/>
          </a:xfrm>
        </p:spPr>
        <p:txBody>
          <a:bodyPr/>
          <a:lstStyle/>
          <a:p>
            <a:pPr lvl="1" eaLnBrk="1" hangingPunct="1">
              <a:lnSpc>
                <a:spcPct val="90000"/>
              </a:lnSpc>
            </a:pPr>
            <a:r>
              <a:rPr lang="en-US" dirty="0"/>
              <a:t>Assume that the domestic currency is revalued</a:t>
            </a:r>
          </a:p>
          <a:p>
            <a:pPr lvl="1" eaLnBrk="1" hangingPunct="1">
              <a:lnSpc>
                <a:spcPct val="90000"/>
              </a:lnSpc>
            </a:pPr>
            <a:r>
              <a:rPr lang="en-US" dirty="0"/>
              <a:t>Revaluation of domestic currency worsens the net exports and the Current Account deteriorates</a:t>
            </a:r>
          </a:p>
          <a:p>
            <a:pPr lvl="1" eaLnBrk="1" hangingPunct="1">
              <a:lnSpc>
                <a:spcPct val="90000"/>
              </a:lnSpc>
            </a:pPr>
            <a:r>
              <a:rPr lang="en-US" dirty="0"/>
              <a:t>(1) The decrease in NX shifts IS leftwards;</a:t>
            </a:r>
          </a:p>
          <a:p>
            <a:pPr lvl="1" eaLnBrk="1" hangingPunct="1">
              <a:lnSpc>
                <a:spcPct val="90000"/>
              </a:lnSpc>
            </a:pPr>
            <a:r>
              <a:rPr lang="en-US" dirty="0"/>
              <a:t>(1) Worsening in Current Account shifts the BP leftwards</a:t>
            </a:r>
          </a:p>
          <a:p>
            <a:pPr lvl="1" eaLnBrk="1" hangingPunct="1">
              <a:lnSpc>
                <a:spcPct val="90000"/>
              </a:lnSpc>
            </a:pPr>
            <a:r>
              <a:rPr lang="en-US" dirty="0"/>
              <a:t>(2) The decrease in domestic interest rate triggers an outflow of international capital, leading to a depreciation of domestic currency. To stop domestic currency depreciation, the Central Bank sells foreign exchange and reduces domestic money supply, shifting the LM curve to LM</a:t>
            </a:r>
            <a:r>
              <a:rPr lang="en-US" baseline="-25000" dirty="0"/>
              <a:t>1</a:t>
            </a:r>
            <a:endParaRPr lang="en-US" dirty="0"/>
          </a:p>
        </p:txBody>
      </p:sp>
      <p:sp>
        <p:nvSpPr>
          <p:cNvPr id="57346" name="Rectangle 2"/>
          <p:cNvSpPr>
            <a:spLocks noGrp="1" noChangeArrowheads="1"/>
          </p:cNvSpPr>
          <p:nvPr>
            <p:ph type="title"/>
          </p:nvPr>
        </p:nvSpPr>
        <p:spPr>
          <a:xfrm>
            <a:off x="1234124" y="325225"/>
            <a:ext cx="10313711" cy="1324466"/>
          </a:xfrm>
        </p:spPr>
        <p:txBody>
          <a:bodyPr/>
          <a:lstStyle/>
          <a:p>
            <a:pPr eaLnBrk="1" hangingPunct="1"/>
            <a:r>
              <a:rPr lang="en-US" sz="3600" b="1" dirty="0"/>
              <a:t> </a:t>
            </a:r>
            <a:r>
              <a:rPr lang="en-US" sz="3200" b="1" dirty="0"/>
              <a:t>Effects of Official Changes in the Exchange Rate System: Revaluation of domestic currency, E</a:t>
            </a:r>
            <a:r>
              <a:rPr lang="en-US" sz="3200" b="1" dirty="0">
                <a:latin typeface="Cambria" panose="02040503050406030204" pitchFamily="18" charset="0"/>
                <a:ea typeface="Cambria" panose="02040503050406030204" pitchFamily="18" charset="0"/>
              </a:rPr>
              <a:t>↓</a:t>
            </a:r>
            <a:endParaRPr lang="en-US" sz="3200" b="1" i="1" dirty="0"/>
          </a:p>
        </p:txBody>
      </p:sp>
    </p:spTree>
    <p:extLst>
      <p:ext uri="{BB962C8B-B14F-4D97-AF65-F5344CB8AC3E}">
        <p14:creationId xmlns:p14="http://schemas.microsoft.com/office/powerpoint/2010/main" val="3474801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500"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123">
                                            <p:txEl>
                                              <p:pRg st="3" end="3"/>
                                            </p:txEl>
                                          </p:spTgt>
                                        </p:tgtEl>
                                        <p:attrNameLst>
                                          <p:attrName>style.visibility</p:attrName>
                                        </p:attrNameLst>
                                      </p:cBhvr>
                                      <p:to>
                                        <p:strVal val="visible"/>
                                      </p:to>
                                    </p:set>
                                    <p:anim calcmode="lin" valueType="num">
                                      <p:cBhvr additive="base">
                                        <p:cTn id="21" dur="500" fill="hold"/>
                                        <p:tgtEl>
                                          <p:spTgt spid="512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12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anim calcmode="lin" valueType="num">
                                      <p:cBhvr additive="base">
                                        <p:cTn id="25" dur="500"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0B62D8-77E7-4440-87F3-2340787575C7}"/>
              </a:ext>
            </a:extLst>
          </p:cNvPr>
          <p:cNvSpPr>
            <a:spLocks noGrp="1" noChangeArrowheads="1"/>
          </p:cNvSpPr>
          <p:nvPr>
            <p:ph type="title"/>
          </p:nvPr>
        </p:nvSpPr>
        <p:spPr>
          <a:xfrm>
            <a:off x="1524000" y="274638"/>
            <a:ext cx="10058400" cy="1096962"/>
          </a:xfrm>
        </p:spPr>
        <p:txBody>
          <a:bodyPr/>
          <a:lstStyle/>
          <a:p>
            <a:pPr eaLnBrk="1" hangingPunct="1"/>
            <a:r>
              <a:rPr lang="en-US" sz="3600" b="1" dirty="0"/>
              <a:t> </a:t>
            </a:r>
            <a:r>
              <a:rPr lang="en-US" sz="3200" b="1" dirty="0"/>
              <a:t>Effects of Official Changes in the Exchange Rate System: Revaluation of domestic currency, E</a:t>
            </a:r>
            <a:r>
              <a:rPr lang="en-US" sz="3200" b="1" dirty="0">
                <a:latin typeface="Cambria" panose="02040503050406030204" pitchFamily="18" charset="0"/>
                <a:ea typeface="Cambria" panose="02040503050406030204" pitchFamily="18" charset="0"/>
              </a:rPr>
              <a:t>↓</a:t>
            </a:r>
            <a:endParaRPr lang="en-US" sz="3200" b="1" i="1" dirty="0"/>
          </a:p>
        </p:txBody>
      </p:sp>
      <p:cxnSp>
        <p:nvCxnSpPr>
          <p:cNvPr id="5" name="Düz Bağlayıcı 4">
            <a:extLst>
              <a:ext uri="{FF2B5EF4-FFF2-40B4-BE49-F238E27FC236}">
                <a16:creationId xmlns:a16="http://schemas.microsoft.com/office/drawing/2014/main" id="{1C68B726-4E87-4881-934B-CE350738B06D}"/>
              </a:ext>
            </a:extLst>
          </p:cNvPr>
          <p:cNvCxnSpPr/>
          <p:nvPr/>
        </p:nvCxnSpPr>
        <p:spPr>
          <a:xfrm>
            <a:off x="1574276" y="1715678"/>
            <a:ext cx="65988" cy="4053526"/>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527F0810-6C3E-4452-AD54-6DC2AB781D28}"/>
              </a:ext>
            </a:extLst>
          </p:cNvPr>
          <p:cNvCxnSpPr/>
          <p:nvPr/>
        </p:nvCxnSpPr>
        <p:spPr>
          <a:xfrm>
            <a:off x="1649691" y="5778631"/>
            <a:ext cx="4977352"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218B1F5A-7552-4486-ADEB-D0AD3F7AAFC4}"/>
              </a:ext>
            </a:extLst>
          </p:cNvPr>
          <p:cNvCxnSpPr/>
          <p:nvPr/>
        </p:nvCxnSpPr>
        <p:spPr>
          <a:xfrm>
            <a:off x="1828800" y="1904214"/>
            <a:ext cx="4374037" cy="3346516"/>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0A007B58-CDC2-4C43-B8DC-4397864F05FD}"/>
              </a:ext>
            </a:extLst>
          </p:cNvPr>
          <p:cNvCxnSpPr/>
          <p:nvPr/>
        </p:nvCxnSpPr>
        <p:spPr>
          <a:xfrm flipV="1">
            <a:off x="1866507" y="1941922"/>
            <a:ext cx="3949831" cy="3601039"/>
          </a:xfrm>
          <a:prstGeom prst="line">
            <a:avLst/>
          </a:prstGeom>
        </p:spPr>
        <p:style>
          <a:lnRef idx="1">
            <a:schemeClr val="dk1"/>
          </a:lnRef>
          <a:fillRef idx="0">
            <a:schemeClr val="dk1"/>
          </a:fillRef>
          <a:effectRef idx="0">
            <a:schemeClr val="dk1"/>
          </a:effectRef>
          <a:fontRef idx="minor">
            <a:schemeClr val="tx1"/>
          </a:fontRef>
        </p:style>
      </p:cxnSp>
      <p:cxnSp>
        <p:nvCxnSpPr>
          <p:cNvPr id="13" name="Düz Bağlayıcı 12">
            <a:extLst>
              <a:ext uri="{FF2B5EF4-FFF2-40B4-BE49-F238E27FC236}">
                <a16:creationId xmlns:a16="http://schemas.microsoft.com/office/drawing/2014/main" id="{09BC987F-C316-459B-9729-C04A2FE57EEA}"/>
              </a:ext>
            </a:extLst>
          </p:cNvPr>
          <p:cNvCxnSpPr/>
          <p:nvPr/>
        </p:nvCxnSpPr>
        <p:spPr>
          <a:xfrm flipV="1">
            <a:off x="1828800" y="2799761"/>
            <a:ext cx="4798243" cy="1451728"/>
          </a:xfrm>
          <a:prstGeom prst="line">
            <a:avLst/>
          </a:prstGeom>
        </p:spPr>
        <p:style>
          <a:lnRef idx="1">
            <a:schemeClr val="dk1"/>
          </a:lnRef>
          <a:fillRef idx="0">
            <a:schemeClr val="dk1"/>
          </a:fillRef>
          <a:effectRef idx="0">
            <a:schemeClr val="dk1"/>
          </a:effectRef>
          <a:fontRef idx="minor">
            <a:schemeClr val="tx1"/>
          </a:fontRef>
        </p:style>
      </p:cxnSp>
      <p:sp>
        <p:nvSpPr>
          <p:cNvPr id="14" name="Metin kutusu 13">
            <a:extLst>
              <a:ext uri="{FF2B5EF4-FFF2-40B4-BE49-F238E27FC236}">
                <a16:creationId xmlns:a16="http://schemas.microsoft.com/office/drawing/2014/main" id="{3E4BFF30-B39D-4636-8A3B-4A6405B39027}"/>
              </a:ext>
            </a:extLst>
          </p:cNvPr>
          <p:cNvSpPr txBox="1"/>
          <p:nvPr/>
        </p:nvSpPr>
        <p:spPr>
          <a:xfrm>
            <a:off x="5747468" y="1686554"/>
            <a:ext cx="590226" cy="369332"/>
          </a:xfrm>
          <a:prstGeom prst="rect">
            <a:avLst/>
          </a:prstGeom>
          <a:noFill/>
        </p:spPr>
        <p:txBody>
          <a:bodyPr wrap="none" rtlCol="0">
            <a:spAutoFit/>
          </a:bodyPr>
          <a:lstStyle/>
          <a:p>
            <a:r>
              <a:rPr lang="en-US" dirty="0"/>
              <a:t>LM</a:t>
            </a:r>
            <a:r>
              <a:rPr lang="en-US" baseline="-25000" dirty="0"/>
              <a:t>0</a:t>
            </a:r>
            <a:endParaRPr lang="en-US" dirty="0"/>
          </a:p>
        </p:txBody>
      </p:sp>
      <p:sp>
        <p:nvSpPr>
          <p:cNvPr id="15" name="Metin kutusu 14">
            <a:extLst>
              <a:ext uri="{FF2B5EF4-FFF2-40B4-BE49-F238E27FC236}">
                <a16:creationId xmlns:a16="http://schemas.microsoft.com/office/drawing/2014/main" id="{92D2A5FA-A5BD-4932-864E-EBEF46BC696F}"/>
              </a:ext>
            </a:extLst>
          </p:cNvPr>
          <p:cNvSpPr txBox="1"/>
          <p:nvPr/>
        </p:nvSpPr>
        <p:spPr>
          <a:xfrm>
            <a:off x="6627043" y="2596241"/>
            <a:ext cx="577402" cy="369332"/>
          </a:xfrm>
          <a:prstGeom prst="rect">
            <a:avLst/>
          </a:prstGeom>
          <a:noFill/>
        </p:spPr>
        <p:txBody>
          <a:bodyPr wrap="none" rtlCol="0">
            <a:spAutoFit/>
          </a:bodyPr>
          <a:lstStyle/>
          <a:p>
            <a:r>
              <a:rPr lang="en-US" dirty="0"/>
              <a:t>BP</a:t>
            </a:r>
            <a:r>
              <a:rPr lang="en-US" baseline="-25000" dirty="0"/>
              <a:t>0</a:t>
            </a:r>
            <a:endParaRPr lang="en-US" dirty="0"/>
          </a:p>
        </p:txBody>
      </p:sp>
      <p:sp>
        <p:nvSpPr>
          <p:cNvPr id="16" name="Metin kutusu 15">
            <a:extLst>
              <a:ext uri="{FF2B5EF4-FFF2-40B4-BE49-F238E27FC236}">
                <a16:creationId xmlns:a16="http://schemas.microsoft.com/office/drawing/2014/main" id="{BD854786-DE5A-44B3-8768-FC988B3CC122}"/>
              </a:ext>
            </a:extLst>
          </p:cNvPr>
          <p:cNvSpPr txBox="1"/>
          <p:nvPr/>
        </p:nvSpPr>
        <p:spPr>
          <a:xfrm>
            <a:off x="6337694" y="5090474"/>
            <a:ext cx="487634" cy="369332"/>
          </a:xfrm>
          <a:prstGeom prst="rect">
            <a:avLst/>
          </a:prstGeom>
          <a:noFill/>
        </p:spPr>
        <p:txBody>
          <a:bodyPr wrap="none" rtlCol="0">
            <a:spAutoFit/>
          </a:bodyPr>
          <a:lstStyle/>
          <a:p>
            <a:r>
              <a:rPr lang="en-US" dirty="0"/>
              <a:t>IS</a:t>
            </a:r>
            <a:r>
              <a:rPr lang="en-US" baseline="-25000" dirty="0"/>
              <a:t>0</a:t>
            </a:r>
            <a:endParaRPr lang="en-US" dirty="0"/>
          </a:p>
        </p:txBody>
      </p:sp>
      <p:sp>
        <p:nvSpPr>
          <p:cNvPr id="17" name="Metin kutusu 16">
            <a:extLst>
              <a:ext uri="{FF2B5EF4-FFF2-40B4-BE49-F238E27FC236}">
                <a16:creationId xmlns:a16="http://schemas.microsoft.com/office/drawing/2014/main" id="{F1B47BB2-C3D5-401F-BFFB-E3567711A05A}"/>
              </a:ext>
            </a:extLst>
          </p:cNvPr>
          <p:cNvSpPr txBox="1"/>
          <p:nvPr/>
        </p:nvSpPr>
        <p:spPr>
          <a:xfrm>
            <a:off x="6581511" y="5967167"/>
            <a:ext cx="338554" cy="369332"/>
          </a:xfrm>
          <a:prstGeom prst="rect">
            <a:avLst/>
          </a:prstGeom>
          <a:noFill/>
        </p:spPr>
        <p:txBody>
          <a:bodyPr wrap="none" rtlCol="0">
            <a:spAutoFit/>
          </a:bodyPr>
          <a:lstStyle/>
          <a:p>
            <a:r>
              <a:rPr lang="en-US" dirty="0"/>
              <a:t>Y</a:t>
            </a:r>
          </a:p>
        </p:txBody>
      </p:sp>
      <p:sp>
        <p:nvSpPr>
          <p:cNvPr id="18" name="Metin kutusu 17">
            <a:extLst>
              <a:ext uri="{FF2B5EF4-FFF2-40B4-BE49-F238E27FC236}">
                <a16:creationId xmlns:a16="http://schemas.microsoft.com/office/drawing/2014/main" id="{DA0EACBA-161D-4797-B1F5-9C1AB25AA890}"/>
              </a:ext>
            </a:extLst>
          </p:cNvPr>
          <p:cNvSpPr txBox="1"/>
          <p:nvPr/>
        </p:nvSpPr>
        <p:spPr>
          <a:xfrm>
            <a:off x="1288038" y="1501888"/>
            <a:ext cx="235962" cy="369332"/>
          </a:xfrm>
          <a:prstGeom prst="rect">
            <a:avLst/>
          </a:prstGeom>
          <a:noFill/>
        </p:spPr>
        <p:txBody>
          <a:bodyPr wrap="none" rtlCol="0">
            <a:spAutoFit/>
          </a:bodyPr>
          <a:lstStyle/>
          <a:p>
            <a:r>
              <a:rPr lang="en-US" dirty="0" err="1"/>
              <a:t>i</a:t>
            </a:r>
            <a:endParaRPr lang="en-US" dirty="0"/>
          </a:p>
        </p:txBody>
      </p:sp>
      <p:cxnSp>
        <p:nvCxnSpPr>
          <p:cNvPr id="20" name="Düz Bağlayıcı 19">
            <a:extLst>
              <a:ext uri="{FF2B5EF4-FFF2-40B4-BE49-F238E27FC236}">
                <a16:creationId xmlns:a16="http://schemas.microsoft.com/office/drawing/2014/main" id="{96383D28-EB34-4AD7-98B0-F4761B3D72BD}"/>
              </a:ext>
            </a:extLst>
          </p:cNvPr>
          <p:cNvCxnSpPr/>
          <p:nvPr/>
        </p:nvCxnSpPr>
        <p:spPr>
          <a:xfrm>
            <a:off x="1731650" y="2780907"/>
            <a:ext cx="3987538" cy="2894029"/>
          </a:xfrm>
          <a:prstGeom prst="line">
            <a:avLst/>
          </a:prstGeom>
          <a:ln>
            <a:solidFill>
              <a:srgbClr val="FF0000"/>
            </a:solidFill>
          </a:ln>
        </p:spPr>
        <p:style>
          <a:lnRef idx="1">
            <a:schemeClr val="accent3"/>
          </a:lnRef>
          <a:fillRef idx="0">
            <a:schemeClr val="accent3"/>
          </a:fillRef>
          <a:effectRef idx="0">
            <a:schemeClr val="accent3"/>
          </a:effectRef>
          <a:fontRef idx="minor">
            <a:schemeClr val="tx1"/>
          </a:fontRef>
        </p:style>
      </p:cxnSp>
      <p:sp>
        <p:nvSpPr>
          <p:cNvPr id="21" name="Metin kutusu 20">
            <a:extLst>
              <a:ext uri="{FF2B5EF4-FFF2-40B4-BE49-F238E27FC236}">
                <a16:creationId xmlns:a16="http://schemas.microsoft.com/office/drawing/2014/main" id="{6A49A347-0D18-4094-82AD-FEFF1407574F}"/>
              </a:ext>
            </a:extLst>
          </p:cNvPr>
          <p:cNvSpPr txBox="1"/>
          <p:nvPr/>
        </p:nvSpPr>
        <p:spPr>
          <a:xfrm>
            <a:off x="5668621" y="5444823"/>
            <a:ext cx="487634" cy="369332"/>
          </a:xfrm>
          <a:prstGeom prst="rect">
            <a:avLst/>
          </a:prstGeom>
          <a:noFill/>
        </p:spPr>
        <p:txBody>
          <a:bodyPr wrap="none" rtlCol="0">
            <a:spAutoFit/>
          </a:bodyPr>
          <a:lstStyle/>
          <a:p>
            <a:r>
              <a:rPr lang="en-US" dirty="0"/>
              <a:t>IS</a:t>
            </a:r>
            <a:r>
              <a:rPr lang="en-US" baseline="-25000" dirty="0"/>
              <a:t>1</a:t>
            </a:r>
            <a:endParaRPr lang="en-US" dirty="0"/>
          </a:p>
        </p:txBody>
      </p:sp>
      <p:cxnSp>
        <p:nvCxnSpPr>
          <p:cNvPr id="23" name="Düz Bağlayıcı 22">
            <a:extLst>
              <a:ext uri="{FF2B5EF4-FFF2-40B4-BE49-F238E27FC236}">
                <a16:creationId xmlns:a16="http://schemas.microsoft.com/office/drawing/2014/main" id="{3BA15BEF-9B80-4A90-AF25-B0BB9A364765}"/>
              </a:ext>
            </a:extLst>
          </p:cNvPr>
          <p:cNvCxnSpPr/>
          <p:nvPr/>
        </p:nvCxnSpPr>
        <p:spPr>
          <a:xfrm flipV="1">
            <a:off x="1866507" y="2300140"/>
            <a:ext cx="4760536" cy="14423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80C1F4C8-F3C9-4D7A-87F6-DC197DA18F8E}"/>
              </a:ext>
            </a:extLst>
          </p:cNvPr>
          <p:cNvSpPr txBox="1"/>
          <p:nvPr/>
        </p:nvSpPr>
        <p:spPr>
          <a:xfrm>
            <a:off x="6614086" y="2104782"/>
            <a:ext cx="577402" cy="369332"/>
          </a:xfrm>
          <a:prstGeom prst="rect">
            <a:avLst/>
          </a:prstGeom>
          <a:noFill/>
        </p:spPr>
        <p:txBody>
          <a:bodyPr wrap="none" rtlCol="0">
            <a:spAutoFit/>
          </a:bodyPr>
          <a:lstStyle/>
          <a:p>
            <a:r>
              <a:rPr lang="en-US" dirty="0"/>
              <a:t>BP</a:t>
            </a:r>
            <a:r>
              <a:rPr lang="en-US" baseline="-25000" dirty="0"/>
              <a:t>1</a:t>
            </a:r>
            <a:endParaRPr lang="en-US" dirty="0"/>
          </a:p>
        </p:txBody>
      </p:sp>
      <p:sp>
        <p:nvSpPr>
          <p:cNvPr id="25" name="Oval 24">
            <a:extLst>
              <a:ext uri="{FF2B5EF4-FFF2-40B4-BE49-F238E27FC236}">
                <a16:creationId xmlns:a16="http://schemas.microsoft.com/office/drawing/2014/main" id="{A05208D8-491B-4478-B05A-B88A586C5896}"/>
              </a:ext>
            </a:extLst>
          </p:cNvPr>
          <p:cNvSpPr/>
          <p:nvPr/>
        </p:nvSpPr>
        <p:spPr>
          <a:xfrm>
            <a:off x="3233394" y="3846136"/>
            <a:ext cx="527901" cy="3864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Düz Ok Bağlayıcısı 26">
            <a:extLst>
              <a:ext uri="{FF2B5EF4-FFF2-40B4-BE49-F238E27FC236}">
                <a16:creationId xmlns:a16="http://schemas.microsoft.com/office/drawing/2014/main" id="{B71525CA-B1C3-495B-AEA3-9D55CDA049B2}"/>
              </a:ext>
            </a:extLst>
          </p:cNvPr>
          <p:cNvCxnSpPr>
            <a:endCxn id="25" idx="4"/>
          </p:cNvCxnSpPr>
          <p:nvPr/>
        </p:nvCxnSpPr>
        <p:spPr>
          <a:xfrm flipV="1">
            <a:off x="3469064" y="4232635"/>
            <a:ext cx="28281" cy="10463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8F8F5AF9-72F6-48E5-BF35-2B416D099F95}"/>
              </a:ext>
            </a:extLst>
          </p:cNvPr>
          <p:cNvSpPr txBox="1"/>
          <p:nvPr/>
        </p:nvSpPr>
        <p:spPr>
          <a:xfrm>
            <a:off x="3006928" y="5269583"/>
            <a:ext cx="1039002" cy="307777"/>
          </a:xfrm>
          <a:prstGeom prst="rect">
            <a:avLst/>
          </a:prstGeom>
          <a:noFill/>
        </p:spPr>
        <p:txBody>
          <a:bodyPr wrap="none" rtlCol="0">
            <a:spAutoFit/>
          </a:bodyPr>
          <a:lstStyle/>
          <a:p>
            <a:r>
              <a:rPr lang="en-US" sz="1400" dirty="0" err="1"/>
              <a:t>BoP</a:t>
            </a:r>
            <a:r>
              <a:rPr lang="en-US" sz="1400" dirty="0"/>
              <a:t> deficit</a:t>
            </a:r>
          </a:p>
        </p:txBody>
      </p:sp>
      <p:sp>
        <p:nvSpPr>
          <p:cNvPr id="29" name="Metin kutusu 28">
            <a:extLst>
              <a:ext uri="{FF2B5EF4-FFF2-40B4-BE49-F238E27FC236}">
                <a16:creationId xmlns:a16="http://schemas.microsoft.com/office/drawing/2014/main" id="{A542C0BC-8A08-4142-AD0A-C77B4B522A72}"/>
              </a:ext>
            </a:extLst>
          </p:cNvPr>
          <p:cNvSpPr txBox="1"/>
          <p:nvPr/>
        </p:nvSpPr>
        <p:spPr>
          <a:xfrm>
            <a:off x="3876653" y="3205783"/>
            <a:ext cx="338554" cy="369332"/>
          </a:xfrm>
          <a:prstGeom prst="rect">
            <a:avLst/>
          </a:prstGeom>
          <a:noFill/>
        </p:spPr>
        <p:txBody>
          <a:bodyPr wrap="none" rtlCol="0">
            <a:spAutoFit/>
          </a:bodyPr>
          <a:lstStyle/>
          <a:p>
            <a:r>
              <a:rPr lang="en-US" dirty="0"/>
              <a:t>A</a:t>
            </a:r>
          </a:p>
        </p:txBody>
      </p:sp>
      <p:sp>
        <p:nvSpPr>
          <p:cNvPr id="30" name="Metin kutusu 29">
            <a:extLst>
              <a:ext uri="{FF2B5EF4-FFF2-40B4-BE49-F238E27FC236}">
                <a16:creationId xmlns:a16="http://schemas.microsoft.com/office/drawing/2014/main" id="{D2883324-A177-4095-BFEB-04AA203FE7C0}"/>
              </a:ext>
            </a:extLst>
          </p:cNvPr>
          <p:cNvSpPr txBox="1"/>
          <p:nvPr/>
        </p:nvSpPr>
        <p:spPr>
          <a:xfrm>
            <a:off x="3478491" y="3867172"/>
            <a:ext cx="338554" cy="369332"/>
          </a:xfrm>
          <a:prstGeom prst="rect">
            <a:avLst/>
          </a:prstGeom>
          <a:noFill/>
        </p:spPr>
        <p:txBody>
          <a:bodyPr wrap="none" rtlCol="0">
            <a:spAutoFit/>
          </a:bodyPr>
          <a:lstStyle/>
          <a:p>
            <a:r>
              <a:rPr lang="en-US" dirty="0"/>
              <a:t>B</a:t>
            </a:r>
          </a:p>
        </p:txBody>
      </p:sp>
      <p:cxnSp>
        <p:nvCxnSpPr>
          <p:cNvPr id="32" name="Düz Bağlayıcı 31">
            <a:extLst>
              <a:ext uri="{FF2B5EF4-FFF2-40B4-BE49-F238E27FC236}">
                <a16:creationId xmlns:a16="http://schemas.microsoft.com/office/drawing/2014/main" id="{7682B0C1-90BE-43BB-838B-8D3250284061}"/>
              </a:ext>
            </a:extLst>
          </p:cNvPr>
          <p:cNvCxnSpPr/>
          <p:nvPr/>
        </p:nvCxnSpPr>
        <p:spPr>
          <a:xfrm flipV="1">
            <a:off x="1701150" y="1409308"/>
            <a:ext cx="3167406" cy="30692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Metin kutusu 32">
            <a:extLst>
              <a:ext uri="{FF2B5EF4-FFF2-40B4-BE49-F238E27FC236}">
                <a16:creationId xmlns:a16="http://schemas.microsoft.com/office/drawing/2014/main" id="{6C9011BD-C44A-4042-889F-5593ADCC34D0}"/>
              </a:ext>
            </a:extLst>
          </p:cNvPr>
          <p:cNvSpPr txBox="1"/>
          <p:nvPr/>
        </p:nvSpPr>
        <p:spPr>
          <a:xfrm>
            <a:off x="4868556" y="1209657"/>
            <a:ext cx="590226" cy="369332"/>
          </a:xfrm>
          <a:prstGeom prst="rect">
            <a:avLst/>
          </a:prstGeom>
          <a:noFill/>
        </p:spPr>
        <p:txBody>
          <a:bodyPr wrap="none" rtlCol="0">
            <a:spAutoFit/>
          </a:bodyPr>
          <a:lstStyle/>
          <a:p>
            <a:r>
              <a:rPr lang="en-US" dirty="0"/>
              <a:t>LM</a:t>
            </a:r>
            <a:r>
              <a:rPr lang="en-US" baseline="-25000" dirty="0"/>
              <a:t>1</a:t>
            </a:r>
            <a:endParaRPr lang="en-US" dirty="0"/>
          </a:p>
        </p:txBody>
      </p:sp>
      <p:sp>
        <p:nvSpPr>
          <p:cNvPr id="34" name="Metin kutusu 33">
            <a:extLst>
              <a:ext uri="{FF2B5EF4-FFF2-40B4-BE49-F238E27FC236}">
                <a16:creationId xmlns:a16="http://schemas.microsoft.com/office/drawing/2014/main" id="{D18BFCB4-54DE-439F-80F2-6E1EBCA6E951}"/>
              </a:ext>
            </a:extLst>
          </p:cNvPr>
          <p:cNvSpPr txBox="1"/>
          <p:nvPr/>
        </p:nvSpPr>
        <p:spPr>
          <a:xfrm>
            <a:off x="2545237" y="3110845"/>
            <a:ext cx="351378" cy="369332"/>
          </a:xfrm>
          <a:prstGeom prst="rect">
            <a:avLst/>
          </a:prstGeom>
          <a:noFill/>
        </p:spPr>
        <p:txBody>
          <a:bodyPr wrap="none" rtlCol="0">
            <a:spAutoFit/>
          </a:bodyPr>
          <a:lstStyle/>
          <a:p>
            <a:r>
              <a:rPr lang="en-US" dirty="0"/>
              <a:t>C</a:t>
            </a:r>
          </a:p>
        </p:txBody>
      </p:sp>
      <p:sp>
        <p:nvSpPr>
          <p:cNvPr id="35" name="Metin kutusu 34">
            <a:extLst>
              <a:ext uri="{FF2B5EF4-FFF2-40B4-BE49-F238E27FC236}">
                <a16:creationId xmlns:a16="http://schemas.microsoft.com/office/drawing/2014/main" id="{2EAE7C37-863E-4300-B412-8BD70A79505E}"/>
              </a:ext>
            </a:extLst>
          </p:cNvPr>
          <p:cNvSpPr txBox="1"/>
          <p:nvPr/>
        </p:nvSpPr>
        <p:spPr>
          <a:xfrm>
            <a:off x="7560298" y="1501888"/>
            <a:ext cx="4194928" cy="4524315"/>
          </a:xfrm>
          <a:prstGeom prst="rect">
            <a:avLst/>
          </a:prstGeom>
          <a:noFill/>
        </p:spPr>
        <p:txBody>
          <a:bodyPr wrap="square" rtlCol="0">
            <a:spAutoFit/>
          </a:bodyPr>
          <a:lstStyle/>
          <a:p>
            <a:pPr marL="342900" indent="-342900">
              <a:buAutoNum type="arabicParenBoth"/>
            </a:pPr>
            <a:r>
              <a:rPr lang="en-US" dirty="0"/>
              <a:t>The revaluation decreases NX and shifts IS to the left and worsens Current Account and shifts the BP to the left;</a:t>
            </a:r>
          </a:p>
          <a:p>
            <a:r>
              <a:rPr lang="en-US" dirty="0"/>
              <a:t>At point B, at the new domestic equilibrium, interest rate falls; this leads to an outflow of foreign capital, leading to an appreciation of foreign currency and depreciation of domestic currency;</a:t>
            </a:r>
          </a:p>
          <a:p>
            <a:r>
              <a:rPr lang="en-US" dirty="0"/>
              <a:t>(2) The Central Bank sells foreign currency (reduces official FX reserves) and reduces domestic money supply. This shift the LM to the left.</a:t>
            </a:r>
          </a:p>
          <a:p>
            <a:r>
              <a:rPr lang="en-US" dirty="0"/>
              <a:t>The final full equilibrium occurs at point C (revaluation leads to an erosion of official FX reserves)</a:t>
            </a:r>
          </a:p>
        </p:txBody>
      </p:sp>
      <p:cxnSp>
        <p:nvCxnSpPr>
          <p:cNvPr id="37" name="Düz Ok Bağlayıcısı 36">
            <a:extLst>
              <a:ext uri="{FF2B5EF4-FFF2-40B4-BE49-F238E27FC236}">
                <a16:creationId xmlns:a16="http://schemas.microsoft.com/office/drawing/2014/main" id="{B360FB65-7165-4F0E-8D6A-1281A47AFF4A}"/>
              </a:ext>
            </a:extLst>
          </p:cNvPr>
          <p:cNvCxnSpPr/>
          <p:nvPr/>
        </p:nvCxnSpPr>
        <p:spPr>
          <a:xfrm flipH="1" flipV="1">
            <a:off x="6096000" y="2474114"/>
            <a:ext cx="60255" cy="4199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Düz Ok Bağlayıcısı 38">
            <a:extLst>
              <a:ext uri="{FF2B5EF4-FFF2-40B4-BE49-F238E27FC236}">
                <a16:creationId xmlns:a16="http://schemas.microsoft.com/office/drawing/2014/main" id="{7DC5AEC1-B73C-46D8-A7F2-285D1CBA8AF6}"/>
              </a:ext>
            </a:extLst>
          </p:cNvPr>
          <p:cNvCxnSpPr/>
          <p:nvPr/>
        </p:nvCxnSpPr>
        <p:spPr>
          <a:xfrm flipH="1">
            <a:off x="4788816" y="4478576"/>
            <a:ext cx="480768" cy="4233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Düz Ok Bağlayıcısı 40">
            <a:extLst>
              <a:ext uri="{FF2B5EF4-FFF2-40B4-BE49-F238E27FC236}">
                <a16:creationId xmlns:a16="http://schemas.microsoft.com/office/drawing/2014/main" id="{EC54CA8F-9B4A-4A19-9880-495F2DEB4569}"/>
              </a:ext>
            </a:extLst>
          </p:cNvPr>
          <p:cNvCxnSpPr/>
          <p:nvPr/>
        </p:nvCxnSpPr>
        <p:spPr>
          <a:xfrm flipH="1" flipV="1">
            <a:off x="4666268" y="1715678"/>
            <a:ext cx="792514" cy="5844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Metin kutusu 41">
            <a:extLst>
              <a:ext uri="{FF2B5EF4-FFF2-40B4-BE49-F238E27FC236}">
                <a16:creationId xmlns:a16="http://schemas.microsoft.com/office/drawing/2014/main" id="{A21FB84C-D8F0-4623-BBB8-DD0E4DD98C4A}"/>
              </a:ext>
            </a:extLst>
          </p:cNvPr>
          <p:cNvSpPr txBox="1"/>
          <p:nvPr/>
        </p:nvSpPr>
        <p:spPr>
          <a:xfrm>
            <a:off x="5470706" y="2558533"/>
            <a:ext cx="496963" cy="369332"/>
          </a:xfrm>
          <a:prstGeom prst="rect">
            <a:avLst/>
          </a:prstGeom>
          <a:noFill/>
        </p:spPr>
        <p:txBody>
          <a:bodyPr wrap="square" rtlCol="0">
            <a:spAutoFit/>
          </a:bodyPr>
          <a:lstStyle/>
          <a:p>
            <a:r>
              <a:rPr lang="en-US" dirty="0"/>
              <a:t>(1)</a:t>
            </a:r>
          </a:p>
        </p:txBody>
      </p:sp>
      <p:sp>
        <p:nvSpPr>
          <p:cNvPr id="43" name="Metin kutusu 42">
            <a:extLst>
              <a:ext uri="{FF2B5EF4-FFF2-40B4-BE49-F238E27FC236}">
                <a16:creationId xmlns:a16="http://schemas.microsoft.com/office/drawing/2014/main" id="{D0E34A1E-91C8-4745-A3A6-E6974CE5D3B3}"/>
              </a:ext>
            </a:extLst>
          </p:cNvPr>
          <p:cNvSpPr txBox="1"/>
          <p:nvPr/>
        </p:nvSpPr>
        <p:spPr>
          <a:xfrm>
            <a:off x="4490266" y="4349627"/>
            <a:ext cx="466794" cy="369332"/>
          </a:xfrm>
          <a:prstGeom prst="rect">
            <a:avLst/>
          </a:prstGeom>
          <a:noFill/>
        </p:spPr>
        <p:txBody>
          <a:bodyPr wrap="none" rtlCol="0">
            <a:spAutoFit/>
          </a:bodyPr>
          <a:lstStyle/>
          <a:p>
            <a:r>
              <a:rPr lang="en-US" dirty="0"/>
              <a:t>(1)</a:t>
            </a:r>
          </a:p>
        </p:txBody>
      </p:sp>
      <p:sp>
        <p:nvSpPr>
          <p:cNvPr id="44" name="Metin kutusu 43">
            <a:extLst>
              <a:ext uri="{FF2B5EF4-FFF2-40B4-BE49-F238E27FC236}">
                <a16:creationId xmlns:a16="http://schemas.microsoft.com/office/drawing/2014/main" id="{1797C0E4-52B6-4F47-A828-007F21C86261}"/>
              </a:ext>
            </a:extLst>
          </p:cNvPr>
          <p:cNvSpPr txBox="1"/>
          <p:nvPr/>
        </p:nvSpPr>
        <p:spPr>
          <a:xfrm>
            <a:off x="4642256" y="1926937"/>
            <a:ext cx="466794"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223610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2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par>
                                <p:cTn id="57" presetID="1" presetClass="entr" presetSubtype="0" fill="hold" grpId="0" nodeType="withEffect">
                                  <p:stCondLst>
                                    <p:cond delay="250"/>
                                  </p:stCondLst>
                                  <p:childTnLst>
                                    <p:set>
                                      <p:cBhvr>
                                        <p:cTn id="5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5" grpId="0" animBg="1"/>
      <p:bldP spid="28" grpId="0"/>
      <p:bldP spid="30" grpId="0"/>
      <p:bldP spid="33" grpId="0"/>
      <p:bldP spid="34" grpId="0"/>
      <p:bldP spid="42" grpId="0"/>
      <p:bldP spid="43" grpId="0"/>
      <p:bldP spid="44" grpId="0"/>
    </p:bldLst>
  </p:timing>
</p:sld>
</file>

<file path=ppt/theme/theme1.xml><?xml version="1.0" encoding="utf-8"?>
<a:theme xmlns:a="http://schemas.openxmlformats.org/drawingml/2006/main" name="1_AFC template">
  <a:themeElements>
    <a:clrScheme name="AF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FC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F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FC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FC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FC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FC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FC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FC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FC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FC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FC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FC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FC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163</TotalTime>
  <Words>1810</Words>
  <Application>Microsoft Office PowerPoint</Application>
  <PresentationFormat>Geniş ekran</PresentationFormat>
  <Paragraphs>206</Paragraphs>
  <Slides>20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Cambria</vt:lpstr>
      <vt:lpstr>Times New Roman</vt:lpstr>
      <vt:lpstr>Wingdings</vt:lpstr>
      <vt:lpstr>1_AFC template</vt:lpstr>
      <vt:lpstr>Chapter 25:</vt:lpstr>
      <vt:lpstr>Contents</vt:lpstr>
      <vt:lpstr> Fiscal Policy Under Fixed Exchange Rates</vt:lpstr>
      <vt:lpstr> Fiscal Policy Under Fixed Exchange Rates</vt:lpstr>
      <vt:lpstr>Fiscal Policy Under Fixed Exchange Rates</vt:lpstr>
      <vt:lpstr> Fiscal Policy Under Fixed Exchange Rates</vt:lpstr>
      <vt:lpstr>Fiscal Policy Under Fixed Exchange Rates</vt:lpstr>
      <vt:lpstr> Fiscal Policy Under Fixed Exchange Rates</vt:lpstr>
      <vt:lpstr> Monetary Policy Under Fixed Exchange Rates</vt:lpstr>
      <vt:lpstr> Monetary Policy Under Fixed Exchange Rates</vt:lpstr>
      <vt:lpstr>Monetary Policy Under Fixed Exchange Rates</vt:lpstr>
      <vt:lpstr> Monetary Policy Under Fixed Exchange Rates</vt:lpstr>
      <vt:lpstr>Monetary Policy Under Fixed Exchange Rates</vt:lpstr>
      <vt:lpstr> Monetary Policy Under Fixed Exchange Rates</vt:lpstr>
      <vt:lpstr> Effects of Official Changes in the Exchange Rate System</vt:lpstr>
      <vt:lpstr> Effects of Official Changes in the Exchange Rate System: Devaluation of domestic currency, E↑</vt:lpstr>
      <vt:lpstr> Effects of Official Changes in the Exchange Rate System: Devaluation of domestic currency, E↑</vt:lpstr>
      <vt:lpstr> Effects of Official Changes in the Exchange Rate System</vt:lpstr>
      <vt:lpstr> Effects of Official Changes in the Exchange Rate System: Revaluation of domestic currency, E↓</vt:lpstr>
      <vt:lpstr> Effects of Official Changes in the Exchange Rate System: Revaluation of domestic currency, 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dc:creator>
  <cp:lastModifiedBy>Şirin Saraçoğlu</cp:lastModifiedBy>
  <cp:revision>61</cp:revision>
  <dcterms:created xsi:type="dcterms:W3CDTF">2020-04-25T12:09:39Z</dcterms:created>
  <dcterms:modified xsi:type="dcterms:W3CDTF">2025-12-24T12:41:24Z</dcterms:modified>
</cp:coreProperties>
</file>