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theme/theme5.xml" ContentType="application/vnd.openxmlformats-officedocument.theme+xml"/>
  <Override PartName="/ppt/slideLayouts/slideLayout19.xml" ContentType="application/vnd.openxmlformats-officedocument.presentationml.slideLayout+xml"/>
  <Override PartName="/ppt/theme/theme6.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7.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8.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9.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726" r:id="rId2"/>
    <p:sldMasterId id="2147483691" r:id="rId3"/>
    <p:sldMasterId id="2147483708" r:id="rId4"/>
    <p:sldMasterId id="2147483684" r:id="rId5"/>
    <p:sldMasterId id="2147483715" r:id="rId6"/>
    <p:sldMasterId id="2147483686" r:id="rId7"/>
    <p:sldMasterId id="2147483723" r:id="rId8"/>
    <p:sldMasterId id="2147483701" r:id="rId9"/>
    <p:sldMasterId id="2147483720" r:id="rId10"/>
  </p:sldMasterIdLst>
  <p:notesMasterIdLst>
    <p:notesMasterId r:id="rId40"/>
  </p:notesMasterIdLst>
  <p:sldIdLst>
    <p:sldId id="611" r:id="rId11"/>
    <p:sldId id="950" r:id="rId12"/>
    <p:sldId id="1005" r:id="rId13"/>
    <p:sldId id="964" r:id="rId14"/>
    <p:sldId id="1025" r:id="rId15"/>
    <p:sldId id="951" r:id="rId16"/>
    <p:sldId id="1002" r:id="rId17"/>
    <p:sldId id="983" r:id="rId18"/>
    <p:sldId id="1009" r:id="rId19"/>
    <p:sldId id="1027" r:id="rId20"/>
    <p:sldId id="1029" r:id="rId21"/>
    <p:sldId id="1032" r:id="rId22"/>
    <p:sldId id="1033" r:id="rId23"/>
    <p:sldId id="1035" r:id="rId24"/>
    <p:sldId id="1036" r:id="rId25"/>
    <p:sldId id="1038" r:id="rId26"/>
    <p:sldId id="1040" r:id="rId27"/>
    <p:sldId id="1041" r:id="rId28"/>
    <p:sldId id="271" r:id="rId29"/>
    <p:sldId id="273" r:id="rId30"/>
    <p:sldId id="520" r:id="rId31"/>
    <p:sldId id="1008" r:id="rId32"/>
    <p:sldId id="1026" r:id="rId33"/>
    <p:sldId id="1028" r:id="rId34"/>
    <p:sldId id="1031" r:id="rId35"/>
    <p:sldId id="1034" r:id="rId36"/>
    <p:sldId id="1037" r:id="rId37"/>
    <p:sldId id="1039" r:id="rId38"/>
    <p:sldId id="1042"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5973D931-3BAC-4F30-9C16-B7461F574E40}">
          <p14:sldIdLst>
            <p14:sldId id="611"/>
            <p14:sldId id="950"/>
            <p14:sldId id="1005"/>
            <p14:sldId id="964"/>
            <p14:sldId id="1025"/>
            <p14:sldId id="951"/>
            <p14:sldId id="1002"/>
            <p14:sldId id="983"/>
            <p14:sldId id="1009"/>
            <p14:sldId id="1027"/>
            <p14:sldId id="1029"/>
            <p14:sldId id="1032"/>
            <p14:sldId id="1033"/>
            <p14:sldId id="1035"/>
            <p14:sldId id="1036"/>
            <p14:sldId id="1038"/>
            <p14:sldId id="1040"/>
            <p14:sldId id="1041"/>
            <p14:sldId id="271"/>
          </p14:sldIdLst>
        </p14:section>
        <p14:section name="Appendix: Image Descriptions for Unsighted Students" id="{B7C2FF34-F9B3-45C6-BBEA-B602DE6D90D1}">
          <p14:sldIdLst>
            <p14:sldId id="273"/>
            <p14:sldId id="520"/>
            <p14:sldId id="1008"/>
            <p14:sldId id="1026"/>
            <p14:sldId id="1028"/>
            <p14:sldId id="1031"/>
            <p14:sldId id="1034"/>
            <p14:sldId id="1037"/>
            <p14:sldId id="1039"/>
            <p14:sldId id="1042"/>
          </p14:sldIdLst>
        </p14:section>
      </p14:sectionLst>
    </p:ext>
    <p:ext uri="{EFAFB233-063F-42B5-8137-9DF3F51BA10A}">
      <p15:sldGuideLst xmlns:p15="http://schemas.microsoft.com/office/powerpoint/2012/main">
        <p15:guide id="2" pos="3264" userDrawn="1">
          <p15:clr>
            <a:srgbClr val="A4A3A4"/>
          </p15:clr>
        </p15:guide>
        <p15:guide id="3" orient="horz" pos="2256" userDrawn="1">
          <p15:clr>
            <a:srgbClr val="A4A3A4"/>
          </p15:clr>
        </p15:guide>
        <p15:guide id="4" pos="56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userId="S-1-5-21-1645522239-1123561945-839522115-1006658" providerId="AD"/>
      </p:ext>
    </p:extLst>
  </p:cmAuthor>
  <p:cmAuthor id="2" name="Ciporen, Laura" initials="CL [2]" lastIdx="2" clrIdx="1">
    <p:extLst>
      <p:ext uri="{19B8F6BF-5375-455C-9EA6-DF929625EA0E}">
        <p15:presenceInfo xmlns:p15="http://schemas.microsoft.com/office/powerpoint/2012/main" userId="S::laura.ciporen@mheducation.com::567f631f-0624-4179-9d16-569ddce488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76B3"/>
    <a:srgbClr val="4F81BD"/>
    <a:srgbClr val="2E5C00"/>
    <a:srgbClr val="C00000"/>
    <a:srgbClr val="008000"/>
    <a:srgbClr val="AF1858"/>
    <a:srgbClr val="7575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554" autoAdjust="0"/>
    <p:restoredTop sz="95126" autoAdjust="0"/>
  </p:normalViewPr>
  <p:slideViewPr>
    <p:cSldViewPr snapToGrid="0" showGuides="1">
      <p:cViewPr varScale="1">
        <p:scale>
          <a:sx n="60" d="100"/>
          <a:sy n="60" d="100"/>
        </p:scale>
        <p:origin x="1692" y="56"/>
      </p:cViewPr>
      <p:guideLst>
        <p:guide pos="3264"/>
        <p:guide orient="horz" pos="2256"/>
        <p:guide pos="5640"/>
      </p:guideLst>
    </p:cSldViewPr>
  </p:slideViewPr>
  <p:outlineViewPr>
    <p:cViewPr>
      <p:scale>
        <a:sx n="33" d="100"/>
        <a:sy n="33" d="100"/>
      </p:scale>
      <p:origin x="0" y="-1224"/>
    </p:cViewPr>
  </p:outlineViewPr>
  <p:notesTextViewPr>
    <p:cViewPr>
      <p:scale>
        <a:sx n="100" d="100"/>
        <a:sy n="100" d="100"/>
      </p:scale>
      <p:origin x="0" y="0"/>
    </p:cViewPr>
  </p:notesTextViewPr>
  <p:notesViewPr>
    <p:cSldViewPr snapToGrid="0">
      <p:cViewPr varScale="1">
        <p:scale>
          <a:sx n="81" d="100"/>
          <a:sy n="81" d="100"/>
        </p:scale>
        <p:origin x="3228" y="90"/>
      </p:cViewPr>
      <p:guideLst/>
    </p:cSldViewPr>
  </p:notesViewPr>
  <p:gridSpacing cx="347472" cy="347472"/>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0" Type="http://schemas.openxmlformats.org/officeDocument/2006/relationships/slide" Target="slides/slide10.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Body)"/>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Body)"/>
              </a:defRPr>
            </a:lvl1pPr>
          </a:lstStyle>
          <a:p>
            <a:fld id="{05D653A6-6867-462E-93A7-F45B93093C26}" type="datetimeFigureOut">
              <a:rPr lang="en-US" smtClean="0"/>
              <a:pPr/>
              <a:t>16-Oct-24</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Calibri (Body)"/>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Body)"/>
              </a:defRPr>
            </a:lvl1pPr>
          </a:lstStyle>
          <a:p>
            <a:fld id="{AB559B72-D5EC-4F49-9F59-877A947E1F6F}" type="slidenum">
              <a:rPr lang="en-US" smtClean="0"/>
              <a:pPr/>
              <a:t>‹#›</a:t>
            </a:fld>
            <a:endParaRPr lang="en-US" dirty="0"/>
          </a:p>
        </p:txBody>
      </p:sp>
    </p:spTree>
    <p:extLst>
      <p:ext uri="{BB962C8B-B14F-4D97-AF65-F5344CB8AC3E}">
        <p14:creationId xmlns:p14="http://schemas.microsoft.com/office/powerpoint/2010/main" val="1572876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Calibri (Body)"/>
        <a:ea typeface="+mn-ea"/>
        <a:cs typeface="+mn-cs"/>
      </a:defRPr>
    </a:lvl1pPr>
    <a:lvl2pPr marL="457200" algn="l" defTabSz="914400" rtl="0" eaLnBrk="1" latinLnBrk="0" hangingPunct="1">
      <a:defRPr sz="1200" kern="1200">
        <a:solidFill>
          <a:schemeClr val="tx1"/>
        </a:solidFill>
        <a:latin typeface="Calibri (Body)"/>
        <a:ea typeface="+mn-ea"/>
        <a:cs typeface="+mn-cs"/>
      </a:defRPr>
    </a:lvl2pPr>
    <a:lvl3pPr marL="914400" algn="l" defTabSz="914400" rtl="0" eaLnBrk="1" latinLnBrk="0" hangingPunct="1">
      <a:defRPr sz="1200" kern="1200">
        <a:solidFill>
          <a:schemeClr val="tx1"/>
        </a:solidFill>
        <a:latin typeface="Calibri (Body)"/>
        <a:ea typeface="+mn-ea"/>
        <a:cs typeface="+mn-cs"/>
      </a:defRPr>
    </a:lvl3pPr>
    <a:lvl4pPr marL="1371600" algn="l" defTabSz="914400" rtl="0" eaLnBrk="1" latinLnBrk="0" hangingPunct="1">
      <a:defRPr sz="1200" kern="1200">
        <a:solidFill>
          <a:schemeClr val="tx1"/>
        </a:solidFill>
        <a:latin typeface="Calibri (Body)"/>
        <a:ea typeface="+mn-ea"/>
        <a:cs typeface="+mn-cs"/>
      </a:defRPr>
    </a:lvl4pPr>
    <a:lvl5pPr marL="1828800" algn="l" defTabSz="914400" rtl="0" eaLnBrk="1" latinLnBrk="0" hangingPunct="1">
      <a:defRPr sz="1200" kern="1200">
        <a:solidFill>
          <a:schemeClr val="tx1"/>
        </a:solidFill>
        <a:latin typeface="Calibri (Body)"/>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559B72-D5EC-4F49-9F59-877A947E1F6F}" type="slidenum">
              <a:rPr lang="en-US" smtClean="0"/>
              <a:t>19</a:t>
            </a:fld>
            <a:endParaRPr lang="en-US" dirty="0"/>
          </a:p>
        </p:txBody>
      </p:sp>
    </p:spTree>
    <p:extLst>
      <p:ext uri="{BB962C8B-B14F-4D97-AF65-F5344CB8AC3E}">
        <p14:creationId xmlns:p14="http://schemas.microsoft.com/office/powerpoint/2010/main" val="39845232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559B72-D5EC-4F49-9F59-877A947E1F6F}" type="slidenum">
              <a:rPr lang="en-US" smtClean="0"/>
              <a:t>21</a:t>
            </a:fld>
            <a:endParaRPr lang="en-US" dirty="0"/>
          </a:p>
        </p:txBody>
      </p:sp>
    </p:spTree>
    <p:extLst>
      <p:ext uri="{BB962C8B-B14F-4D97-AF65-F5344CB8AC3E}">
        <p14:creationId xmlns:p14="http://schemas.microsoft.com/office/powerpoint/2010/main" val="3694940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559B72-D5EC-4F49-9F59-877A947E1F6F}" type="slidenum">
              <a:rPr lang="en-US" smtClean="0"/>
              <a:t>22</a:t>
            </a:fld>
            <a:endParaRPr lang="en-US" dirty="0"/>
          </a:p>
        </p:txBody>
      </p:sp>
    </p:spTree>
    <p:extLst>
      <p:ext uri="{BB962C8B-B14F-4D97-AF65-F5344CB8AC3E}">
        <p14:creationId xmlns:p14="http://schemas.microsoft.com/office/powerpoint/2010/main" val="28054493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559B72-D5EC-4F49-9F59-877A947E1F6F}" type="slidenum">
              <a:rPr lang="en-US" smtClean="0"/>
              <a:t>23</a:t>
            </a:fld>
            <a:endParaRPr lang="en-US" dirty="0"/>
          </a:p>
        </p:txBody>
      </p:sp>
    </p:spTree>
    <p:extLst>
      <p:ext uri="{BB962C8B-B14F-4D97-AF65-F5344CB8AC3E}">
        <p14:creationId xmlns:p14="http://schemas.microsoft.com/office/powerpoint/2010/main" val="2206532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559B72-D5EC-4F49-9F59-877A947E1F6F}" type="slidenum">
              <a:rPr lang="en-US" smtClean="0"/>
              <a:t>24</a:t>
            </a:fld>
            <a:endParaRPr lang="en-US" dirty="0"/>
          </a:p>
        </p:txBody>
      </p:sp>
    </p:spTree>
    <p:extLst>
      <p:ext uri="{BB962C8B-B14F-4D97-AF65-F5344CB8AC3E}">
        <p14:creationId xmlns:p14="http://schemas.microsoft.com/office/powerpoint/2010/main" val="2721560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559B72-D5EC-4F49-9F59-877A947E1F6F}" type="slidenum">
              <a:rPr lang="en-US" smtClean="0"/>
              <a:t>25</a:t>
            </a:fld>
            <a:endParaRPr lang="en-US" dirty="0"/>
          </a:p>
        </p:txBody>
      </p:sp>
    </p:spTree>
    <p:extLst>
      <p:ext uri="{BB962C8B-B14F-4D97-AF65-F5344CB8AC3E}">
        <p14:creationId xmlns:p14="http://schemas.microsoft.com/office/powerpoint/2010/main" val="864648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559B72-D5EC-4F49-9F59-877A947E1F6F}" type="slidenum">
              <a:rPr lang="en-US" smtClean="0"/>
              <a:t>26</a:t>
            </a:fld>
            <a:endParaRPr lang="en-US" dirty="0"/>
          </a:p>
        </p:txBody>
      </p:sp>
    </p:spTree>
    <p:extLst>
      <p:ext uri="{BB962C8B-B14F-4D97-AF65-F5344CB8AC3E}">
        <p14:creationId xmlns:p14="http://schemas.microsoft.com/office/powerpoint/2010/main" val="3979338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559B72-D5EC-4F49-9F59-877A947E1F6F}" type="slidenum">
              <a:rPr lang="en-US" smtClean="0"/>
              <a:t>27</a:t>
            </a:fld>
            <a:endParaRPr lang="en-US" dirty="0"/>
          </a:p>
        </p:txBody>
      </p:sp>
    </p:spTree>
    <p:extLst>
      <p:ext uri="{BB962C8B-B14F-4D97-AF65-F5344CB8AC3E}">
        <p14:creationId xmlns:p14="http://schemas.microsoft.com/office/powerpoint/2010/main" val="589559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559B72-D5EC-4F49-9F59-877A947E1F6F}" type="slidenum">
              <a:rPr lang="en-US" smtClean="0"/>
              <a:t>28</a:t>
            </a:fld>
            <a:endParaRPr lang="en-US" dirty="0"/>
          </a:p>
        </p:txBody>
      </p:sp>
    </p:spTree>
    <p:extLst>
      <p:ext uri="{BB962C8B-B14F-4D97-AF65-F5344CB8AC3E}">
        <p14:creationId xmlns:p14="http://schemas.microsoft.com/office/powerpoint/2010/main" val="2685532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559B72-D5EC-4F49-9F59-877A947E1F6F}" type="slidenum">
              <a:rPr lang="en-US" smtClean="0"/>
              <a:t>29</a:t>
            </a:fld>
            <a:endParaRPr lang="en-US" dirty="0"/>
          </a:p>
        </p:txBody>
      </p:sp>
    </p:spTree>
    <p:extLst>
      <p:ext uri="{BB962C8B-B14F-4D97-AF65-F5344CB8AC3E}">
        <p14:creationId xmlns:p14="http://schemas.microsoft.com/office/powerpoint/2010/main" val="7936277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id="{8AC4EEC4-5547-4185-92E7-A6CAF888043F}"/>
              </a:ext>
            </a:extLst>
          </p:cNvPr>
          <p:cNvSpPr>
            <a:spLocks noGrp="1"/>
          </p:cNvSpPr>
          <p:nvPr>
            <p:ph type="ftr" sz="quarter" idx="12"/>
          </p:nvPr>
        </p:nvSpPr>
        <p:spPr>
          <a:xfrm>
            <a:off x="0" y="6478438"/>
            <a:ext cx="9144000" cy="374266"/>
          </a:xfrm>
        </p:spPr>
        <p:txBody>
          <a:bodyPr/>
          <a:lstStyle>
            <a:lvl1pPr algn="ctr">
              <a:defRPr>
                <a:solidFill>
                  <a:schemeClr val="tx1"/>
                </a:solidFill>
              </a:defRPr>
            </a:lvl1pPr>
          </a:lstStyle>
          <a:p>
            <a:pPr defTabSz="457200">
              <a:spcBef>
                <a:spcPct val="20000"/>
              </a:spcBef>
              <a:defRPr/>
            </a:pPr>
            <a:r>
              <a:rPr lang="en-US" dirty="0"/>
              <a:t>© &lt; add the year&gt; McGraw Hill, LLC. All rights reserved. Authorized only for instructor use in the classroom.</a:t>
            </a:r>
          </a:p>
          <a:p>
            <a:pPr defTabSz="457200">
              <a:spcBef>
                <a:spcPct val="20000"/>
              </a:spcBef>
              <a:defRPr/>
            </a:pPr>
            <a:r>
              <a:rPr lang="en-US" dirty="0"/>
              <a:t>No reproduction or further distribution permitted without the prior written consent of McGraw Hill, LLC.</a:t>
            </a:r>
          </a:p>
        </p:txBody>
      </p:sp>
    </p:spTree>
    <p:extLst>
      <p:ext uri="{BB962C8B-B14F-4D97-AF65-F5344CB8AC3E}">
        <p14:creationId xmlns:p14="http://schemas.microsoft.com/office/powerpoint/2010/main" val="1001655917"/>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id="{E2D8ACCF-E5FC-4FE9-9E84-B2A0A6B1EEBA}"/>
              </a:ext>
              <a:ext uri="{C183D7F6-B498-43B3-948B-1728B52AA6E4}">
                <adec:decorative xmlns:adec="http://schemas.microsoft.com/office/drawing/2017/decorative"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id="{F4607C07-D864-4A1A-8061-D12997CC50CE}"/>
              </a:ext>
            </a:extLst>
          </p:cNvPr>
          <p:cNvSpPr>
            <a:spLocks noGrp="1"/>
          </p:cNvSpPr>
          <p:nvPr>
            <p:ph type="ftr" sz="quarter" idx="12"/>
          </p:nvPr>
        </p:nvSpPr>
        <p:spPr/>
        <p:txBody>
          <a:bodyPr/>
          <a:lstStyle>
            <a:lvl1pPr algn="ctr">
              <a:defRPr>
                <a:solidFill>
                  <a:schemeClr val="tx1"/>
                </a:solidFill>
              </a:defRPr>
            </a:lvl1pPr>
          </a:lstStyle>
          <a:p>
            <a:pPr defTabSz="457200">
              <a:spcBef>
                <a:spcPct val="20000"/>
              </a:spcBef>
              <a:defRPr/>
            </a:pPr>
            <a:r>
              <a:rPr lang="en-US" dirty="0"/>
              <a:t>© &lt; add the year&gt; McGraw Hill, LLC. All rights reserved. Authorized only for instructor use in the classroom.</a:t>
            </a:r>
          </a:p>
          <a:p>
            <a:pPr defTabSz="457200">
              <a:spcBef>
                <a:spcPct val="20000"/>
              </a:spcBef>
              <a:defRPr/>
            </a:pPr>
            <a:r>
              <a:rPr lang="en-US" dirty="0"/>
              <a:t>No reproduction or further distribution permitted without the prior written consent of McGraw Hill, LLC.</a:t>
            </a:r>
          </a:p>
        </p:txBody>
      </p:sp>
    </p:spTree>
    <p:extLst>
      <p:ext uri="{BB962C8B-B14F-4D97-AF65-F5344CB8AC3E}">
        <p14:creationId xmlns:p14="http://schemas.microsoft.com/office/powerpoint/2010/main" val="2489068921"/>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defRPr>
            </a:lvl1pPr>
          </a:lstStyle>
          <a:p>
            <a:r>
              <a:rPr lang="en-US" dirty="0"/>
              <a:t>Click to edit Master title style</a:t>
            </a:r>
          </a:p>
        </p:txBody>
      </p:sp>
      <p:sp>
        <p:nvSpPr>
          <p:cNvPr id="3" name="Subtitle"/>
          <p:cNvSpPr>
            <a:spLocks noGrp="1"/>
          </p:cNvSpPr>
          <p:nvPr>
            <p:ph type="subTitle" idx="1"/>
          </p:nvPr>
        </p:nvSpPr>
        <p:spPr>
          <a:xfrm>
            <a:off x="782058" y="3986784"/>
            <a:ext cx="4297680" cy="517585"/>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p:ph type="body" sz="quarter" idx="10"/>
          </p:nvPr>
        </p:nvSpPr>
        <p:spPr>
          <a:xfrm>
            <a:off x="777240" y="4718304"/>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&lt; add the year&gt; McGraw Hill, LLC. All rights reserved. Authorized only for instructor use in the classroom.</a:t>
            </a:r>
          </a:p>
          <a:p>
            <a:pPr defTabSz="457200">
              <a:spcBef>
                <a:spcPct val="20000"/>
              </a:spcBef>
              <a:defRPr/>
            </a:pPr>
            <a:r>
              <a:rPr lang="en-US" dirty="0"/>
              <a:t>No reproduction or further distribution permitted without the prior written consent of McGraw Hill, LLC.</a:t>
            </a:r>
          </a:p>
        </p:txBody>
      </p:sp>
    </p:spTree>
    <p:extLst>
      <p:ext uri="{BB962C8B-B14F-4D97-AF65-F5344CB8AC3E}">
        <p14:creationId xmlns:p14="http://schemas.microsoft.com/office/powerpoint/2010/main" val="380643474"/>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id="{7A14A7A9-A9D7-4A08-A24F-4D1C1F4C29CE}"/>
              </a:ext>
              <a:ext uri="{C183D7F6-B498-43B3-948B-1728B52AA6E4}">
                <adec:decorative xmlns:adec="http://schemas.microsoft.com/office/drawing/2017/decorative"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endParaRPr lang="en-US" dirty="0"/>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&lt; add the year&gt; McGraw Hill, LLC. All rights reserved. Authorized only for instructor use in the classroom.</a:t>
            </a:r>
          </a:p>
          <a:p>
            <a:pPr defTabSz="457200">
              <a:spcBef>
                <a:spcPct val="20000"/>
              </a:spcBef>
              <a:defRPr/>
            </a:pPr>
            <a:r>
              <a:rPr lang="en-US" dirty="0"/>
              <a:t>No reproduction or further distribution permitted without the prior written consent of McGraw Hill, LLC.</a:t>
            </a:r>
          </a:p>
        </p:txBody>
      </p:sp>
    </p:spTree>
    <p:extLst>
      <p:ext uri="{BB962C8B-B14F-4D97-AF65-F5344CB8AC3E}">
        <p14:creationId xmlns:p14="http://schemas.microsoft.com/office/powerpoint/2010/main" val="1233895555"/>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NO Cover">
    <p:spTree>
      <p:nvGrpSpPr>
        <p:cNvPr id="1" name=""/>
        <p:cNvGrpSpPr/>
        <p:nvPr/>
      </p:nvGrpSpPr>
      <p:grpSpPr>
        <a:xfrm>
          <a:off x="0" y="0"/>
          <a:ext cx="0" cy="0"/>
          <a:chOff x="0" y="0"/>
          <a:chExt cx="0" cy="0"/>
        </a:xfrm>
      </p:grpSpPr>
      <p:sp>
        <p:nvSpPr>
          <p:cNvPr id="2" name="Title"/>
          <p:cNvSpPr>
            <a:spLocks noGrp="1"/>
          </p:cNvSpPr>
          <p:nvPr userDrawn="1">
            <p:ph type="ctrTitle"/>
          </p:nvPr>
        </p:nvSpPr>
        <p:spPr>
          <a:xfrm>
            <a:off x="5246492" y="1629507"/>
            <a:ext cx="3501554" cy="1799493"/>
          </a:xfrm>
          <a:prstGeom prst="rect">
            <a:avLst/>
          </a:prstGeom>
        </p:spPr>
        <p:txBody>
          <a:bodyPr anchor="t">
            <a:noAutofit/>
          </a:bodyPr>
          <a:lstStyle>
            <a:lvl1pPr algn="ctr">
              <a:lnSpc>
                <a:spcPct val="100000"/>
              </a:lnSpc>
              <a:defRPr sz="4400" b="1">
                <a:solidFill>
                  <a:schemeClr val="bg1"/>
                </a:solidFill>
                <a:latin typeface="Arial Black" panose="020B0A04020102020204" pitchFamily="34" charset="0"/>
              </a:defRPr>
            </a:lvl1pPr>
          </a:lstStyle>
          <a:p>
            <a:endParaRPr lang="en-US" dirty="0"/>
          </a:p>
        </p:txBody>
      </p:sp>
      <p:sp>
        <p:nvSpPr>
          <p:cNvPr id="3" name="Subtitle"/>
          <p:cNvSpPr>
            <a:spLocks noGrp="1"/>
          </p:cNvSpPr>
          <p:nvPr>
            <p:ph type="subTitle" idx="1"/>
          </p:nvPr>
        </p:nvSpPr>
        <p:spPr>
          <a:xfrm>
            <a:off x="0" y="4187952"/>
            <a:ext cx="9144000" cy="1143000"/>
          </a:xfrm>
          <a:prstGeom prst="rect">
            <a:avLst/>
          </a:prstGeom>
        </p:spPr>
        <p:txBody>
          <a:bodyPr/>
          <a:lstStyle>
            <a:lvl1pPr marL="0" indent="0" algn="l">
              <a:buNone/>
              <a:defRPr sz="2000" b="1">
                <a:solidFill>
                  <a:srgbClr val="2E5C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n-US" sz="4400" b="0" i="0" u="none" strike="noStrike" kern="1200" cap="none" spc="0" normalizeH="0" baseline="0" noProof="0" dirty="0">
              <a:ln>
                <a:noFill/>
              </a:ln>
              <a:solidFill>
                <a:srgbClr val="2E5C00"/>
              </a:solidFill>
              <a:effectLst/>
              <a:uLnTx/>
              <a:uFillTx/>
              <a:latin typeface="Arial Black" panose="020B0A04020102020204" pitchFamily="34" charset="0"/>
              <a:ea typeface="+mn-ea"/>
              <a:cs typeface="+mn-cs"/>
            </a:endParaRP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&lt; add the year&gt; McGraw Hill, LLC. All rights reserved. Authorized only for instructor use in the classroom.</a:t>
            </a:r>
          </a:p>
          <a:p>
            <a:pPr defTabSz="457200">
              <a:spcBef>
                <a:spcPct val="20000"/>
              </a:spcBef>
              <a:defRPr/>
            </a:pPr>
            <a:r>
              <a:rPr lang="en-US" dirty="0"/>
              <a:t>No reproduction or further distribution permitted without the prior written consent of McGraw Hill, LLC.</a:t>
            </a:r>
          </a:p>
        </p:txBody>
      </p:sp>
    </p:spTree>
    <p:extLst>
      <p:ext uri="{BB962C8B-B14F-4D97-AF65-F5344CB8AC3E}">
        <p14:creationId xmlns:p14="http://schemas.microsoft.com/office/powerpoint/2010/main" val="3158712273"/>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Appendix Link">
            <a:extLst>
              <a:ext uri="{FF2B5EF4-FFF2-40B4-BE49-F238E27FC236}">
                <a16:creationId xmlns:a16="http://schemas.microsoft.com/office/drawing/2014/main" id="{B99614B3-68E1-0DE1-8128-450F1A4F3729}"/>
              </a:ext>
            </a:extLst>
          </p:cNvPr>
          <p:cNvSpPr>
            <a:spLocks noGrp="1"/>
          </p:cNvSpPr>
          <p:nvPr>
            <p:ph type="body" sz="quarter" idx="14" hasCustomPrompt="1"/>
          </p:nvPr>
        </p:nvSpPr>
        <p:spPr>
          <a:xfrm>
            <a:off x="3374136" y="6336792"/>
            <a:ext cx="2404872"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01A60C2A-770F-089E-ED18-3A2EE77616FE}"/>
              </a:ext>
            </a:extLst>
          </p:cNvPr>
          <p:cNvSpPr>
            <a:spLocks noGrp="1"/>
          </p:cNvSpPr>
          <p:nvPr>
            <p:ph type="body" sz="quarter" idx="15" hasCustomPrompt="1"/>
          </p:nvPr>
        </p:nvSpPr>
        <p:spPr>
          <a:xfrm>
            <a:off x="1562100" y="6684264"/>
            <a:ext cx="69723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74508582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2D4455DD-B128-CECB-404F-2A75BE70BFFF}"/>
              </a:ext>
            </a:extLst>
          </p:cNvPr>
          <p:cNvSpPr>
            <a:spLocks noGrp="1"/>
          </p:cNvSpPr>
          <p:nvPr>
            <p:ph type="body" sz="quarter" idx="15" hasCustomPrompt="1"/>
          </p:nvPr>
        </p:nvSpPr>
        <p:spPr>
          <a:xfrm>
            <a:off x="3374136" y="6336792"/>
            <a:ext cx="2404872"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79309574-D610-BFFB-5373-96999640699F}"/>
              </a:ext>
            </a:extLst>
          </p:cNvPr>
          <p:cNvSpPr>
            <a:spLocks noGrp="1"/>
          </p:cNvSpPr>
          <p:nvPr>
            <p:ph type="body" sz="quarter" idx="16" hasCustomPrompt="1"/>
          </p:nvPr>
        </p:nvSpPr>
        <p:spPr>
          <a:xfrm>
            <a:off x="1562100" y="6684264"/>
            <a:ext cx="69723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22933013"/>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5730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68583DF4-3680-1BFA-EEF3-AB9E3536D2C7}"/>
              </a:ext>
            </a:extLst>
          </p:cNvPr>
          <p:cNvSpPr>
            <a:spLocks noGrp="1"/>
          </p:cNvSpPr>
          <p:nvPr>
            <p:ph type="body" sz="quarter" idx="15" hasCustomPrompt="1"/>
          </p:nvPr>
        </p:nvSpPr>
        <p:spPr>
          <a:xfrm>
            <a:off x="3374136" y="6336792"/>
            <a:ext cx="2404872"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D1776C0A-7638-5444-47F7-AC1D483DCB49}"/>
              </a:ext>
            </a:extLst>
          </p:cNvPr>
          <p:cNvSpPr>
            <a:spLocks noGrp="1"/>
          </p:cNvSpPr>
          <p:nvPr>
            <p:ph type="body" sz="quarter" idx="16" hasCustomPrompt="1"/>
          </p:nvPr>
        </p:nvSpPr>
        <p:spPr>
          <a:xfrm>
            <a:off x="1562100" y="6684264"/>
            <a:ext cx="69723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7881570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5730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C7C4A88E-C6C1-9C26-54D3-56A7322E0B94}"/>
              </a:ext>
            </a:extLst>
          </p:cNvPr>
          <p:cNvSpPr>
            <a:spLocks noGrp="1"/>
          </p:cNvSpPr>
          <p:nvPr>
            <p:ph type="body" sz="quarter" idx="15" hasCustomPrompt="1"/>
          </p:nvPr>
        </p:nvSpPr>
        <p:spPr>
          <a:xfrm>
            <a:off x="3374136" y="6336792"/>
            <a:ext cx="2404872"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4774A48E-4907-6467-DBA3-7082350CDF85}"/>
              </a:ext>
            </a:extLst>
          </p:cNvPr>
          <p:cNvSpPr>
            <a:spLocks noGrp="1"/>
          </p:cNvSpPr>
          <p:nvPr>
            <p:ph type="body" sz="quarter" idx="16" hasCustomPrompt="1"/>
          </p:nvPr>
        </p:nvSpPr>
        <p:spPr>
          <a:xfrm>
            <a:off x="1562100" y="6684264"/>
            <a:ext cx="69723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4696270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440D52BF-78D2-BC33-D8BC-6EC31F5A606D}"/>
              </a:ext>
            </a:extLst>
          </p:cNvPr>
          <p:cNvSpPr>
            <a:spLocks noGrp="1"/>
          </p:cNvSpPr>
          <p:nvPr>
            <p:ph type="body" sz="quarter" idx="16" hasCustomPrompt="1"/>
          </p:nvPr>
        </p:nvSpPr>
        <p:spPr>
          <a:xfrm>
            <a:off x="3374136" y="6336792"/>
            <a:ext cx="2404872"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AE400176-E509-870D-D3BF-2E071B2553D4}"/>
              </a:ext>
            </a:extLst>
          </p:cNvPr>
          <p:cNvSpPr>
            <a:spLocks noGrp="1"/>
          </p:cNvSpPr>
          <p:nvPr>
            <p:ph type="body" sz="quarter" idx="17" hasCustomPrompt="1"/>
          </p:nvPr>
        </p:nvSpPr>
        <p:spPr>
          <a:xfrm>
            <a:off x="1562100" y="6684264"/>
            <a:ext cx="69723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10000558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9EC53C63-EC17-7106-362C-B3EB75D4B5FA}"/>
              </a:ext>
            </a:extLst>
          </p:cNvPr>
          <p:cNvSpPr>
            <a:spLocks noGrp="1"/>
          </p:cNvSpPr>
          <p:nvPr>
            <p:ph type="body" sz="quarter" idx="19" hasCustomPrompt="1"/>
          </p:nvPr>
        </p:nvSpPr>
        <p:spPr>
          <a:xfrm>
            <a:off x="3374136" y="6336792"/>
            <a:ext cx="2404872" cy="192024"/>
          </a:xfrm>
        </p:spPr>
        <p:txBody>
          <a:bodyPr anchor="ctr">
            <a:noAutofit/>
          </a:bodyPr>
          <a:lstStyle>
            <a:lvl1pPr algn="ctr">
              <a:defRPr sz="900"/>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62AAB954-99EB-E7CF-6444-CABDCDE5BC77}"/>
              </a:ext>
            </a:extLst>
          </p:cNvPr>
          <p:cNvSpPr>
            <a:spLocks noGrp="1"/>
          </p:cNvSpPr>
          <p:nvPr>
            <p:ph type="body" sz="quarter" idx="20" hasCustomPrompt="1"/>
          </p:nvPr>
        </p:nvSpPr>
        <p:spPr>
          <a:xfrm>
            <a:off x="1562100" y="6684264"/>
            <a:ext cx="6972300"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0706143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0" y="228600"/>
            <a:ext cx="9144000" cy="612648"/>
          </a:xfrm>
          <a:prstGeom prst="rect">
            <a:avLst/>
          </a:prstGeom>
        </p:spPr>
        <p:txBody>
          <a:bodyPr anchor="ctr">
            <a:no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987552"/>
            <a:ext cx="8229600" cy="5193792"/>
          </a:xfrm>
          <a:prstGeom prst="rect">
            <a:avLst/>
          </a:prstGeo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a:t>
            </a:r>
          </a:p>
          <a:p>
            <a:pPr lvl="1"/>
            <a:r>
              <a:rPr lang="en-US" dirty="0"/>
              <a:t>Second level</a:t>
            </a:r>
          </a:p>
          <a:p>
            <a:pPr lvl="2"/>
            <a:r>
              <a:rPr lang="en-US" dirty="0"/>
              <a:t>Third level</a:t>
            </a:r>
          </a:p>
        </p:txBody>
      </p:sp>
      <p:sp>
        <p:nvSpPr>
          <p:cNvPr id="6" name="Appendix Link">
            <a:extLst>
              <a:ext uri="{FF2B5EF4-FFF2-40B4-BE49-F238E27FC236}">
                <a16:creationId xmlns:a16="http://schemas.microsoft.com/office/drawing/2014/main" id="{B99614B3-68E1-0DE1-8128-450F1A4F3729}"/>
              </a:ext>
            </a:extLst>
          </p:cNvPr>
          <p:cNvSpPr>
            <a:spLocks noGrp="1"/>
          </p:cNvSpPr>
          <p:nvPr>
            <p:ph type="body" sz="quarter" idx="14" hasCustomPrompt="1"/>
          </p:nvPr>
        </p:nvSpPr>
        <p:spPr>
          <a:xfrm>
            <a:off x="3374136" y="6336792"/>
            <a:ext cx="2404872" cy="192024"/>
          </a:xfrm>
        </p:spPr>
        <p:txBody>
          <a:bodyPr anchor="ctr">
            <a:noAutofit/>
          </a:bodyPr>
          <a:lstStyle>
            <a:lvl1pPr algn="ctr">
              <a:defRPr sz="900">
                <a:latin typeface="Calibri (Body)"/>
              </a:defRPr>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01A60C2A-770F-089E-ED18-3A2EE77616FE}"/>
              </a:ext>
            </a:extLst>
          </p:cNvPr>
          <p:cNvSpPr>
            <a:spLocks noGrp="1"/>
          </p:cNvSpPr>
          <p:nvPr>
            <p:ph type="body" sz="quarter" idx="15" hasCustomPrompt="1"/>
          </p:nvPr>
        </p:nvSpPr>
        <p:spPr>
          <a:xfrm>
            <a:off x="1562100" y="6684264"/>
            <a:ext cx="6972300" cy="173736"/>
          </a:xfrm>
        </p:spPr>
        <p:txBody>
          <a:bodyPr anchor="ctr">
            <a:noAutofit/>
          </a:bodyPr>
          <a:lstStyle>
            <a:lvl1pPr algn="r">
              <a:defRPr sz="800">
                <a:latin typeface="Calibri (Body)"/>
              </a:defRPr>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232245307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0" y="228600"/>
            <a:ext cx="9144000" cy="612648"/>
          </a:xfrm>
          <a:prstGeom prst="rect">
            <a:avLst/>
          </a:prstGeom>
        </p:spPr>
        <p:txBody>
          <a:bodyPr anchor="ctr">
            <a:norm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987552"/>
            <a:ext cx="8229600" cy="2660904"/>
          </a:xfrm>
          <a:prstGeom prst="rect">
            <a:avLst/>
          </a:prstGeo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0" y="3877056"/>
            <a:ext cx="8229600" cy="2371344"/>
          </a:xfrm>
        </p:spPr>
        <p:txBody>
          <a:bodyPr/>
          <a:lstStyle>
            <a:lvl1pPr>
              <a:defRPr>
                <a:latin typeface="Calibri (Body)"/>
              </a:defRPr>
            </a:lvl1pPr>
            <a:lvl2pPr>
              <a:defRPr>
                <a:latin typeface="Calibri (Body)"/>
              </a:defRPr>
            </a:lvl2pPr>
            <a:lvl3pPr>
              <a:defRPr>
                <a:latin typeface="Calibri (Body)"/>
              </a:defRPr>
            </a:lvl3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2D4455DD-B128-CECB-404F-2A75BE70BFFF}"/>
              </a:ext>
            </a:extLst>
          </p:cNvPr>
          <p:cNvSpPr>
            <a:spLocks noGrp="1"/>
          </p:cNvSpPr>
          <p:nvPr>
            <p:ph type="body" sz="quarter" idx="15" hasCustomPrompt="1"/>
          </p:nvPr>
        </p:nvSpPr>
        <p:spPr>
          <a:xfrm>
            <a:off x="3374136" y="6336792"/>
            <a:ext cx="2404872" cy="192024"/>
          </a:xfrm>
        </p:spPr>
        <p:txBody>
          <a:bodyPr anchor="ctr">
            <a:noAutofit/>
          </a:bodyPr>
          <a:lstStyle>
            <a:lvl1pPr algn="ctr">
              <a:defRPr sz="900">
                <a:latin typeface="Calibri (Body)"/>
              </a:defRPr>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79309574-D610-BFFB-5373-96999640699F}"/>
              </a:ext>
            </a:extLst>
          </p:cNvPr>
          <p:cNvSpPr>
            <a:spLocks noGrp="1"/>
          </p:cNvSpPr>
          <p:nvPr>
            <p:ph type="body" sz="quarter" idx="16" hasCustomPrompt="1"/>
          </p:nvPr>
        </p:nvSpPr>
        <p:spPr>
          <a:xfrm>
            <a:off x="1562100" y="6684264"/>
            <a:ext cx="6972300" cy="173736"/>
          </a:xfrm>
        </p:spPr>
        <p:txBody>
          <a:bodyPr anchor="ctr">
            <a:noAutofit/>
          </a:bodyPr>
          <a:lstStyle>
            <a:lvl1pPr algn="r">
              <a:defRPr sz="800">
                <a:latin typeface="Calibri (Body)"/>
              </a:defRPr>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3423578469"/>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0" y="228600"/>
            <a:ext cx="9144000" cy="612648"/>
          </a:xfrm>
          <a:prstGeom prst="rect">
            <a:avLst/>
          </a:prstGeom>
        </p:spPr>
        <p:txBody>
          <a:bodyPr anchor="ctr">
            <a:norm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987552"/>
            <a:ext cx="4076700" cy="4901184"/>
          </a:xfrm>
          <a:prstGeom prst="rect">
            <a:avLst/>
          </a:prstGeo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610102" y="987552"/>
            <a:ext cx="4076700" cy="4901184"/>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68583DF4-3680-1BFA-EEF3-AB9E3536D2C7}"/>
              </a:ext>
            </a:extLst>
          </p:cNvPr>
          <p:cNvSpPr>
            <a:spLocks noGrp="1"/>
          </p:cNvSpPr>
          <p:nvPr>
            <p:ph type="body" sz="quarter" idx="15" hasCustomPrompt="1"/>
          </p:nvPr>
        </p:nvSpPr>
        <p:spPr>
          <a:xfrm>
            <a:off x="3374136" y="6336792"/>
            <a:ext cx="2404872" cy="192024"/>
          </a:xfrm>
        </p:spPr>
        <p:txBody>
          <a:bodyPr anchor="ctr">
            <a:noAutofit/>
          </a:bodyPr>
          <a:lstStyle>
            <a:lvl1pPr algn="ctr">
              <a:defRPr sz="900">
                <a:latin typeface="Calibri (Body)"/>
              </a:defRPr>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D1776C0A-7638-5444-47F7-AC1D483DCB49}"/>
              </a:ext>
            </a:extLst>
          </p:cNvPr>
          <p:cNvSpPr>
            <a:spLocks noGrp="1"/>
          </p:cNvSpPr>
          <p:nvPr>
            <p:ph type="body" sz="quarter" idx="16" hasCustomPrompt="1"/>
          </p:nvPr>
        </p:nvSpPr>
        <p:spPr>
          <a:xfrm>
            <a:off x="1562100" y="6684264"/>
            <a:ext cx="6972300" cy="173736"/>
          </a:xfrm>
        </p:spPr>
        <p:txBody>
          <a:bodyPr anchor="ctr">
            <a:noAutofit/>
          </a:bodyPr>
          <a:lstStyle>
            <a:lvl1pPr algn="r">
              <a:defRPr sz="800">
                <a:latin typeface="Calibri (Body)"/>
              </a:defRPr>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307524687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0" y="228600"/>
            <a:ext cx="9144000" cy="612648"/>
          </a:xfrm>
          <a:prstGeom prst="rect">
            <a:avLst/>
          </a:prstGeom>
        </p:spPr>
        <p:txBody>
          <a:bodyPr anchor="ctr">
            <a:norm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987552"/>
            <a:ext cx="5791200" cy="4869917"/>
          </a:xfrm>
          <a:prstGeom prst="rect">
            <a:avLst/>
          </a:prstGeo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987552"/>
            <a:ext cx="2383047" cy="4869917"/>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2</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C7C4A88E-C6C1-9C26-54D3-56A7322E0B94}"/>
              </a:ext>
            </a:extLst>
          </p:cNvPr>
          <p:cNvSpPr>
            <a:spLocks noGrp="1"/>
          </p:cNvSpPr>
          <p:nvPr>
            <p:ph type="body" sz="quarter" idx="15" hasCustomPrompt="1"/>
          </p:nvPr>
        </p:nvSpPr>
        <p:spPr>
          <a:xfrm>
            <a:off x="3374136" y="6336792"/>
            <a:ext cx="2404872" cy="192024"/>
          </a:xfrm>
        </p:spPr>
        <p:txBody>
          <a:bodyPr anchor="ctr">
            <a:noAutofit/>
          </a:bodyPr>
          <a:lstStyle>
            <a:lvl1pPr algn="ctr">
              <a:defRPr sz="900">
                <a:latin typeface="Calibri (Body)"/>
              </a:defRPr>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8" name="Image Credit">
            <a:extLst>
              <a:ext uri="{FF2B5EF4-FFF2-40B4-BE49-F238E27FC236}">
                <a16:creationId xmlns:a16="http://schemas.microsoft.com/office/drawing/2014/main" id="{4774A48E-4907-6467-DBA3-7082350CDF85}"/>
              </a:ext>
            </a:extLst>
          </p:cNvPr>
          <p:cNvSpPr>
            <a:spLocks noGrp="1"/>
          </p:cNvSpPr>
          <p:nvPr>
            <p:ph type="body" sz="quarter" idx="16" hasCustomPrompt="1"/>
          </p:nvPr>
        </p:nvSpPr>
        <p:spPr>
          <a:xfrm>
            <a:off x="1562100" y="6684264"/>
            <a:ext cx="6972300" cy="173736"/>
          </a:xfrm>
        </p:spPr>
        <p:txBody>
          <a:bodyPr anchor="ctr">
            <a:noAutofit/>
          </a:bodyPr>
          <a:lstStyle>
            <a:lvl1pPr algn="r">
              <a:defRPr sz="800">
                <a:latin typeface="Calibri (Body)"/>
              </a:defRPr>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115367914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0" y="228600"/>
            <a:ext cx="9144000" cy="612648"/>
          </a:xfrm>
          <a:prstGeom prst="rect">
            <a:avLst/>
          </a:prstGeom>
        </p:spPr>
        <p:txBody>
          <a:bodyPr anchor="ctr">
            <a:norm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987552"/>
            <a:ext cx="8229600" cy="2660904"/>
          </a:xfrm>
          <a:prstGeom prst="rect">
            <a:avLst/>
          </a:prstGeo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0" y="4343400"/>
            <a:ext cx="5791200" cy="1905000"/>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286000" cy="1905000"/>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3</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440D52BF-78D2-BC33-D8BC-6EC31F5A606D}"/>
              </a:ext>
            </a:extLst>
          </p:cNvPr>
          <p:cNvSpPr>
            <a:spLocks noGrp="1"/>
          </p:cNvSpPr>
          <p:nvPr>
            <p:ph type="body" sz="quarter" idx="16" hasCustomPrompt="1"/>
          </p:nvPr>
        </p:nvSpPr>
        <p:spPr>
          <a:xfrm>
            <a:off x="3374136" y="6336792"/>
            <a:ext cx="2404872" cy="192024"/>
          </a:xfrm>
        </p:spPr>
        <p:txBody>
          <a:bodyPr anchor="ctr">
            <a:noAutofit/>
          </a:bodyPr>
          <a:lstStyle>
            <a:lvl1pPr algn="ctr">
              <a:defRPr sz="900">
                <a:latin typeface="Calibri (Body)"/>
              </a:defRPr>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AE400176-E509-870D-D3BF-2E071B2553D4}"/>
              </a:ext>
            </a:extLst>
          </p:cNvPr>
          <p:cNvSpPr>
            <a:spLocks noGrp="1"/>
          </p:cNvSpPr>
          <p:nvPr>
            <p:ph type="body" sz="quarter" idx="17" hasCustomPrompt="1"/>
          </p:nvPr>
        </p:nvSpPr>
        <p:spPr>
          <a:xfrm>
            <a:off x="1562100" y="6684264"/>
            <a:ext cx="6972300" cy="173736"/>
          </a:xfrm>
        </p:spPr>
        <p:txBody>
          <a:bodyPr anchor="ctr">
            <a:noAutofit/>
          </a:bodyPr>
          <a:lstStyle>
            <a:lvl1pPr algn="r">
              <a:defRPr sz="800">
                <a:latin typeface="Calibri (Body)"/>
              </a:defRPr>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4033973056"/>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0" y="228600"/>
            <a:ext cx="9144000" cy="612648"/>
          </a:xfrm>
          <a:prstGeom prst="rect">
            <a:avLst/>
          </a:prstGeom>
        </p:spPr>
        <p:txBody>
          <a:bodyPr anchor="ctr">
            <a:norm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457200" y="987552"/>
            <a:ext cx="8229600" cy="612476"/>
          </a:xfrm>
          <a:prstGeom prst="rect">
            <a:avLst/>
          </a:prstGeo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57200" y="1839170"/>
            <a:ext cx="8229600" cy="649138"/>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457200" y="2727450"/>
            <a:ext cx="8229600" cy="673100"/>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457200" y="3639692"/>
            <a:ext cx="8229600" cy="698500"/>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457200" y="4577334"/>
            <a:ext cx="8229600" cy="698500"/>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457200" y="5514975"/>
            <a:ext cx="8229600" cy="733425"/>
          </a:xfrm>
        </p:spPr>
        <p:txBody>
          <a:bodyPr/>
          <a:lstStyle>
            <a:lvl1pPr>
              <a:defRPr>
                <a:latin typeface="Calibri (Body)"/>
              </a:defRPr>
            </a:lvl1pPr>
            <a:lvl2pPr>
              <a:defRPr>
                <a:latin typeface="Calibri (Body)"/>
              </a:defRPr>
            </a:lvl2pPr>
            <a:lvl3pPr>
              <a:defRPr>
                <a:latin typeface="Calibri (Body)"/>
              </a:defRPr>
            </a:lvl3pPr>
          </a:lstStyle>
          <a:p>
            <a:pPr lvl="0"/>
            <a:r>
              <a:rPr lang="en-US" dirty="0"/>
              <a:t>Slide Content 6</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9EC53C63-EC17-7106-362C-B3EB75D4B5FA}"/>
              </a:ext>
            </a:extLst>
          </p:cNvPr>
          <p:cNvSpPr>
            <a:spLocks noGrp="1"/>
          </p:cNvSpPr>
          <p:nvPr>
            <p:ph type="body" sz="quarter" idx="19" hasCustomPrompt="1"/>
          </p:nvPr>
        </p:nvSpPr>
        <p:spPr>
          <a:xfrm>
            <a:off x="3374136" y="6336792"/>
            <a:ext cx="2404872" cy="192024"/>
          </a:xfrm>
        </p:spPr>
        <p:txBody>
          <a:bodyPr anchor="ctr">
            <a:noAutofit/>
          </a:bodyPr>
          <a:lstStyle>
            <a:lvl1pPr algn="ctr">
              <a:defRPr sz="900">
                <a:latin typeface="Calibri (Body)"/>
              </a:defRPr>
            </a:lvl1pPr>
            <a:lvl2pPr>
              <a:defRPr sz="900"/>
            </a:lvl2pPr>
            <a:lvl3pPr>
              <a:defRPr sz="900"/>
            </a:lvl3pPr>
            <a:lvl4pPr>
              <a:defRPr sz="900"/>
            </a:lvl4pPr>
            <a:lvl5pPr>
              <a:defRPr sz="9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Add text alternative link, if needed.</a:t>
            </a:r>
          </a:p>
        </p:txBody>
      </p:sp>
      <p:sp>
        <p:nvSpPr>
          <p:cNvPr id="10" name="Image Credit">
            <a:extLst>
              <a:ext uri="{FF2B5EF4-FFF2-40B4-BE49-F238E27FC236}">
                <a16:creationId xmlns:a16="http://schemas.microsoft.com/office/drawing/2014/main" id="{62AAB954-99EB-E7CF-6444-CABDCDE5BC77}"/>
              </a:ext>
            </a:extLst>
          </p:cNvPr>
          <p:cNvSpPr>
            <a:spLocks noGrp="1"/>
          </p:cNvSpPr>
          <p:nvPr>
            <p:ph type="body" sz="quarter" idx="20" hasCustomPrompt="1"/>
          </p:nvPr>
        </p:nvSpPr>
        <p:spPr>
          <a:xfrm>
            <a:off x="1562100" y="6684264"/>
            <a:ext cx="6972300" cy="173736"/>
          </a:xfrm>
        </p:spPr>
        <p:txBody>
          <a:bodyPr anchor="ctr">
            <a:noAutofit/>
          </a:bodyPr>
          <a:lstStyle>
            <a:lvl1pPr algn="r">
              <a:defRPr sz="800">
                <a:latin typeface="Calibri (Body)"/>
              </a:defRPr>
            </a:lvl1pPr>
            <a:lvl2pPr algn="r">
              <a:defRPr sz="800"/>
            </a:lvl2pPr>
            <a:lvl3pPr algn="r">
              <a:defRPr sz="800"/>
            </a:lvl3pPr>
            <a:lvl4pPr algn="r">
              <a:defRPr sz="800"/>
            </a:lvl4pPr>
            <a:lvl5pPr algn="r">
              <a:defRPr sz="800"/>
            </a:lvl5pPr>
          </a:lstStyle>
          <a:p>
            <a:pPr marL="0" marR="0" lvl="0" indent="0" algn="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2594660147"/>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&lt; add the year&gt; McGraw Hill, LLC. All rights reserved. Authorized only for instructor use in the classroom.</a:t>
            </a:r>
          </a:p>
          <a:p>
            <a:pPr defTabSz="457200">
              <a:spcBef>
                <a:spcPct val="20000"/>
              </a:spcBef>
              <a:defRPr/>
            </a:pPr>
            <a:r>
              <a:rPr lang="en-US" dirty="0"/>
              <a:t>No reproduction or further distribution permitted without the prior written consent of McGraw Hill, LLC.</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7443668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atin typeface="Calibri" panose="020F0502020204030204" pitchFamily="34" charset="0"/>
                <a:cs typeface="Calibri" panose="020F0502020204030204" pitchFamily="34" charset="0"/>
              </a:defRPr>
            </a:lvl1pPr>
          </a:lstStyle>
          <a:p>
            <a:pPr defTabSz="457200">
              <a:spcBef>
                <a:spcPct val="20000"/>
              </a:spcBef>
              <a:defRPr/>
            </a:pPr>
            <a:r>
              <a:rPr lang="en-US" dirty="0">
                <a:latin typeface="Calibri (Body)"/>
              </a:rPr>
              <a:t>© &lt; add the year&gt; McGraw Hill, LLC. All rights reserved. Authorized only for instructor use in the classroom.</a:t>
            </a:r>
          </a:p>
          <a:p>
            <a:pPr defTabSz="457200">
              <a:spcBef>
                <a:spcPct val="20000"/>
              </a:spcBef>
              <a:defRPr/>
            </a:pPr>
            <a:r>
              <a:rPr lang="en-US" dirty="0">
                <a:latin typeface="Calibri (Body)"/>
              </a:rPr>
              <a:t>No reproduction or further distribution permitted without the prior written consent of McGraw Hill, LLC.</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22000739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6925710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3" name="Slide Number Placeholder">
            <a:extLst>
              <a:ext uri="{FF2B5EF4-FFF2-40B4-BE49-F238E27FC236}">
                <a16:creationId xmlns:a16="http://schemas.microsoft.com/office/drawing/2014/main" id="{FA117DCA-6A6D-48B9-9002-DA1E4814BF99}"/>
              </a:ext>
            </a:extLst>
          </p:cNvPr>
          <p:cNvSpPr>
            <a:spLocks noGrp="1"/>
          </p:cNvSpPr>
          <p:nvPr>
            <p:ph type="sldNum" sz="quarter" idx="10"/>
          </p:nvPr>
        </p:nvSpPr>
        <p:spPr/>
        <p:txBody>
          <a:bodyPr/>
          <a:lstStyle/>
          <a:p>
            <a:fld id="{68151E55-6873-49E2-B8D5-2F265E6F1973}" type="slidenum">
              <a:rPr lang="en-US" smtClean="0"/>
              <a:pPr/>
              <a:t>‹#›</a:t>
            </a:fld>
            <a:endParaRPr lang="en-US" dirty="0"/>
          </a:p>
        </p:txBody>
      </p:sp>
      <p:sp>
        <p:nvSpPr>
          <p:cNvPr id="5" name="Content Placeholder">
            <a:extLst>
              <a:ext uri="{FF2B5EF4-FFF2-40B4-BE49-F238E27FC236}">
                <a16:creationId xmlns:a16="http://schemas.microsoft.com/office/drawing/2014/main"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val="44541601"/>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217450"/>
            <a:ext cx="7753965" cy="1062691"/>
          </a:xfrm>
          <a:prstGeom prst="rect">
            <a:avLst/>
          </a:prstGeom>
        </p:spPr>
        <p:txBody>
          <a:bodyPr anchor="ctr">
            <a:noAutofit/>
          </a:bodyPr>
          <a:lstStyle>
            <a:lvl1pPr>
              <a:defRPr sz="3200" b="1"/>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6806466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3" name="Slide Number Placeholder">
            <a:extLst>
              <a:ext uri="{FF2B5EF4-FFF2-40B4-BE49-F238E27FC236}">
                <a16:creationId xmlns:a16="http://schemas.microsoft.com/office/drawing/2014/main" id="{FA117DCA-6A6D-48B9-9002-DA1E4814BF99}"/>
              </a:ext>
            </a:extLst>
          </p:cNvPr>
          <p:cNvSpPr>
            <a:spLocks noGrp="1"/>
          </p:cNvSpPr>
          <p:nvPr>
            <p:ph type="sldNum" sz="quarter" idx="10"/>
          </p:nvPr>
        </p:nvSpPr>
        <p:spPr/>
        <p:txBody>
          <a:bodyPr/>
          <a:lstStyle/>
          <a:p>
            <a:fld id="{68151E55-6873-49E2-B8D5-2F265E6F1973}" type="slidenum">
              <a:rPr lang="en-US" smtClean="0"/>
              <a:pPr/>
              <a:t>‹#›</a:t>
            </a:fld>
            <a:endParaRPr lang="en-US" dirty="0"/>
          </a:p>
        </p:txBody>
      </p:sp>
      <p:sp>
        <p:nvSpPr>
          <p:cNvPr id="5" name="Content Placeholder">
            <a:extLst>
              <a:ext uri="{FF2B5EF4-FFF2-40B4-BE49-F238E27FC236}">
                <a16:creationId xmlns:a16="http://schemas.microsoft.com/office/drawing/2014/main"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val="3269067449"/>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7" name="Return to main slide Link 1">
            <a:extLst>
              <a:ext uri="{FF2B5EF4-FFF2-40B4-BE49-F238E27FC236}">
                <a16:creationId xmlns:a16="http://schemas.microsoft.com/office/drawing/2014/main" id="{F1878B9B-D0DE-36F3-AAD2-7E004AC5786D}"/>
              </a:ext>
            </a:extLst>
          </p:cNvPr>
          <p:cNvSpPr>
            <a:spLocks noGrp="1"/>
          </p:cNvSpPr>
          <p:nvPr>
            <p:ph type="body" sz="quarter" idx="16" hasCustomPrompt="1"/>
          </p:nvPr>
        </p:nvSpPr>
        <p:spPr>
          <a:xfrm>
            <a:off x="3081528" y="1068388"/>
            <a:ext cx="2980944"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9" name="Content Placeholder 1">
            <a:extLst>
              <a:ext uri="{FF2B5EF4-FFF2-40B4-BE49-F238E27FC236}">
                <a16:creationId xmlns:a16="http://schemas.microsoft.com/office/drawing/2014/main" id="{C3E1FFE8-E713-4C14-DF19-B8382A28FE4A}"/>
              </a:ext>
            </a:extLst>
          </p:cNvPr>
          <p:cNvSpPr>
            <a:spLocks noGrp="1"/>
          </p:cNvSpPr>
          <p:nvPr>
            <p:ph sz="quarter" idx="17" hasCustomPrompt="1"/>
          </p:nvPr>
        </p:nvSpPr>
        <p:spPr>
          <a:xfrm>
            <a:off x="347472" y="1371600"/>
            <a:ext cx="8458200" cy="4873752"/>
          </a:xfrm>
        </p:spPr>
        <p:txBody>
          <a:bodyPr/>
          <a:lstStyle/>
          <a:p>
            <a:pPr lvl="0"/>
            <a:r>
              <a:rPr lang="en-US" dirty="0"/>
              <a:t>Slide Content</a:t>
            </a:r>
          </a:p>
          <a:p>
            <a:pPr lvl="1"/>
            <a:r>
              <a:rPr lang="en-US" dirty="0"/>
              <a:t>Second level</a:t>
            </a:r>
          </a:p>
          <a:p>
            <a:pPr lvl="2"/>
            <a:r>
              <a:rPr lang="en-US" dirty="0"/>
              <a:t>Third level</a:t>
            </a:r>
          </a:p>
        </p:txBody>
      </p:sp>
      <p:sp>
        <p:nvSpPr>
          <p:cNvPr id="12" name="Return to main slide Link 2">
            <a:extLst>
              <a:ext uri="{FF2B5EF4-FFF2-40B4-BE49-F238E27FC236}">
                <a16:creationId xmlns:a16="http://schemas.microsoft.com/office/drawing/2014/main" id="{4870CBC5-AA1E-592D-ED53-AE05BF344CDA}"/>
              </a:ext>
            </a:extLst>
          </p:cNvPr>
          <p:cNvSpPr>
            <a:spLocks noGrp="1"/>
          </p:cNvSpPr>
          <p:nvPr>
            <p:ph type="body" sz="quarter" idx="18" hasCustomPrompt="1"/>
          </p:nvPr>
        </p:nvSpPr>
        <p:spPr>
          <a:xfrm>
            <a:off x="3090672" y="6355080"/>
            <a:ext cx="2962656"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842702864"/>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4" name="Return to main slide Link 1">
            <a:extLst>
              <a:ext uri="{FF2B5EF4-FFF2-40B4-BE49-F238E27FC236}">
                <a16:creationId xmlns:a16="http://schemas.microsoft.com/office/drawing/2014/main" id="{F26EDF14-B2E9-BF97-26C7-B5361587CB5A}"/>
              </a:ext>
            </a:extLst>
          </p:cNvPr>
          <p:cNvSpPr>
            <a:spLocks noGrp="1"/>
          </p:cNvSpPr>
          <p:nvPr>
            <p:ph type="body" sz="quarter" idx="17" hasCustomPrompt="1"/>
          </p:nvPr>
        </p:nvSpPr>
        <p:spPr>
          <a:xfrm>
            <a:off x="3081528" y="1068388"/>
            <a:ext cx="2980944"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12" name="Image Identifier 1">
            <a:extLst>
              <a:ext uri="{FF2B5EF4-FFF2-40B4-BE49-F238E27FC236}">
                <a16:creationId xmlns:a16="http://schemas.microsoft.com/office/drawing/2014/main" id="{66FC4F3D-1006-001F-E3E1-34E8D98BCCA6}"/>
              </a:ext>
            </a:extLst>
          </p:cNvPr>
          <p:cNvSpPr>
            <a:spLocks noGrp="1"/>
          </p:cNvSpPr>
          <p:nvPr>
            <p:ph type="body" sz="quarter" idx="18" hasCustomPrompt="1"/>
          </p:nvPr>
        </p:nvSpPr>
        <p:spPr>
          <a:xfrm>
            <a:off x="365760" y="1410562"/>
            <a:ext cx="4078224" cy="393700"/>
          </a:xfrm>
        </p:spPr>
        <p:txBody>
          <a:bodyPr/>
          <a:lstStyle/>
          <a:p>
            <a:pPr lvl="0"/>
            <a:r>
              <a:rPr lang="en-US" dirty="0"/>
              <a:t>Image Identifier 1</a:t>
            </a:r>
          </a:p>
        </p:txBody>
      </p:sp>
      <p:sp>
        <p:nvSpPr>
          <p:cNvPr id="14" name="Content Placeholder 1">
            <a:extLst>
              <a:ext uri="{FF2B5EF4-FFF2-40B4-BE49-F238E27FC236}">
                <a16:creationId xmlns:a16="http://schemas.microsoft.com/office/drawing/2014/main" id="{AD34AB29-6F3A-C82E-2112-A29AFE3E8783}"/>
              </a:ext>
            </a:extLst>
          </p:cNvPr>
          <p:cNvSpPr>
            <a:spLocks noGrp="1"/>
          </p:cNvSpPr>
          <p:nvPr>
            <p:ph sz="quarter" idx="19" hasCustomPrompt="1"/>
          </p:nvPr>
        </p:nvSpPr>
        <p:spPr>
          <a:xfrm>
            <a:off x="342900" y="1929384"/>
            <a:ext cx="4076700" cy="4314825"/>
          </a:xfrm>
        </p:spPr>
        <p:txBody>
          <a:bodyPr/>
          <a:lstStyle/>
          <a:p>
            <a:pPr lvl="0"/>
            <a:r>
              <a:rPr lang="en-US" dirty="0"/>
              <a:t>Slide Content</a:t>
            </a:r>
          </a:p>
          <a:p>
            <a:pPr lvl="1"/>
            <a:r>
              <a:rPr lang="en-US" dirty="0"/>
              <a:t>Second level</a:t>
            </a:r>
          </a:p>
          <a:p>
            <a:pPr lvl="2"/>
            <a:r>
              <a:rPr lang="en-US" dirty="0"/>
              <a:t>Third level</a:t>
            </a:r>
          </a:p>
        </p:txBody>
      </p:sp>
      <p:sp>
        <p:nvSpPr>
          <p:cNvPr id="16" name="Image Identifier 2">
            <a:extLst>
              <a:ext uri="{FF2B5EF4-FFF2-40B4-BE49-F238E27FC236}">
                <a16:creationId xmlns:a16="http://schemas.microsoft.com/office/drawing/2014/main" id="{91F14EE4-57B2-80F8-F97F-8F90727CD808}"/>
              </a:ext>
            </a:extLst>
          </p:cNvPr>
          <p:cNvSpPr>
            <a:spLocks noGrp="1"/>
          </p:cNvSpPr>
          <p:nvPr>
            <p:ph type="body" sz="quarter" idx="20" hasCustomPrompt="1"/>
          </p:nvPr>
        </p:nvSpPr>
        <p:spPr>
          <a:xfrm>
            <a:off x="4714875" y="1404938"/>
            <a:ext cx="4078224" cy="393192"/>
          </a:xfrm>
        </p:spPr>
        <p:txBody>
          <a:bodyPr/>
          <a:lstStyle/>
          <a:p>
            <a:pPr lvl="0"/>
            <a:r>
              <a:rPr lang="en-US" dirty="0"/>
              <a:t>Image Identifier 2</a:t>
            </a:r>
          </a:p>
        </p:txBody>
      </p:sp>
      <p:sp>
        <p:nvSpPr>
          <p:cNvPr id="18" name="Content Placeholder 2">
            <a:extLst>
              <a:ext uri="{FF2B5EF4-FFF2-40B4-BE49-F238E27FC236}">
                <a16:creationId xmlns:a16="http://schemas.microsoft.com/office/drawing/2014/main" id="{A10A15B6-CA9D-727F-1B00-62A32964057D}"/>
              </a:ext>
            </a:extLst>
          </p:cNvPr>
          <p:cNvSpPr>
            <a:spLocks noGrp="1"/>
          </p:cNvSpPr>
          <p:nvPr>
            <p:ph sz="quarter" idx="21" hasCustomPrompt="1"/>
          </p:nvPr>
        </p:nvSpPr>
        <p:spPr>
          <a:xfrm>
            <a:off x="4727448" y="1929384"/>
            <a:ext cx="4078224" cy="4314825"/>
          </a:xfrm>
        </p:spPr>
        <p:txBody>
          <a:bodyPr/>
          <a:lstStyle/>
          <a:p>
            <a:pPr lvl="0"/>
            <a:r>
              <a:rPr lang="en-US" dirty="0"/>
              <a:t>Slide Content 2</a:t>
            </a:r>
          </a:p>
          <a:p>
            <a:pPr lvl="1"/>
            <a:r>
              <a:rPr lang="en-US" dirty="0"/>
              <a:t>Second level</a:t>
            </a:r>
          </a:p>
          <a:p>
            <a:pPr lvl="2"/>
            <a:r>
              <a:rPr lang="en-US" dirty="0"/>
              <a:t>Third level</a:t>
            </a:r>
          </a:p>
        </p:txBody>
      </p:sp>
      <p:sp>
        <p:nvSpPr>
          <p:cNvPr id="19" name="Return to main slide Link 2">
            <a:extLst>
              <a:ext uri="{FF2B5EF4-FFF2-40B4-BE49-F238E27FC236}">
                <a16:creationId xmlns:a16="http://schemas.microsoft.com/office/drawing/2014/main" id="{3984A342-B272-A827-160E-66826A20DB1A}"/>
              </a:ext>
            </a:extLst>
          </p:cNvPr>
          <p:cNvSpPr>
            <a:spLocks noGrp="1"/>
          </p:cNvSpPr>
          <p:nvPr>
            <p:ph type="body" sz="quarter" idx="22" hasCustomPrompt="1"/>
          </p:nvPr>
        </p:nvSpPr>
        <p:spPr>
          <a:xfrm>
            <a:off x="3090672" y="6355080"/>
            <a:ext cx="2962656"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50593321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2400"/>
            </a:lvl1pPr>
          </a:lstStyle>
          <a:p>
            <a:r>
              <a:rPr lang="en-US" dirty="0"/>
              <a:t>Slide Title</a:t>
            </a:r>
          </a:p>
        </p:txBody>
      </p:sp>
      <p:sp>
        <p:nvSpPr>
          <p:cNvPr id="7" name="Return to main slide Link 1">
            <a:extLst>
              <a:ext uri="{FF2B5EF4-FFF2-40B4-BE49-F238E27FC236}">
                <a16:creationId xmlns:a16="http://schemas.microsoft.com/office/drawing/2014/main" id="{F1878B9B-D0DE-36F3-AAD2-7E004AC5786D}"/>
              </a:ext>
            </a:extLst>
          </p:cNvPr>
          <p:cNvSpPr>
            <a:spLocks noGrp="1"/>
          </p:cNvSpPr>
          <p:nvPr>
            <p:ph type="body" sz="quarter" idx="16" hasCustomPrompt="1"/>
          </p:nvPr>
        </p:nvSpPr>
        <p:spPr>
          <a:xfrm>
            <a:off x="3081528" y="1068388"/>
            <a:ext cx="2980944" cy="225425"/>
          </a:xfrm>
        </p:spPr>
        <p:txBody>
          <a:bodyPr anchor="ctr">
            <a:noAutofit/>
          </a:bodyPr>
          <a:lstStyle>
            <a:lvl1pPr algn="ctr">
              <a:defRPr sz="1200">
                <a:latin typeface="Calibri (Body)"/>
                <a:cs typeface="Calibri" panose="020F0502020204030204" pitchFamily="34" charset="0"/>
              </a:defRPr>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9" name="Content Placeholder 1">
            <a:extLst>
              <a:ext uri="{FF2B5EF4-FFF2-40B4-BE49-F238E27FC236}">
                <a16:creationId xmlns:a16="http://schemas.microsoft.com/office/drawing/2014/main" id="{C3E1FFE8-E713-4C14-DF19-B8382A28FE4A}"/>
              </a:ext>
            </a:extLst>
          </p:cNvPr>
          <p:cNvSpPr>
            <a:spLocks noGrp="1"/>
          </p:cNvSpPr>
          <p:nvPr>
            <p:ph sz="quarter" idx="17" hasCustomPrompt="1"/>
          </p:nvPr>
        </p:nvSpPr>
        <p:spPr>
          <a:xfrm>
            <a:off x="347472" y="1371600"/>
            <a:ext cx="8458200" cy="4873752"/>
          </a:xfrm>
        </p:spPr>
        <p:txBody>
          <a:bodyPr/>
          <a:lstStyle>
            <a:lvl1pPr>
              <a:defRPr>
                <a:latin typeface="Calibri (Body)"/>
                <a:cs typeface="Calibri" panose="020F0502020204030204" pitchFamily="34" charset="0"/>
              </a:defRPr>
            </a:lvl1pPr>
            <a:lvl2pPr>
              <a:defRPr>
                <a:latin typeface="Calibri (Body)"/>
                <a:cs typeface="Calibri" panose="020F0502020204030204" pitchFamily="34" charset="0"/>
              </a:defRPr>
            </a:lvl2pPr>
            <a:lvl3pPr>
              <a:defRPr>
                <a:latin typeface="Calibri (Body)"/>
                <a:cs typeface="Calibri" panose="020F0502020204030204" pitchFamily="34" charset="0"/>
              </a:defRPr>
            </a:lvl3pPr>
          </a:lstStyle>
          <a:p>
            <a:pPr lvl="0"/>
            <a:r>
              <a:rPr lang="en-US" dirty="0"/>
              <a:t>Slide Content</a:t>
            </a:r>
          </a:p>
          <a:p>
            <a:pPr lvl="1"/>
            <a:r>
              <a:rPr lang="en-US" dirty="0"/>
              <a:t>Second level</a:t>
            </a:r>
          </a:p>
          <a:p>
            <a:pPr lvl="2"/>
            <a:r>
              <a:rPr lang="en-US" dirty="0"/>
              <a:t>Third level</a:t>
            </a:r>
          </a:p>
        </p:txBody>
      </p:sp>
      <p:sp>
        <p:nvSpPr>
          <p:cNvPr id="12" name="Return to main slide Link 2">
            <a:extLst>
              <a:ext uri="{FF2B5EF4-FFF2-40B4-BE49-F238E27FC236}">
                <a16:creationId xmlns:a16="http://schemas.microsoft.com/office/drawing/2014/main" id="{4870CBC5-AA1E-592D-ED53-AE05BF344CDA}"/>
              </a:ext>
            </a:extLst>
          </p:cNvPr>
          <p:cNvSpPr>
            <a:spLocks noGrp="1"/>
          </p:cNvSpPr>
          <p:nvPr>
            <p:ph type="body" sz="quarter" idx="18" hasCustomPrompt="1"/>
          </p:nvPr>
        </p:nvSpPr>
        <p:spPr>
          <a:xfrm>
            <a:off x="3081528" y="6355080"/>
            <a:ext cx="2980944" cy="228600"/>
          </a:xfrm>
        </p:spPr>
        <p:txBody>
          <a:bodyPr anchor="ctr">
            <a:noAutofit/>
          </a:bodyPr>
          <a:lstStyle>
            <a:lvl1pPr algn="ctr">
              <a:defRPr sz="1200">
                <a:latin typeface="Calibri (Body)"/>
                <a:cs typeface="Calibri" panose="020F0502020204030204" pitchFamily="34" charset="0"/>
              </a:defRPr>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455564673"/>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2400"/>
            </a:lvl1pPr>
          </a:lstStyle>
          <a:p>
            <a:r>
              <a:rPr lang="en-US" dirty="0"/>
              <a:t>Slide Title</a:t>
            </a:r>
          </a:p>
        </p:txBody>
      </p:sp>
      <p:sp>
        <p:nvSpPr>
          <p:cNvPr id="4" name="Return to main slide Link 1">
            <a:extLst>
              <a:ext uri="{FF2B5EF4-FFF2-40B4-BE49-F238E27FC236}">
                <a16:creationId xmlns:a16="http://schemas.microsoft.com/office/drawing/2014/main" id="{F26EDF14-B2E9-BF97-26C7-B5361587CB5A}"/>
              </a:ext>
            </a:extLst>
          </p:cNvPr>
          <p:cNvSpPr>
            <a:spLocks noGrp="1"/>
          </p:cNvSpPr>
          <p:nvPr>
            <p:ph type="body" sz="quarter" idx="17" hasCustomPrompt="1"/>
          </p:nvPr>
        </p:nvSpPr>
        <p:spPr>
          <a:xfrm>
            <a:off x="3081528" y="1068388"/>
            <a:ext cx="2980944" cy="225425"/>
          </a:xfrm>
        </p:spPr>
        <p:txBody>
          <a:bodyPr anchor="ctr">
            <a:noAutofit/>
          </a:bodyPr>
          <a:lstStyle>
            <a:lvl1pPr algn="ctr">
              <a:defRPr sz="1200">
                <a:latin typeface="Calibri (Body)"/>
                <a:cs typeface="Calibri" panose="020F0502020204030204" pitchFamily="34" charset="0"/>
              </a:defRPr>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12" name="Image Identifier 1">
            <a:extLst>
              <a:ext uri="{FF2B5EF4-FFF2-40B4-BE49-F238E27FC236}">
                <a16:creationId xmlns:a16="http://schemas.microsoft.com/office/drawing/2014/main" id="{66FC4F3D-1006-001F-E3E1-34E8D98BCCA6}"/>
              </a:ext>
            </a:extLst>
          </p:cNvPr>
          <p:cNvSpPr>
            <a:spLocks noGrp="1"/>
          </p:cNvSpPr>
          <p:nvPr>
            <p:ph type="body" sz="quarter" idx="18" hasCustomPrompt="1"/>
          </p:nvPr>
        </p:nvSpPr>
        <p:spPr>
          <a:xfrm>
            <a:off x="365760" y="1410562"/>
            <a:ext cx="4078224" cy="393700"/>
          </a:xfrm>
        </p:spPr>
        <p:txBody>
          <a:bodyPr/>
          <a:lstStyle>
            <a:lvl1pPr>
              <a:defRPr>
                <a:latin typeface="Calibri (Body)"/>
                <a:cs typeface="Calibri" panose="020F0502020204030204" pitchFamily="34" charset="0"/>
              </a:defRPr>
            </a:lvl1pPr>
          </a:lstStyle>
          <a:p>
            <a:pPr lvl="0"/>
            <a:r>
              <a:rPr lang="en-US" dirty="0"/>
              <a:t>Image Identifier 1</a:t>
            </a:r>
          </a:p>
        </p:txBody>
      </p:sp>
      <p:sp>
        <p:nvSpPr>
          <p:cNvPr id="14" name="Content Placeholder 1">
            <a:extLst>
              <a:ext uri="{FF2B5EF4-FFF2-40B4-BE49-F238E27FC236}">
                <a16:creationId xmlns:a16="http://schemas.microsoft.com/office/drawing/2014/main" id="{AD34AB29-6F3A-C82E-2112-A29AFE3E8783}"/>
              </a:ext>
            </a:extLst>
          </p:cNvPr>
          <p:cNvSpPr>
            <a:spLocks noGrp="1"/>
          </p:cNvSpPr>
          <p:nvPr>
            <p:ph sz="quarter" idx="19" hasCustomPrompt="1"/>
          </p:nvPr>
        </p:nvSpPr>
        <p:spPr>
          <a:xfrm>
            <a:off x="342900" y="1929384"/>
            <a:ext cx="4076700" cy="4314825"/>
          </a:xfrm>
        </p:spPr>
        <p:txBody>
          <a:bodyPr/>
          <a:lstStyle>
            <a:lvl1pPr>
              <a:defRPr>
                <a:latin typeface="Calibri (Body)"/>
                <a:cs typeface="Calibri" panose="020F0502020204030204" pitchFamily="34" charset="0"/>
              </a:defRPr>
            </a:lvl1pPr>
            <a:lvl2pPr>
              <a:defRPr>
                <a:latin typeface="Calibri (Body)"/>
                <a:cs typeface="Calibri" panose="020F0502020204030204" pitchFamily="34" charset="0"/>
              </a:defRPr>
            </a:lvl2pPr>
            <a:lvl3pPr>
              <a:defRPr>
                <a:latin typeface="Calibri (Body)"/>
                <a:cs typeface="Calibri" panose="020F0502020204030204" pitchFamily="34" charset="0"/>
              </a:defRPr>
            </a:lvl3pPr>
          </a:lstStyle>
          <a:p>
            <a:pPr lvl="0"/>
            <a:r>
              <a:rPr lang="en-US" dirty="0"/>
              <a:t>Slide Content</a:t>
            </a:r>
          </a:p>
          <a:p>
            <a:pPr lvl="1"/>
            <a:r>
              <a:rPr lang="en-US" dirty="0"/>
              <a:t>Second level</a:t>
            </a:r>
          </a:p>
          <a:p>
            <a:pPr lvl="2"/>
            <a:r>
              <a:rPr lang="en-US" dirty="0"/>
              <a:t>Third level</a:t>
            </a:r>
          </a:p>
        </p:txBody>
      </p:sp>
      <p:sp>
        <p:nvSpPr>
          <p:cNvPr id="16" name="Image Identifier 2">
            <a:extLst>
              <a:ext uri="{FF2B5EF4-FFF2-40B4-BE49-F238E27FC236}">
                <a16:creationId xmlns:a16="http://schemas.microsoft.com/office/drawing/2014/main" id="{91F14EE4-57B2-80F8-F97F-8F90727CD808}"/>
              </a:ext>
            </a:extLst>
          </p:cNvPr>
          <p:cNvSpPr>
            <a:spLocks noGrp="1"/>
          </p:cNvSpPr>
          <p:nvPr>
            <p:ph type="body" sz="quarter" idx="20" hasCustomPrompt="1"/>
          </p:nvPr>
        </p:nvSpPr>
        <p:spPr>
          <a:xfrm>
            <a:off x="4714875" y="1404938"/>
            <a:ext cx="4078224" cy="393192"/>
          </a:xfrm>
        </p:spPr>
        <p:txBody>
          <a:bodyPr/>
          <a:lstStyle>
            <a:lvl1pPr>
              <a:defRPr>
                <a:latin typeface="Calibri (Body)"/>
                <a:cs typeface="Calibri" panose="020F0502020204030204" pitchFamily="34" charset="0"/>
              </a:defRPr>
            </a:lvl1pPr>
          </a:lstStyle>
          <a:p>
            <a:pPr lvl="0"/>
            <a:r>
              <a:rPr lang="en-US" dirty="0"/>
              <a:t>Image Identifier 2</a:t>
            </a:r>
          </a:p>
        </p:txBody>
      </p:sp>
      <p:sp>
        <p:nvSpPr>
          <p:cNvPr id="18" name="Content Placeholder 2">
            <a:extLst>
              <a:ext uri="{FF2B5EF4-FFF2-40B4-BE49-F238E27FC236}">
                <a16:creationId xmlns:a16="http://schemas.microsoft.com/office/drawing/2014/main" id="{A10A15B6-CA9D-727F-1B00-62A32964057D}"/>
              </a:ext>
            </a:extLst>
          </p:cNvPr>
          <p:cNvSpPr>
            <a:spLocks noGrp="1"/>
          </p:cNvSpPr>
          <p:nvPr>
            <p:ph sz="quarter" idx="21" hasCustomPrompt="1"/>
          </p:nvPr>
        </p:nvSpPr>
        <p:spPr>
          <a:xfrm>
            <a:off x="4727448" y="1929384"/>
            <a:ext cx="4078224" cy="4314825"/>
          </a:xfrm>
        </p:spPr>
        <p:txBody>
          <a:bodyPr/>
          <a:lstStyle>
            <a:lvl1pPr>
              <a:defRPr>
                <a:latin typeface="Calibri (Body)"/>
                <a:cs typeface="Calibri" panose="020F0502020204030204" pitchFamily="34" charset="0"/>
              </a:defRPr>
            </a:lvl1pPr>
            <a:lvl2pPr>
              <a:defRPr>
                <a:latin typeface="Calibri (Body)"/>
                <a:cs typeface="Calibri" panose="020F0502020204030204" pitchFamily="34" charset="0"/>
              </a:defRPr>
            </a:lvl2pPr>
            <a:lvl3pPr>
              <a:defRPr>
                <a:latin typeface="Calibri (Body)"/>
                <a:cs typeface="Calibri" panose="020F0502020204030204" pitchFamily="34" charset="0"/>
              </a:defRPr>
            </a:lvl3pPr>
          </a:lstStyle>
          <a:p>
            <a:pPr lvl="0"/>
            <a:r>
              <a:rPr lang="en-US" dirty="0"/>
              <a:t>Slide Content 2</a:t>
            </a:r>
          </a:p>
          <a:p>
            <a:pPr lvl="1"/>
            <a:r>
              <a:rPr lang="en-US" dirty="0"/>
              <a:t>Second level</a:t>
            </a:r>
          </a:p>
          <a:p>
            <a:pPr lvl="2"/>
            <a:r>
              <a:rPr lang="en-US" dirty="0"/>
              <a:t>Third level</a:t>
            </a:r>
          </a:p>
        </p:txBody>
      </p:sp>
      <p:sp>
        <p:nvSpPr>
          <p:cNvPr id="19" name="Return to main slide Link 2">
            <a:extLst>
              <a:ext uri="{FF2B5EF4-FFF2-40B4-BE49-F238E27FC236}">
                <a16:creationId xmlns:a16="http://schemas.microsoft.com/office/drawing/2014/main" id="{3984A342-B272-A827-160E-66826A20DB1A}"/>
              </a:ext>
            </a:extLst>
          </p:cNvPr>
          <p:cNvSpPr>
            <a:spLocks noGrp="1"/>
          </p:cNvSpPr>
          <p:nvPr>
            <p:ph type="body" sz="quarter" idx="22" hasCustomPrompt="1"/>
          </p:nvPr>
        </p:nvSpPr>
        <p:spPr>
          <a:xfrm>
            <a:off x="3081528" y="6355080"/>
            <a:ext cx="2980944" cy="228600"/>
          </a:xfrm>
        </p:spPr>
        <p:txBody>
          <a:bodyPr anchor="ctr">
            <a:noAutofit/>
          </a:bodyPr>
          <a:lstStyle>
            <a:lvl1pPr algn="ctr">
              <a:defRPr sz="1200">
                <a:latin typeface="Calibri (Body)"/>
                <a:cs typeface="Calibri" panose="020F0502020204030204" pitchFamily="34" charset="0"/>
              </a:defRPr>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lvl1pPr>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385864484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8.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9.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27.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defRPr>
            </a:lvl1pPr>
          </a:lstStyle>
          <a:p>
            <a:pPr defTabSz="457200">
              <a:spcBef>
                <a:spcPct val="20000"/>
              </a:spcBef>
              <a:defRPr/>
            </a:pPr>
            <a:r>
              <a:rPr lang="en-US" dirty="0"/>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ound Same Side Corner Rectangle 4">
            <a:extLst>
              <a:ext uri="{FF2B5EF4-FFF2-40B4-BE49-F238E27FC236}">
                <a16:creationId xmlns:a16="http://schemas.microsoft.com/office/drawing/2014/main" id="{8CE39377-4A9A-B5A8-5758-37BA7211DBD5}"/>
              </a:ext>
            </a:extLst>
          </p:cNvPr>
          <p:cNvSpPr/>
          <p:nvPr userDrawn="1"/>
        </p:nvSpPr>
        <p:spPr>
          <a:xfrm rot="10800000">
            <a:off x="5060274" y="0"/>
            <a:ext cx="3873991" cy="3733800"/>
          </a:xfrm>
          <a:prstGeom prst="round2SameRect">
            <a:avLst/>
          </a:prstGeom>
          <a:solidFill>
            <a:srgbClr val="2E5C00"/>
          </a:solidFill>
          <a:ln>
            <a:solidFill>
              <a:srgbClr val="2E5C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defRPr>
            </a:lvl1pPr>
          </a:lstStyle>
          <a:p>
            <a:pPr defTabSz="457200">
              <a:spcBef>
                <a:spcPct val="20000"/>
              </a:spcBef>
              <a:defRPr/>
            </a:pPr>
            <a:r>
              <a:rPr lang="en-US" dirty="0"/>
              <a:t>Add long copyright</a:t>
            </a:r>
          </a:p>
        </p:txBody>
      </p:sp>
    </p:spTree>
    <p:extLst>
      <p:ext uri="{BB962C8B-B14F-4D97-AF65-F5344CB8AC3E}">
        <p14:creationId xmlns:p14="http://schemas.microsoft.com/office/powerpoint/2010/main" val="2202892846"/>
      </p:ext>
    </p:extLst>
  </p:cSld>
  <p:clrMap bg1="lt1" tx1="dk1" bg2="lt2" tx2="dk2" accent1="accent1" accent2="accent2" accent3="accent3" accent4="accent4" accent5="accent5" accent6="accent6" hlink="hlink" folHlink="folHlink"/>
  <p:sldLayoutIdLst>
    <p:sldLayoutId id="2147483729" r:id="rId1"/>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88156470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9" r:id="rId3"/>
    <p:sldLayoutId id="2147483695" r:id="rId4"/>
    <p:sldLayoutId id="2147483696" r:id="rId5"/>
    <p:sldLayoutId id="2147483697" r:id="rId6"/>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301752"/>
            <a:ext cx="8458200" cy="676656"/>
          </a:xfrm>
          <a:prstGeom prst="rect">
            <a:avLst/>
          </a:prstGeom>
        </p:spPr>
        <p:txBody>
          <a:bodyPr vert="horz" lIns="91440" tIns="45720" rIns="91440" bIns="45720" rtlCol="0" anchor="ctr">
            <a:no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80160"/>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mn-lt"/>
                <a:cs typeface="Calibri" panose="020F050202020403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mn-lt"/>
                <a:cs typeface="Calibri" panose="020F050202020403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125381513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Lst>
  <p:hf hdr="0" dt="0"/>
  <p:txStyles>
    <p:titleStyle>
      <a:lvl1pPr algn="ctr" defTabSz="914400" rtl="0" eaLnBrk="1" latinLnBrk="0" hangingPunct="1">
        <a:lnSpc>
          <a:spcPct val="100000"/>
        </a:lnSpc>
        <a:spcBef>
          <a:spcPct val="0"/>
        </a:spcBef>
        <a:buNone/>
        <a:defRPr sz="3200" b="0" kern="1200">
          <a:solidFill>
            <a:srgbClr val="C00000"/>
          </a:solidFill>
          <a:latin typeface="+mj-lt"/>
          <a:ea typeface="+mj-ea"/>
          <a:cs typeface="Calibri" panose="020F0502020204030204" pitchFamily="34" charset="0"/>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3000" kern="1200">
          <a:solidFill>
            <a:schemeClr val="tx2"/>
          </a:solidFill>
          <a:latin typeface="Calibri (Body)"/>
          <a:ea typeface="+mn-ea"/>
          <a:cs typeface="Calibri" panose="020F0502020204030204" pitchFamily="34" charset="0"/>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800" kern="1200">
          <a:solidFill>
            <a:schemeClr val="tx2"/>
          </a:solidFill>
          <a:latin typeface="Calibri (Body)"/>
          <a:ea typeface="+mn-ea"/>
          <a:cs typeface="Calibri" panose="020F0502020204030204" pitchFamily="34" charset="0"/>
        </a:defRPr>
      </a:lvl2pPr>
      <a:lvl3pPr marL="694944" indent="-347472"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2"/>
          </a:solidFill>
          <a:latin typeface="Calibri (Body)"/>
          <a:ea typeface="+mn-ea"/>
          <a:cs typeface="Calibri" panose="020F0502020204030204" pitchFamily="34" charset="0"/>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solidFill>
              </a:defRPr>
            </a:lvl1pPr>
          </a:lstStyle>
          <a:p>
            <a:r>
              <a:rPr lang="en-US"/>
              <a:t>Add long copyright line here</a:t>
            </a:r>
            <a:endParaRPr lang="en-US" dirty="0"/>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37998185"/>
      </p:ext>
    </p:extLst>
  </p:cSld>
  <p:clrMap bg1="lt1" tx1="dk1" bg2="lt2" tx2="dk2" accent1="accent1" accent2="accent2" accent3="accent3" accent4="accent4" accent5="accent5" accent6="accent6" hlink="hlink" folHlink="folHlink"/>
  <p:sldLayoutIdLst>
    <p:sldLayoutId id="2147483685"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solidFill>
                <a:latin typeface="Calibri (Body)"/>
                <a:cs typeface="Calibri" panose="020F0502020204030204" pitchFamily="34" charset="0"/>
              </a:defRPr>
            </a:lvl1pPr>
          </a:lstStyle>
          <a:p>
            <a:r>
              <a:rPr lang="en-US" dirty="0"/>
              <a:t>Add long copyright line here</a:t>
            </a:r>
          </a:p>
        </p:txBody>
      </p:sp>
    </p:spTree>
    <p:extLst>
      <p:ext uri="{BB962C8B-B14F-4D97-AF65-F5344CB8AC3E}">
        <p14:creationId xmlns:p14="http://schemas.microsoft.com/office/powerpoint/2010/main" val="1669503335"/>
      </p:ext>
    </p:extLst>
  </p:cSld>
  <p:clrMap bg1="lt1" tx1="dk1" bg2="lt2" tx2="dk2" accent1="accent1" accent2="accent2" accent3="accent3" accent4="accent4" accent5="accent5" accent6="accent6" hlink="hlink" folHlink="folHlink"/>
  <p:sldLayoutIdLst>
    <p:sldLayoutId id="2147483716"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hort Copyright">
            <a:extLst>
              <a:ext uri="{FF2B5EF4-FFF2-40B4-BE49-F238E27FC236}">
                <a16:creationId xmlns:a16="http://schemas.microsoft.com/office/drawing/2014/main" id="{8237BEAE-E46E-CD64-3F99-9552573C333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solidFill>
              </a:defRPr>
            </a:lvl1pPr>
          </a:lstStyle>
          <a:p>
            <a:fld id="{68151E55-6873-49E2-B8D5-2F265E6F1973}" type="slidenum">
              <a:rPr lang="en-US" smtClean="0"/>
              <a:pPr/>
              <a:t>‹#›</a:t>
            </a:fld>
            <a:endParaRPr lang="en-US" dirty="0"/>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Tree>
    <p:extLst>
      <p:ext uri="{BB962C8B-B14F-4D97-AF65-F5344CB8AC3E}">
        <p14:creationId xmlns:p14="http://schemas.microsoft.com/office/powerpoint/2010/main" val="3690558099"/>
      </p:ext>
    </p:extLst>
  </p:cSld>
  <p:clrMap bg1="lt1" tx1="dk1" bg2="lt2" tx2="dk2" accent1="accent1" accent2="accent2" accent3="accent3" accent4="accent4" accent5="accent5" accent6="accent6" hlink="hlink" folHlink="folHlink"/>
  <p:sldLayoutIdLst>
    <p:sldLayoutId id="2147483690" r:id="rId1"/>
    <p:sldLayoutId id="2147483698"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3" name="Short Copyright">
            <a:extLst>
              <a:ext uri="{FF2B5EF4-FFF2-40B4-BE49-F238E27FC236}">
                <a16:creationId xmlns:a16="http://schemas.microsoft.com/office/drawing/2014/main" id="{8237BEAE-E46E-CD64-3F99-9552573C333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solidFill>
              </a:defRPr>
            </a:lvl1pPr>
          </a:lstStyle>
          <a:p>
            <a:fld id="{68151E55-6873-49E2-B8D5-2F265E6F1973}" type="slidenum">
              <a:rPr lang="en-US" smtClean="0"/>
              <a:pPr/>
              <a:t>‹#›</a:t>
            </a:fld>
            <a:endParaRPr lang="en-US" dirty="0"/>
          </a:p>
        </p:txBody>
      </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Tree>
    <p:extLst>
      <p:ext uri="{BB962C8B-B14F-4D97-AF65-F5344CB8AC3E}">
        <p14:creationId xmlns:p14="http://schemas.microsoft.com/office/powerpoint/2010/main" val="4028051786"/>
      </p:ext>
    </p:extLst>
  </p:cSld>
  <p:clrMap bg1="lt1" tx1="dk1" bg2="lt2" tx2="dk2" accent1="accent1" accent2="accent2" accent3="accent3" accent4="accent4" accent5="accent5" accent6="accent6" hlink="hlink" folHlink="folHlink"/>
  <p:sldLayoutIdLst>
    <p:sldLayoutId id="2147483724" r:id="rId1"/>
    <p:sldLayoutId id="2147483725" r:id="rId2"/>
  </p:sldLayoutIdLst>
  <p:hf hdr="0" dt="0"/>
  <p:txStyles>
    <p:titleStyle>
      <a:lvl1pPr algn="l" defTabSz="914400" rtl="0" eaLnBrk="1" latinLnBrk="0" hangingPunct="1">
        <a:lnSpc>
          <a:spcPct val="90000"/>
        </a:lnSpc>
        <a:spcBef>
          <a:spcPct val="0"/>
        </a:spcBef>
        <a:buNone/>
        <a:defRPr sz="2800" b="0" kern="1200">
          <a:solidFill>
            <a:srgbClr val="C00000"/>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hort Copyright">
            <a:extLst>
              <a:ext uri="{FF2B5EF4-FFF2-40B4-BE49-F238E27FC236}">
                <a16:creationId xmlns:a16="http://schemas.microsoft.com/office/drawing/2014/main" id="{8F6FE8DA-E58A-87E5-52B2-E56D845E05FC}"/>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2924093042"/>
      </p:ext>
    </p:extLst>
  </p:cSld>
  <p:clrMap bg1="lt1" tx1="dk1" bg2="lt2" tx2="dk2" accent1="accent1" accent2="accent2" accent3="accent3" accent4="accent4" accent5="accent5" accent6="accent6" hlink="hlink" folHlink="folHlink"/>
  <p:sldLayoutIdLst>
    <p:sldLayoutId id="2147483702" r:id="rId1"/>
    <p:sldLayoutId id="2147483703"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4" name="Short Copyright">
            <a:extLst>
              <a:ext uri="{FF2B5EF4-FFF2-40B4-BE49-F238E27FC236}">
                <a16:creationId xmlns:a16="http://schemas.microsoft.com/office/drawing/2014/main" id="{8F6FE8DA-E58A-87E5-52B2-E56D845E05FC}"/>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mn-lt"/>
                <a:cs typeface="Calibri" panose="020F050202020403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mn-lt"/>
                <a:cs typeface="Calibri" panose="020F050202020403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815942756"/>
      </p:ext>
    </p:extLst>
  </p:cSld>
  <p:clrMap bg1="lt1" tx1="dk1" bg2="lt2" tx2="dk2" accent1="accent1" accent2="accent2" accent3="accent3" accent4="accent4" accent5="accent5" accent6="accent6" hlink="hlink" folHlink="folHlink"/>
  <p:sldLayoutIdLst>
    <p:sldLayoutId id="2147483721" r:id="rId1"/>
    <p:sldLayoutId id="2147483722" r:id="rId2"/>
  </p:sldLayoutIdLst>
  <p:hf hdr="0" dt="0"/>
  <p:txStyles>
    <p:titleStyle>
      <a:lvl1pPr algn="ctr" defTabSz="914400" rtl="0" eaLnBrk="1" latinLnBrk="0" hangingPunct="1">
        <a:lnSpc>
          <a:spcPct val="100000"/>
        </a:lnSpc>
        <a:spcBef>
          <a:spcPct val="0"/>
        </a:spcBef>
        <a:buNone/>
        <a:defRPr sz="2400" b="1" kern="1200">
          <a:solidFill>
            <a:srgbClr val="C00000"/>
          </a:solidFill>
          <a:latin typeface="+mj-lt"/>
          <a:ea typeface="+mj-ea"/>
          <a:cs typeface="Calibri" panose="020F0502020204030204" pitchFamily="34" charset="0"/>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Calibri" panose="020F0502020204030204" pitchFamily="34" charset="0"/>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Calibri" panose="020F0502020204030204" pitchFamily="34" charset="0"/>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Calibri" panose="020F0502020204030204" pitchFamily="34" charset="0"/>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slide" Target="slide28.xml"/><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5.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6.xml"/><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slide" Target="slide18.xml"/><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F49FD-3A60-D221-C5AA-427C822B2A25}"/>
              </a:ext>
            </a:extLst>
          </p:cNvPr>
          <p:cNvSpPr>
            <a:spLocks noGrp="1"/>
          </p:cNvSpPr>
          <p:nvPr>
            <p:ph type="ctrTitle"/>
          </p:nvPr>
        </p:nvSpPr>
        <p:spPr/>
        <p:txBody>
          <a:bodyPr/>
          <a:lstStyle/>
          <a:p>
            <a:r>
              <a:rPr lang="en-US" dirty="0"/>
              <a:t>CHAPTER 5</a:t>
            </a:r>
          </a:p>
        </p:txBody>
      </p:sp>
      <p:sp>
        <p:nvSpPr>
          <p:cNvPr id="3" name="Subtitle 2">
            <a:extLst>
              <a:ext uri="{FF2B5EF4-FFF2-40B4-BE49-F238E27FC236}">
                <a16:creationId xmlns:a16="http://schemas.microsoft.com/office/drawing/2014/main" id="{E1E33D8D-0270-3308-F30E-FAA7345FE326}"/>
              </a:ext>
            </a:extLst>
          </p:cNvPr>
          <p:cNvSpPr>
            <a:spLocks noGrp="1"/>
          </p:cNvSpPr>
          <p:nvPr>
            <p:ph type="subTitle" idx="1"/>
          </p:nvPr>
        </p:nvSpPr>
        <p:spPr>
          <a:xfrm>
            <a:off x="0" y="4187951"/>
            <a:ext cx="7992094" cy="2189097"/>
          </a:xfrm>
        </p:spPr>
        <p:txBody>
          <a:bodyPr/>
          <a:lstStyle/>
          <a:p>
            <a:pPr lvl="0" algn="ctr"/>
            <a:r>
              <a:rPr lang="en-US" sz="4400" noProof="0" dirty="0">
                <a:latin typeface="Arial Black" panose="020B0A04020102020204" pitchFamily="34" charset="0"/>
              </a:rPr>
              <a:t>Using Supply and Demand</a:t>
            </a:r>
          </a:p>
        </p:txBody>
      </p:sp>
      <p:sp>
        <p:nvSpPr>
          <p:cNvPr id="6" name="Footer Placeholder 4">
            <a:extLst>
              <a:ext uri="{FF2B5EF4-FFF2-40B4-BE49-F238E27FC236}">
                <a16:creationId xmlns:a16="http://schemas.microsoft.com/office/drawing/2014/main" id="{D2DCC689-6FC1-58D4-F499-093E87B84052}"/>
              </a:ext>
            </a:extLst>
          </p:cNvPr>
          <p:cNvSpPr txBox="1">
            <a:spLocks/>
          </p:cNvSpPr>
          <p:nvPr/>
        </p:nvSpPr>
        <p:spPr>
          <a:xfrm>
            <a:off x="0" y="6485206"/>
            <a:ext cx="9144000" cy="372793"/>
          </a:xfrm>
          <a:prstGeom prst="rect">
            <a:avLst/>
          </a:prstGeom>
        </p:spPr>
        <p:txBody>
          <a:bodyPr anchor="ctr"/>
          <a:lstStyle>
            <a:lvl1pPr marL="0" indent="0" algn="ctr" defTabSz="457200" rtl="0" eaLnBrk="1" latinLnBrk="0" hangingPunct="1">
              <a:spcBef>
                <a:spcPct val="20000"/>
              </a:spcBef>
              <a:buFont typeface="Arial"/>
              <a:buNone/>
              <a:defRPr sz="800" kern="1200">
                <a:solidFill>
                  <a:schemeClr val="bg1"/>
                </a:solidFill>
                <a:latin typeface="+mn-lt"/>
                <a:ea typeface="+mn-ea"/>
                <a:cs typeface="+mn-cs"/>
              </a:defRPr>
            </a:lvl1pPr>
            <a:lvl2pPr marL="742950" indent="-285750" algn="ctr" defTabSz="457200" rtl="0" eaLnBrk="1" latinLnBrk="0" hangingPunct="1">
              <a:spcBef>
                <a:spcPct val="20000"/>
              </a:spcBef>
              <a:buFont typeface="Arial"/>
              <a:buChar char="–"/>
              <a:defRPr sz="800" kern="1200">
                <a:solidFill>
                  <a:schemeClr val="bg1"/>
                </a:solidFill>
                <a:latin typeface="+mn-lt"/>
                <a:ea typeface="+mn-ea"/>
                <a:cs typeface="+mn-cs"/>
              </a:defRPr>
            </a:lvl2pPr>
            <a:lvl3pPr marL="1143000" indent="-228600" algn="ctr" defTabSz="457200" rtl="0" eaLnBrk="1" latinLnBrk="0" hangingPunct="1">
              <a:spcBef>
                <a:spcPct val="20000"/>
              </a:spcBef>
              <a:buFont typeface="Arial"/>
              <a:buChar char="•"/>
              <a:defRPr sz="800" kern="1200">
                <a:solidFill>
                  <a:schemeClr val="bg1"/>
                </a:solidFill>
                <a:latin typeface="+mn-lt"/>
                <a:ea typeface="+mn-ea"/>
                <a:cs typeface="+mn-cs"/>
              </a:defRPr>
            </a:lvl3pPr>
            <a:lvl4pPr marL="1600200" indent="-228600" algn="ctr" defTabSz="457200" rtl="0" eaLnBrk="1" latinLnBrk="0" hangingPunct="1">
              <a:spcBef>
                <a:spcPct val="20000"/>
              </a:spcBef>
              <a:buFont typeface="Arial"/>
              <a:buChar char="–"/>
              <a:defRPr sz="800" kern="1200">
                <a:solidFill>
                  <a:schemeClr val="bg1"/>
                </a:solidFill>
                <a:latin typeface="+mn-lt"/>
                <a:ea typeface="+mn-ea"/>
                <a:cs typeface="+mn-cs"/>
              </a:defRPr>
            </a:lvl4pPr>
            <a:lvl5pPr marL="2057400" indent="-228600" algn="ctr" defTabSz="457200" rtl="0" eaLnBrk="1" latinLnBrk="0" hangingPunct="1">
              <a:spcBef>
                <a:spcPct val="20000"/>
              </a:spcBef>
              <a:buFont typeface="Arial"/>
              <a:buChar char="»"/>
              <a:defRPr sz="8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pPr>
            <a:r>
              <a:rPr lang="en-US" dirty="0">
                <a:solidFill>
                  <a:schemeClr val="tx1"/>
                </a:solidFill>
              </a:rPr>
              <a:t>© McGraw Hill LLC. All rights reserved. No reproduction or distribution without the prior written consent of McGraw Hill LLC.</a:t>
            </a:r>
          </a:p>
        </p:txBody>
      </p:sp>
    </p:spTree>
    <p:extLst>
      <p:ext uri="{BB962C8B-B14F-4D97-AF65-F5344CB8AC3E}">
        <p14:creationId xmlns:p14="http://schemas.microsoft.com/office/powerpoint/2010/main" val="124538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987551"/>
            <a:ext cx="8229600" cy="5460749"/>
          </a:xfrm>
        </p:spPr>
        <p:txBody>
          <a:bodyPr>
            <a:normAutofit/>
          </a:bodyPr>
          <a:lstStyle/>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black"/>
                </a:solidFill>
                <a:effectLst/>
                <a:uLnTx/>
                <a:uFillTx/>
                <a:cs typeface="+mn-cs"/>
              </a:rPr>
              <a:t>Apply the supply and demand model to real-world events.</a:t>
            </a: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black"/>
                </a:solidFill>
                <a:effectLst/>
                <a:uLnTx/>
                <a:uFillTx/>
                <a:cs typeface="+mn-cs"/>
              </a:rPr>
              <a:t>Demonstrate the effect of a price ceiling and a price floor on a market.</a:t>
            </a:r>
            <a:endParaRPr kumimoji="0" lang="en-US" sz="3000" b="0" i="0" u="none" strike="noStrike" kern="1200" cap="none" spc="0" normalizeH="0" baseline="0" noProof="0" dirty="0">
              <a:ln>
                <a:noFill/>
              </a:ln>
              <a:solidFill>
                <a:prstClr val="black"/>
              </a:solidFill>
              <a:effectLst/>
              <a:uLnTx/>
              <a:uFillTx/>
              <a:cs typeface="Arial" charset="0"/>
            </a:endParaRP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black"/>
                </a:solidFill>
                <a:effectLst/>
                <a:uLnTx/>
                <a:uFillTx/>
                <a:cs typeface="+mn-cs"/>
              </a:rPr>
              <a:t>Explain the effect of excise taxes and tariffs on a market.</a:t>
            </a:r>
            <a:endParaRPr kumimoji="0" lang="en-US" sz="3000" b="0" i="0" u="none" strike="noStrike" kern="1200" cap="none" spc="0" normalizeH="0" baseline="0" noProof="0" dirty="0">
              <a:ln>
                <a:noFill/>
              </a:ln>
              <a:solidFill>
                <a:prstClr val="black"/>
              </a:solidFill>
              <a:effectLst/>
              <a:uLnTx/>
              <a:uFillTx/>
              <a:cs typeface="Arial" charset="0"/>
            </a:endParaRP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black"/>
                </a:solidFill>
                <a:effectLst/>
                <a:uLnTx/>
                <a:uFillTx/>
                <a:cs typeface="+mn-cs"/>
              </a:rPr>
              <a:t>Explain the effect of quantity restrictions on a market.</a:t>
            </a:r>
            <a:endParaRPr kumimoji="0" lang="en-US" sz="3000" b="0" i="0" u="none" strike="noStrike" kern="1200" cap="none" spc="0" normalizeH="0" baseline="0" noProof="0" dirty="0">
              <a:ln>
                <a:noFill/>
              </a:ln>
              <a:solidFill>
                <a:prstClr val="black"/>
              </a:solidFill>
              <a:effectLst/>
              <a:uLnTx/>
              <a:uFillTx/>
              <a:cs typeface="Arial" charset="0"/>
            </a:endParaRPr>
          </a:p>
          <a:p>
            <a:pPr marL="514350" marR="0" lvl="0" indent="-514350" algn="l" defTabSz="914400" rtl="0" eaLnBrk="1" fontAlgn="auto" latinLnBrk="0" hangingPunct="1">
              <a:lnSpc>
                <a:spcPct val="100000"/>
              </a:lnSpc>
              <a:spcBef>
                <a:spcPct val="20000"/>
              </a:spcBef>
              <a:spcAft>
                <a:spcPts val="0"/>
              </a:spcAft>
              <a:buClrTx/>
              <a:buSzTx/>
              <a:buFont typeface="+mj-lt"/>
              <a:buAutoNum type="arabicPeriod"/>
              <a:tabLst/>
              <a:defRPr/>
            </a:pPr>
            <a:r>
              <a:rPr kumimoji="0" lang="en-US" sz="3000" b="0" i="0" u="none" strike="noStrike" kern="1200" cap="none" spc="0" normalizeH="0" baseline="0" noProof="0" dirty="0">
                <a:ln>
                  <a:noFill/>
                </a:ln>
                <a:solidFill>
                  <a:prstClr val="black"/>
                </a:solidFill>
                <a:effectLst/>
                <a:uLnTx/>
                <a:uFillTx/>
                <a:cs typeface="+mn-cs"/>
              </a:rPr>
              <a:t>Explain the effect of a third-party-payer system on equilibrium price and quantity.</a:t>
            </a:r>
            <a:endParaRPr kumimoji="0" lang="en-US" sz="2800" b="0" i="0" u="none" strike="noStrike" kern="1200" cap="none" spc="0" normalizeH="0" baseline="0" noProof="0" dirty="0">
              <a:ln>
                <a:noFill/>
              </a:ln>
              <a:solidFill>
                <a:srgbClr val="000000"/>
              </a:solidFill>
              <a:effectLst/>
              <a:uLnTx/>
              <a:uFillTx/>
            </a:endParaRP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2</a:t>
            </a:fld>
            <a:endParaRPr lang="en-US" dirty="0"/>
          </a:p>
        </p:txBody>
      </p:sp>
    </p:spTree>
    <p:extLst>
      <p:ext uri="{BB962C8B-B14F-4D97-AF65-F5344CB8AC3E}">
        <p14:creationId xmlns:p14="http://schemas.microsoft.com/office/powerpoint/2010/main" val="1328918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944E-78EF-3C57-3F1F-7DF5B2CBA00C}"/>
              </a:ext>
            </a:extLst>
          </p:cNvPr>
          <p:cNvSpPr>
            <a:spLocks noGrp="1"/>
          </p:cNvSpPr>
          <p:nvPr>
            <p:ph type="title"/>
          </p:nvPr>
        </p:nvSpPr>
        <p:spPr/>
        <p:txBody>
          <a:bodyPr/>
          <a:lstStyle/>
          <a:p>
            <a:r>
              <a:rPr lang="en-US" dirty="0"/>
              <a:t>Application: Apples in the United States</a:t>
            </a:r>
          </a:p>
        </p:txBody>
      </p:sp>
      <p:pic>
        <p:nvPicPr>
          <p:cNvPr id="4" name="Picture 3" descr="A graph plots two supply curves and a demand curve.">
            <a:extLst>
              <a:ext uri="{FF2B5EF4-FFF2-40B4-BE49-F238E27FC236}">
                <a16:creationId xmlns:a16="http://schemas.microsoft.com/office/drawing/2014/main" id="{91BDCAE6-DF9A-5300-C956-7D1F360063F1}"/>
              </a:ext>
            </a:extLst>
          </p:cNvPr>
          <p:cNvPicPr>
            <a:picLocks noChangeAspect="1"/>
          </p:cNvPicPr>
          <p:nvPr/>
        </p:nvPicPr>
        <p:blipFill>
          <a:blip r:embed="rId2"/>
          <a:stretch>
            <a:fillRect/>
          </a:stretch>
        </p:blipFill>
        <p:spPr>
          <a:xfrm>
            <a:off x="457200" y="1138548"/>
            <a:ext cx="4317235" cy="4343400"/>
          </a:xfrm>
          <a:prstGeom prst="rect">
            <a:avLst/>
          </a:prstGeom>
        </p:spPr>
      </p:pic>
      <p:sp>
        <p:nvSpPr>
          <p:cNvPr id="3" name="Content Placeholder 2">
            <a:extLst>
              <a:ext uri="{FF2B5EF4-FFF2-40B4-BE49-F238E27FC236}">
                <a16:creationId xmlns:a16="http://schemas.microsoft.com/office/drawing/2014/main" id="{C9866C1F-C8BE-C76F-7E1C-52850697CC8A}"/>
              </a:ext>
            </a:extLst>
          </p:cNvPr>
          <p:cNvSpPr>
            <a:spLocks noGrp="1"/>
          </p:cNvSpPr>
          <p:nvPr>
            <p:ph sz="quarter" idx="11"/>
          </p:nvPr>
        </p:nvSpPr>
        <p:spPr>
          <a:xfrm>
            <a:off x="4853355" y="1138548"/>
            <a:ext cx="3970012" cy="5109852"/>
          </a:xfrm>
        </p:spPr>
        <p:txBody>
          <a:bodyPr>
            <a:normAutofit/>
          </a:bodyPr>
          <a:lstStyle/>
          <a:p>
            <a:pPr marL="0" marR="0" lvl="0" indent="0" algn="l" defTabSz="914400" rtl="0" eaLnBrk="1" fontAlgn="auto" latinLnBrk="0" hangingPunct="1">
              <a:lnSpc>
                <a:spcPct val="100000"/>
              </a:lnSpc>
              <a:spcBef>
                <a:spcPts val="12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A drought in California, leads farmers to leave 500,000 acres of land fallow.</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The damage shifts the supply curve for apples to the left.</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Price rises from </a:t>
            </a:r>
            <a:r>
              <a:rPr kumimoji="0" lang="en-US" sz="2400" b="0" u="none" strike="noStrike" kern="1200" cap="none" spc="0" normalizeH="0" baseline="0" noProof="0" dirty="0">
                <a:ln>
                  <a:noFill/>
                </a:ln>
                <a:solidFill>
                  <a:prstClr val="black"/>
                </a:solidFill>
                <a:effectLst/>
                <a:uLnTx/>
                <a:uFillTx/>
                <a:cs typeface="+mn-cs"/>
              </a:rPr>
              <a:t>P</a:t>
            </a:r>
            <a:r>
              <a:rPr lang="en-US" sz="2400" b="0" i="0" u="none" strike="noStrike" baseline="0" dirty="0"/>
              <a:t>₀</a:t>
            </a:r>
            <a:r>
              <a:rPr kumimoji="0" lang="en-US" sz="2400" b="0" i="0" u="none" strike="noStrike" kern="1200" cap="none" spc="0" normalizeH="0" baseline="0" noProof="0" dirty="0">
                <a:ln>
                  <a:noFill/>
                </a:ln>
                <a:solidFill>
                  <a:prstClr val="black"/>
                </a:solidFill>
                <a:effectLst/>
                <a:uLnTx/>
                <a:uFillTx/>
                <a:cs typeface="+mn-cs"/>
              </a:rPr>
              <a:t> to </a:t>
            </a:r>
            <a:r>
              <a:rPr kumimoji="0" lang="en-US" sz="2400" b="0" u="none" strike="noStrike" kern="1200" cap="none" spc="0" normalizeH="0" baseline="0" noProof="0" dirty="0">
                <a:ln>
                  <a:noFill/>
                </a:ln>
                <a:solidFill>
                  <a:prstClr val="black"/>
                </a:solidFill>
                <a:effectLst/>
                <a:uLnTx/>
                <a:uFillTx/>
                <a:cs typeface="+mn-cs"/>
              </a:rPr>
              <a:t>P</a:t>
            </a:r>
            <a:r>
              <a:rPr lang="en-US" sz="2400" b="0" i="0" u="none" strike="noStrike" baseline="0" dirty="0"/>
              <a:t>₁</a:t>
            </a:r>
            <a:r>
              <a:rPr kumimoji="0" lang="en-US" sz="2400" b="0" i="0" u="none" strike="noStrike" kern="1200" cap="none" spc="0" normalizeH="0" baseline="0" noProof="0" dirty="0">
                <a:ln>
                  <a:noFill/>
                </a:ln>
                <a:solidFill>
                  <a:prstClr val="black"/>
                </a:solidFill>
                <a:effectLst/>
                <a:uLnTx/>
                <a:uFillTx/>
                <a:cs typeface="+mn-cs"/>
              </a:rPr>
              <a:t> where quantity demanded = quantity supplied.</a:t>
            </a:r>
          </a:p>
        </p:txBody>
      </p:sp>
      <p:sp>
        <p:nvSpPr>
          <p:cNvPr id="5" name="Text Placeholder 4">
            <a:extLst>
              <a:ext uri="{FF2B5EF4-FFF2-40B4-BE49-F238E27FC236}">
                <a16:creationId xmlns:a16="http://schemas.microsoft.com/office/drawing/2014/main" id="{36D1524A-33B6-67E2-7F74-41C7AB6C8CEA}"/>
              </a:ext>
            </a:extLst>
          </p:cNvPr>
          <p:cNvSpPr>
            <a:spLocks noGrp="1"/>
          </p:cNvSpPr>
          <p:nvPr>
            <p:ph type="body" sz="quarter" idx="15"/>
          </p:nvPr>
        </p:nvSpPr>
        <p:spPr/>
        <p:txBody>
          <a:bodyPr/>
          <a:lstStyle/>
          <a:p>
            <a:r>
              <a:rPr lang="en-US" dirty="0">
                <a:hlinkClick r:id="rId3" action="ppaction://hlinksldjump"/>
              </a:rPr>
              <a:t>Access the text alternative for slide images.</a:t>
            </a:r>
            <a:endParaRPr lang="en-US" dirty="0"/>
          </a:p>
        </p:txBody>
      </p:sp>
      <p:sp>
        <p:nvSpPr>
          <p:cNvPr id="7" name="Slide Number Placeholder 6">
            <a:extLst>
              <a:ext uri="{FF2B5EF4-FFF2-40B4-BE49-F238E27FC236}">
                <a16:creationId xmlns:a16="http://schemas.microsoft.com/office/drawing/2014/main" id="{5777D6EC-C1AE-276A-FF69-D0841F6A7F4E}"/>
              </a:ext>
            </a:extLst>
          </p:cNvPr>
          <p:cNvSpPr>
            <a:spLocks noGrp="1"/>
          </p:cNvSpPr>
          <p:nvPr>
            <p:ph type="sldNum" sz="quarter" idx="10"/>
          </p:nvPr>
        </p:nvSpPr>
        <p:spPr/>
        <p:txBody>
          <a:bodyPr/>
          <a:lstStyle/>
          <a:p>
            <a:fld id="{68151E55-6873-49E2-B8D5-2F265E6F1973}" type="slidenum">
              <a:rPr lang="en-US" smtClean="0"/>
              <a:pPr/>
              <a:t>3</a:t>
            </a:fld>
            <a:endParaRPr lang="en-US" dirty="0"/>
          </a:p>
        </p:txBody>
      </p:sp>
    </p:spTree>
    <p:extLst>
      <p:ext uri="{BB962C8B-B14F-4D97-AF65-F5344CB8AC3E}">
        <p14:creationId xmlns:p14="http://schemas.microsoft.com/office/powerpoint/2010/main" val="3782783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a:xfrm>
            <a:off x="0" y="228600"/>
            <a:ext cx="9144000" cy="612648"/>
          </a:xfrm>
        </p:spPr>
        <p:txBody>
          <a:bodyPr/>
          <a:lstStyle/>
          <a:p>
            <a:r>
              <a:rPr lang="en-US" dirty="0"/>
              <a:t>Market: Sand in the United States</a:t>
            </a:r>
          </a:p>
        </p:txBody>
      </p:sp>
      <p:sp>
        <p:nvSpPr>
          <p:cNvPr id="3" name="Content Placeholder 1">
            <a:extLst>
              <a:ext uri="{FF2B5EF4-FFF2-40B4-BE49-F238E27FC236}">
                <a16:creationId xmlns:a16="http://schemas.microsoft.com/office/drawing/2014/main" id="{AA0DC730-6D59-2852-4DA1-2CCB2604816D}"/>
              </a:ext>
            </a:extLst>
          </p:cNvPr>
          <p:cNvSpPr>
            <a:spLocks noGrp="1"/>
          </p:cNvSpPr>
          <p:nvPr>
            <p:ph sz="quarter" idx="11" hasCustomPrompt="1"/>
          </p:nvPr>
        </p:nvSpPr>
        <p:spPr>
          <a:xfrm>
            <a:off x="526307" y="1371600"/>
            <a:ext cx="3190668" cy="4682744"/>
          </a:xfrm>
          <a:prstGeom prst="rect">
            <a:avLst/>
          </a:prstGeom>
        </p:spPr>
        <p:txBody>
          <a:bodyPr>
            <a:normAutofit/>
          </a:bodyPr>
          <a:lstStyle>
            <a:lvl1pPr>
              <a:defRPr>
                <a:latin typeface="Calibri (Body)"/>
              </a:defRPr>
            </a:lvl1pPr>
            <a:lvl2pPr>
              <a:defRPr>
                <a:latin typeface="Calibri (Body)"/>
              </a:defRPr>
            </a:lvl2pPr>
            <a:lvl3pPr>
              <a:defRPr>
                <a:latin typeface="Calibri (Body)"/>
              </a:defRPr>
            </a:lvl3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The price of sand in the United States rose due to an increase in the demand for sand.</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Increasing sand costs caused the demand curve to shift right.</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Price for sand increased from </a:t>
            </a:r>
            <a:r>
              <a:rPr kumimoji="0" lang="en-US" sz="2400" b="0" u="none" strike="noStrike" kern="1200" cap="none" spc="0" normalizeH="0" baseline="0" noProof="0" dirty="0">
                <a:ln>
                  <a:noFill/>
                </a:ln>
                <a:solidFill>
                  <a:prstClr val="black"/>
                </a:solidFill>
                <a:effectLst/>
                <a:uLnTx/>
                <a:uFillTx/>
                <a:cs typeface="+mn-cs"/>
              </a:rPr>
              <a:t>P</a:t>
            </a:r>
            <a:r>
              <a:rPr lang="en-US" sz="2400" b="0" i="0" u="none" strike="noStrike" dirty="0"/>
              <a:t>₀</a:t>
            </a:r>
            <a:r>
              <a:rPr kumimoji="0" lang="en-US" sz="2400" b="0" i="0" u="none" strike="noStrike" kern="1200" cap="none" spc="0" normalizeH="0" baseline="0" noProof="0" dirty="0">
                <a:ln>
                  <a:noFill/>
                </a:ln>
                <a:solidFill>
                  <a:prstClr val="black"/>
                </a:solidFill>
                <a:effectLst/>
                <a:uLnTx/>
                <a:uFillTx/>
                <a:cs typeface="+mn-cs"/>
              </a:rPr>
              <a:t> to </a:t>
            </a:r>
            <a:r>
              <a:rPr kumimoji="0" lang="en-US" sz="2400" b="0" u="none" strike="noStrike" kern="1200" cap="none" spc="0" normalizeH="0" baseline="0" noProof="0" dirty="0">
                <a:ln>
                  <a:noFill/>
                </a:ln>
                <a:solidFill>
                  <a:prstClr val="black"/>
                </a:solidFill>
                <a:effectLst/>
                <a:uLnTx/>
                <a:uFillTx/>
                <a:cs typeface="+mn-cs"/>
              </a:rPr>
              <a:t>P</a:t>
            </a:r>
            <a:r>
              <a:rPr lang="en-US" sz="2400" b="0" i="0" u="none" strike="noStrike" dirty="0"/>
              <a:t>₁</a:t>
            </a:r>
            <a:r>
              <a:rPr kumimoji="0" lang="en-US" sz="2400" b="0" i="0" u="none" strike="noStrike" kern="1200" cap="none" spc="0" normalizeH="0" baseline="0" noProof="0" dirty="0">
                <a:ln>
                  <a:noFill/>
                </a:ln>
                <a:solidFill>
                  <a:prstClr val="black"/>
                </a:solidFill>
                <a:effectLst/>
                <a:uLnTx/>
                <a:uFillTx/>
                <a:cs typeface="+mn-cs"/>
              </a:rPr>
              <a:t> where </a:t>
            </a:r>
            <a:r>
              <a:rPr kumimoji="0" lang="en-US" sz="2400" b="0" u="none" strike="noStrike" kern="1200" cap="none" spc="0" normalizeH="0" baseline="0" noProof="0" dirty="0">
                <a:ln>
                  <a:noFill/>
                </a:ln>
                <a:solidFill>
                  <a:prstClr val="black"/>
                </a:solidFill>
                <a:effectLst/>
                <a:uLnTx/>
                <a:uFillTx/>
                <a:cs typeface="+mn-cs"/>
              </a:rPr>
              <a:t>Q</a:t>
            </a:r>
            <a:r>
              <a:rPr kumimoji="0" lang="en-US" sz="2400" b="0" i="0" u="none" strike="noStrike" kern="1200" cap="none" spc="0" normalizeH="0" baseline="0" noProof="0" dirty="0">
                <a:ln>
                  <a:noFill/>
                </a:ln>
                <a:solidFill>
                  <a:prstClr val="black"/>
                </a:solidFill>
                <a:effectLst/>
                <a:uLnTx/>
                <a:uFillTx/>
                <a:cs typeface="+mn-cs"/>
              </a:rPr>
              <a:t> demanded = </a:t>
            </a:r>
            <a:r>
              <a:rPr kumimoji="0" lang="en-US" sz="2400" b="0" u="none" strike="noStrike" kern="1200" cap="none" spc="0" normalizeH="0" baseline="0" noProof="0" dirty="0">
                <a:ln>
                  <a:noFill/>
                </a:ln>
                <a:solidFill>
                  <a:prstClr val="black"/>
                </a:solidFill>
                <a:effectLst/>
                <a:uLnTx/>
                <a:uFillTx/>
                <a:cs typeface="+mn-cs"/>
              </a:rPr>
              <a:t>Q</a:t>
            </a:r>
            <a:r>
              <a:rPr kumimoji="0" lang="en-US" sz="2400" b="0" i="0" u="none" strike="noStrike" kern="1200" cap="none" spc="0" normalizeH="0" baseline="0" noProof="0" dirty="0">
                <a:ln>
                  <a:noFill/>
                </a:ln>
                <a:solidFill>
                  <a:prstClr val="black"/>
                </a:solidFill>
                <a:effectLst/>
                <a:uLnTx/>
                <a:uFillTx/>
                <a:cs typeface="+mn-cs"/>
              </a:rPr>
              <a:t> supplied.</a:t>
            </a:r>
          </a:p>
        </p:txBody>
      </p:sp>
      <p:pic>
        <p:nvPicPr>
          <p:cNvPr id="8" name="Picture 7" descr="A graph plots two demand curves and a supply curve.">
            <a:extLst>
              <a:ext uri="{FF2B5EF4-FFF2-40B4-BE49-F238E27FC236}">
                <a16:creationId xmlns:a16="http://schemas.microsoft.com/office/drawing/2014/main" id="{3CDAC65F-9187-9226-A89D-4C66D23BABA9}"/>
              </a:ext>
            </a:extLst>
          </p:cNvPr>
          <p:cNvPicPr>
            <a:picLocks noChangeAspect="1"/>
          </p:cNvPicPr>
          <p:nvPr/>
        </p:nvPicPr>
        <p:blipFill>
          <a:blip r:embed="rId2"/>
          <a:stretch>
            <a:fillRect/>
          </a:stretch>
        </p:blipFill>
        <p:spPr>
          <a:xfrm>
            <a:off x="4267200" y="1371600"/>
            <a:ext cx="4114800" cy="4089937"/>
          </a:xfrm>
          <a:prstGeom prst="rect">
            <a:avLst/>
          </a:prstGeom>
        </p:spPr>
      </p:pic>
      <p:sp>
        <p:nvSpPr>
          <p:cNvPr id="4" name="Text Placeholder 3">
            <a:extLst>
              <a:ext uri="{FF2B5EF4-FFF2-40B4-BE49-F238E27FC236}">
                <a16:creationId xmlns:a16="http://schemas.microsoft.com/office/drawing/2014/main" id="{C59AE04D-135F-8E67-AA83-9543919F5191}"/>
              </a:ext>
            </a:extLst>
          </p:cNvPr>
          <p:cNvSpPr>
            <a:spLocks noGrp="1"/>
          </p:cNvSpPr>
          <p:nvPr>
            <p:ph type="body" sz="quarter" idx="14"/>
          </p:nvPr>
        </p:nvSpPr>
        <p:spPr>
          <a:xfrm>
            <a:off x="3374136" y="6489192"/>
            <a:ext cx="2404872" cy="192024"/>
          </a:xfrm>
        </p:spPr>
        <p:txBody>
          <a:bodyPr/>
          <a:lstStyle/>
          <a:p>
            <a:r>
              <a:rPr lang="en-US" dirty="0">
                <a:hlinkClick r:id="rId3" action="ppaction://hlinksldjump"/>
              </a:rPr>
              <a:t>Access the text alternative for slide images.</a:t>
            </a:r>
            <a:endParaRPr lang="en-US" dirty="0"/>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4</a:t>
            </a:fld>
            <a:endParaRPr lang="en-US" dirty="0"/>
          </a:p>
        </p:txBody>
      </p:sp>
    </p:spTree>
    <p:extLst>
      <p:ext uri="{BB962C8B-B14F-4D97-AF65-F5344CB8AC3E}">
        <p14:creationId xmlns:p14="http://schemas.microsoft.com/office/powerpoint/2010/main" val="1457203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944E-78EF-3C57-3F1F-7DF5B2CBA00C}"/>
              </a:ext>
            </a:extLst>
          </p:cNvPr>
          <p:cNvSpPr>
            <a:spLocks noGrp="1"/>
          </p:cNvSpPr>
          <p:nvPr>
            <p:ph type="title"/>
          </p:nvPr>
        </p:nvSpPr>
        <p:spPr/>
        <p:txBody>
          <a:bodyPr/>
          <a:lstStyle/>
          <a:p>
            <a:r>
              <a:rPr lang="en-US" dirty="0"/>
              <a:t>Application: Edible Oils in the World</a:t>
            </a:r>
          </a:p>
        </p:txBody>
      </p:sp>
      <p:pic>
        <p:nvPicPr>
          <p:cNvPr id="6" name="Picture 5" descr="A graph plots two supply curves and two demand curves.">
            <a:extLst>
              <a:ext uri="{FF2B5EF4-FFF2-40B4-BE49-F238E27FC236}">
                <a16:creationId xmlns:a16="http://schemas.microsoft.com/office/drawing/2014/main" id="{F447B2F4-E248-9121-35CC-1E98E1DA5493}"/>
              </a:ext>
            </a:extLst>
          </p:cNvPr>
          <p:cNvPicPr>
            <a:picLocks noChangeAspect="1"/>
          </p:cNvPicPr>
          <p:nvPr/>
        </p:nvPicPr>
        <p:blipFill>
          <a:blip r:embed="rId2"/>
          <a:stretch>
            <a:fillRect/>
          </a:stretch>
        </p:blipFill>
        <p:spPr>
          <a:xfrm>
            <a:off x="470807" y="1295400"/>
            <a:ext cx="3998205" cy="3962400"/>
          </a:xfrm>
          <a:prstGeom prst="rect">
            <a:avLst/>
          </a:prstGeom>
        </p:spPr>
      </p:pic>
      <p:sp>
        <p:nvSpPr>
          <p:cNvPr id="3" name="Content Placeholder 2">
            <a:extLst>
              <a:ext uri="{FF2B5EF4-FFF2-40B4-BE49-F238E27FC236}">
                <a16:creationId xmlns:a16="http://schemas.microsoft.com/office/drawing/2014/main" id="{C9866C1F-C8BE-C76F-7E1C-52850697CC8A}"/>
              </a:ext>
            </a:extLst>
          </p:cNvPr>
          <p:cNvSpPr>
            <a:spLocks noGrp="1"/>
          </p:cNvSpPr>
          <p:nvPr>
            <p:ph sz="quarter" idx="11"/>
          </p:nvPr>
        </p:nvSpPr>
        <p:spPr>
          <a:xfrm>
            <a:off x="4797632" y="1295400"/>
            <a:ext cx="3839231" cy="4953000"/>
          </a:xfrm>
        </p:spPr>
        <p:txBody>
          <a:bodyPr>
            <a:normAutofit/>
          </a:body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Growing middle class in developing countries has increased demand for edible oils.</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At the same time, U.S. farmers are growing more corn and less soy (less soy oil).</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The result is increased prices for edible oils.</a:t>
            </a:r>
          </a:p>
        </p:txBody>
      </p:sp>
      <p:sp>
        <p:nvSpPr>
          <p:cNvPr id="5" name="Text Placeholder 4">
            <a:extLst>
              <a:ext uri="{FF2B5EF4-FFF2-40B4-BE49-F238E27FC236}">
                <a16:creationId xmlns:a16="http://schemas.microsoft.com/office/drawing/2014/main" id="{36D1524A-33B6-67E2-7F74-41C7AB6C8CEA}"/>
              </a:ext>
            </a:extLst>
          </p:cNvPr>
          <p:cNvSpPr>
            <a:spLocks noGrp="1"/>
          </p:cNvSpPr>
          <p:nvPr>
            <p:ph type="body" sz="quarter" idx="15"/>
          </p:nvPr>
        </p:nvSpPr>
        <p:spPr/>
        <p:txBody>
          <a:bodyPr/>
          <a:lstStyle/>
          <a:p>
            <a:r>
              <a:rPr lang="en-US" dirty="0">
                <a:hlinkClick r:id="rId3" action="ppaction://hlinksldjump"/>
              </a:rPr>
              <a:t>Access the text alternative for slide images.</a:t>
            </a:r>
            <a:endParaRPr lang="en-US" dirty="0"/>
          </a:p>
        </p:txBody>
      </p:sp>
      <p:sp>
        <p:nvSpPr>
          <p:cNvPr id="7" name="Slide Number Placeholder 6">
            <a:extLst>
              <a:ext uri="{FF2B5EF4-FFF2-40B4-BE49-F238E27FC236}">
                <a16:creationId xmlns:a16="http://schemas.microsoft.com/office/drawing/2014/main" id="{5777D6EC-C1AE-276A-FF69-D0841F6A7F4E}"/>
              </a:ext>
            </a:extLst>
          </p:cNvPr>
          <p:cNvSpPr>
            <a:spLocks noGrp="1"/>
          </p:cNvSpPr>
          <p:nvPr>
            <p:ph type="sldNum" sz="quarter" idx="10"/>
          </p:nvPr>
        </p:nvSpPr>
        <p:spPr/>
        <p:txBody>
          <a:bodyPr/>
          <a:lstStyle/>
          <a:p>
            <a:fld id="{68151E55-6873-49E2-B8D5-2F265E6F1973}" type="slidenum">
              <a:rPr lang="en-US" smtClean="0"/>
              <a:pPr/>
              <a:t>5</a:t>
            </a:fld>
            <a:endParaRPr lang="en-US" dirty="0"/>
          </a:p>
        </p:txBody>
      </p:sp>
    </p:spTree>
    <p:extLst>
      <p:ext uri="{BB962C8B-B14F-4D97-AF65-F5344CB8AC3E}">
        <p14:creationId xmlns:p14="http://schemas.microsoft.com/office/powerpoint/2010/main" val="3887123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a:xfrm>
            <a:off x="1715985" y="228600"/>
            <a:ext cx="5712031" cy="1018308"/>
          </a:xfrm>
        </p:spPr>
        <p:txBody>
          <a:bodyPr/>
          <a:lstStyle/>
          <a:p>
            <a:r>
              <a:rPr lang="en-US" dirty="0"/>
              <a:t>A Review of Changes in Supply and Demand</a:t>
            </a:r>
          </a:p>
        </p:txBody>
      </p:sp>
      <p:sp>
        <p:nvSpPr>
          <p:cNvPr id="3" name="Table Summary  2" hidden="1">
            <a:extLst>
              <a:ext uri="{FF2B5EF4-FFF2-40B4-BE49-F238E27FC236}">
                <a16:creationId xmlns:a16="http://schemas.microsoft.com/office/drawing/2014/main" id="{DEEFCF60-5D02-21C8-6037-215DE6782AF1}"/>
              </a:ext>
            </a:extLst>
          </p:cNvPr>
          <p:cNvSpPr>
            <a:spLocks noGrp="1"/>
          </p:cNvSpPr>
          <p:nvPr>
            <p:ph sz="quarter" idx="11"/>
          </p:nvPr>
        </p:nvSpPr>
        <p:spPr>
          <a:xfrm>
            <a:off x="2591790" y="2858985"/>
            <a:ext cx="3960421" cy="1140030"/>
          </a:xfrm>
        </p:spPr>
        <p:txBody>
          <a:bodyPr>
            <a:noAutofit/>
          </a:bodyPr>
          <a:lstStyle/>
          <a:p>
            <a:pPr marL="0" marR="0" lvl="0" indent="0" algn="l" defTabSz="914400" rtl="0" eaLnBrk="1" fontAlgn="auto" latinLnBrk="0" hangingPunct="1">
              <a:lnSpc>
                <a:spcPct val="100000"/>
              </a:lnSpc>
              <a:spcBef>
                <a:spcPts val="2000"/>
              </a:spcBef>
              <a:spcAft>
                <a:spcPts val="200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000000"/>
                </a:solidFill>
                <a:effectLst/>
                <a:uLnTx/>
                <a:uFillTx/>
                <a:cs typeface="Calibri (Body)"/>
              </a:rPr>
              <a:t>A table has 3 supply features as 3 column headers and 3 demand features as 3 row headers. The corresponding 3 by 3 grid shows characteristics of P and Q.</a:t>
            </a:r>
          </a:p>
        </p:txBody>
      </p:sp>
      <p:graphicFrame>
        <p:nvGraphicFramePr>
          <p:cNvPr id="5" name="Table 4">
            <a:extLst>
              <a:ext uri="{FF2B5EF4-FFF2-40B4-BE49-F238E27FC236}">
                <a16:creationId xmlns:a16="http://schemas.microsoft.com/office/drawing/2014/main" id="{50F7A06B-95D6-6C7D-B021-1B524D5E437B}"/>
              </a:ext>
            </a:extLst>
          </p:cNvPr>
          <p:cNvGraphicFramePr>
            <a:graphicFrameLocks noGrp="1"/>
          </p:cNvGraphicFramePr>
          <p:nvPr>
            <p:extLst>
              <p:ext uri="{D42A27DB-BD31-4B8C-83A1-F6EECF244321}">
                <p14:modId xmlns:p14="http://schemas.microsoft.com/office/powerpoint/2010/main" val="3582049083"/>
              </p:ext>
            </p:extLst>
          </p:nvPr>
        </p:nvGraphicFramePr>
        <p:xfrm>
          <a:off x="457200" y="1623195"/>
          <a:ext cx="8229600" cy="3611611"/>
        </p:xfrm>
        <a:graphic>
          <a:graphicData uri="http://schemas.openxmlformats.org/drawingml/2006/table">
            <a:tbl>
              <a:tblPr firstRow="1" bandRow="1"/>
              <a:tblGrid>
                <a:gridCol w="1600200">
                  <a:extLst>
                    <a:ext uri="{9D8B030D-6E8A-4147-A177-3AD203B41FA5}">
                      <a16:colId xmlns:a16="http://schemas.microsoft.com/office/drawing/2014/main" val="2855557207"/>
                    </a:ext>
                  </a:extLst>
                </a:gridCol>
                <a:gridCol w="2063663">
                  <a:extLst>
                    <a:ext uri="{9D8B030D-6E8A-4147-A177-3AD203B41FA5}">
                      <a16:colId xmlns:a16="http://schemas.microsoft.com/office/drawing/2014/main" val="180550701"/>
                    </a:ext>
                  </a:extLst>
                </a:gridCol>
                <a:gridCol w="2355937">
                  <a:extLst>
                    <a:ext uri="{9D8B030D-6E8A-4147-A177-3AD203B41FA5}">
                      <a16:colId xmlns:a16="http://schemas.microsoft.com/office/drawing/2014/main" val="1357367484"/>
                    </a:ext>
                  </a:extLst>
                </a:gridCol>
                <a:gridCol w="2209800">
                  <a:extLst>
                    <a:ext uri="{9D8B030D-6E8A-4147-A177-3AD203B41FA5}">
                      <a16:colId xmlns:a16="http://schemas.microsoft.com/office/drawing/2014/main" val="3497769107"/>
                    </a:ext>
                  </a:extLst>
                </a:gridCol>
              </a:tblGrid>
              <a:tr h="640024">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endParaRPr lang="en-US" sz="1800" dirty="0">
                        <a:latin typeface="Calibri (Body)"/>
                      </a:endParaRPr>
                    </a:p>
                  </a:txBody>
                  <a:tcPr marT="45716" marB="45716">
                    <a:lnL w="12700" cmpd="sng">
                      <a:solidFill>
                        <a:sysClr val="window" lastClr="FFFFFF"/>
                      </a:solidFill>
                    </a:lnL>
                    <a:lnR w="12700" cap="flat" cmpd="sng" algn="ctr">
                      <a:solidFill>
                        <a:sysClr val="windowText" lastClr="000000"/>
                      </a:solidFill>
                      <a:prstDash val="solid"/>
                      <a:round/>
                      <a:headEnd type="none" w="med" len="med"/>
                      <a:tailEnd type="none" w="med" len="med"/>
                    </a:lnR>
                    <a:lnT w="12700" cmpd="sng">
                      <a:solidFill>
                        <a:sysClr val="window" lastClr="FFFFFF"/>
                      </a:solid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800" dirty="0">
                          <a:latin typeface="Calibri (Body)"/>
                        </a:rPr>
                        <a:t>No change in Supply </a:t>
                      </a: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504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800" dirty="0">
                          <a:latin typeface="Calibri (Body)"/>
                        </a:rPr>
                        <a:t>Supply</a:t>
                      </a:r>
                      <a:r>
                        <a:rPr lang="en-US" sz="1800" baseline="0" dirty="0">
                          <a:latin typeface="Calibri (Body)"/>
                        </a:rPr>
                        <a:t> increases</a:t>
                      </a:r>
                      <a:endParaRPr lang="en-US" sz="1800" dirty="0">
                        <a:latin typeface="Calibri (Body)"/>
                      </a:endParaRP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504D"/>
                    </a:solidFill>
                  </a:tcPr>
                </a:tc>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ctr"/>
                      <a:r>
                        <a:rPr lang="en-US" sz="1800" dirty="0">
                          <a:latin typeface="Calibri (Body)"/>
                        </a:rPr>
                        <a:t>Supply</a:t>
                      </a:r>
                      <a:r>
                        <a:rPr lang="en-US" sz="1800" baseline="0" dirty="0">
                          <a:latin typeface="Calibri (Body)"/>
                        </a:rPr>
                        <a:t> decreases</a:t>
                      </a:r>
                      <a:endParaRPr lang="en-US" sz="1800" dirty="0">
                        <a:latin typeface="Calibri (Body)"/>
                      </a:endParaRP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C0504D"/>
                    </a:solidFill>
                  </a:tcPr>
                </a:tc>
                <a:extLst>
                  <a:ext uri="{0D108BD9-81ED-4DB2-BD59-A6C34878D82A}">
                    <a16:rowId xmlns:a16="http://schemas.microsoft.com/office/drawing/2014/main" val="2753468145"/>
                  </a:ext>
                </a:extLst>
              </a:tr>
              <a:tr h="99051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800" b="1" dirty="0">
                          <a:solidFill>
                            <a:schemeClr val="bg2"/>
                          </a:solidFill>
                          <a:latin typeface="Calibri (Body)"/>
                        </a:rPr>
                        <a:t>No change in Demand</a:t>
                      </a: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376B3"/>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dirty="0">
                          <a:latin typeface="Calibri (Body)"/>
                        </a:rPr>
                        <a:t>P same</a:t>
                      </a:r>
                    </a:p>
                    <a:p>
                      <a:pPr algn="ctr"/>
                      <a:r>
                        <a:rPr lang="en-US" sz="2000" dirty="0">
                          <a:latin typeface="Calibri (Body)"/>
                        </a:rPr>
                        <a:t>Q same</a:t>
                      </a: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dirty="0">
                          <a:latin typeface="Calibri (Body)"/>
                        </a:rPr>
                        <a:t>P down</a:t>
                      </a:r>
                    </a:p>
                    <a:p>
                      <a:pPr algn="ctr"/>
                      <a:r>
                        <a:rPr lang="en-US" sz="2000" dirty="0">
                          <a:latin typeface="Calibri (Body)"/>
                        </a:rPr>
                        <a:t>Q up</a:t>
                      </a: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dirty="0">
                          <a:latin typeface="Calibri (Body)"/>
                        </a:rPr>
                        <a:t>P up</a:t>
                      </a:r>
                    </a:p>
                    <a:p>
                      <a:pPr algn="ctr"/>
                      <a:r>
                        <a:rPr lang="en-US" sz="2000" dirty="0">
                          <a:latin typeface="Calibri (Body)"/>
                        </a:rPr>
                        <a:t>Q down</a:t>
                      </a: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523508623"/>
                  </a:ext>
                </a:extLst>
              </a:tr>
              <a:tr h="99051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800" b="1" dirty="0">
                          <a:solidFill>
                            <a:schemeClr val="bg2"/>
                          </a:solidFill>
                          <a:latin typeface="Calibri (Body)"/>
                        </a:rPr>
                        <a:t>Demand</a:t>
                      </a:r>
                      <a:r>
                        <a:rPr lang="en-US" sz="1800" b="1" baseline="0" dirty="0">
                          <a:solidFill>
                            <a:schemeClr val="bg2"/>
                          </a:solidFill>
                          <a:latin typeface="Calibri (Body)"/>
                        </a:rPr>
                        <a:t> increases</a:t>
                      </a:r>
                      <a:endParaRPr lang="en-US" sz="1800" b="1" dirty="0">
                        <a:solidFill>
                          <a:schemeClr val="bg2"/>
                        </a:solidFill>
                        <a:latin typeface="Calibri (Body)"/>
                      </a:endParaRP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376B3"/>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dirty="0">
                          <a:latin typeface="Calibri (Body)"/>
                        </a:rPr>
                        <a:t>P up</a:t>
                      </a:r>
                    </a:p>
                    <a:p>
                      <a:pPr algn="ctr"/>
                      <a:r>
                        <a:rPr lang="en-US" sz="2000" dirty="0">
                          <a:latin typeface="Calibri (Body)"/>
                        </a:rPr>
                        <a:t>Q up</a:t>
                      </a: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dirty="0">
                          <a:latin typeface="Calibri (Body)"/>
                        </a:rPr>
                        <a:t>P ambiguous</a:t>
                      </a:r>
                    </a:p>
                    <a:p>
                      <a:pPr algn="ctr"/>
                      <a:r>
                        <a:rPr lang="en-US" sz="2000" dirty="0">
                          <a:latin typeface="Calibri (Body)"/>
                        </a:rPr>
                        <a:t>Q up</a:t>
                      </a: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dirty="0">
                          <a:latin typeface="Calibri (Body)"/>
                        </a:rPr>
                        <a:t>P up</a:t>
                      </a:r>
                    </a:p>
                    <a:p>
                      <a:pPr algn="ctr"/>
                      <a:r>
                        <a:rPr lang="en-US" sz="2000" dirty="0">
                          <a:latin typeface="Calibri (Body)"/>
                        </a:rPr>
                        <a:t>Q ambiguous</a:t>
                      </a: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509894675"/>
                  </a:ext>
                </a:extLst>
              </a:tr>
              <a:tr h="990513">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1800" b="1" dirty="0">
                          <a:solidFill>
                            <a:schemeClr val="bg2"/>
                          </a:solidFill>
                          <a:latin typeface="Calibri (Body)"/>
                        </a:rPr>
                        <a:t>Demand decreases</a:t>
                      </a: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rgbClr val="4376B3"/>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r>
                        <a:rPr lang="en-US" sz="2000" dirty="0">
                          <a:latin typeface="Calibri (Body)"/>
                        </a:rPr>
                        <a:t>P down</a:t>
                      </a:r>
                    </a:p>
                    <a:p>
                      <a:pPr algn="ctr"/>
                      <a:r>
                        <a:rPr lang="en-US" sz="2000" dirty="0">
                          <a:latin typeface="Calibri (Body)"/>
                        </a:rPr>
                        <a:t>Q down</a:t>
                      </a: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Calibri (Body)"/>
                        </a:rPr>
                        <a:t>P down</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Calibri (Body)"/>
                        </a:rPr>
                        <a:t>Q ambiguous</a:t>
                      </a: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Calibri (Body)"/>
                        </a:rPr>
                        <a:t>P ambiguous</a:t>
                      </a:r>
                    </a:p>
                    <a:p>
                      <a:pPr marL="0" marR="0" indent="0" algn="ctr" defTabSz="914400" rtl="0" eaLnBrk="1" fontAlgn="auto" latinLnBrk="0" hangingPunct="1">
                        <a:lnSpc>
                          <a:spcPct val="100000"/>
                        </a:lnSpc>
                        <a:spcBef>
                          <a:spcPts val="0"/>
                        </a:spcBef>
                        <a:spcAft>
                          <a:spcPts val="0"/>
                        </a:spcAft>
                        <a:buClrTx/>
                        <a:buSzTx/>
                        <a:buFontTx/>
                        <a:buNone/>
                        <a:tabLst/>
                        <a:defRPr/>
                      </a:pPr>
                      <a:r>
                        <a:rPr lang="en-US" sz="2000" dirty="0">
                          <a:latin typeface="Calibri (Body)"/>
                        </a:rPr>
                        <a:t>Q down</a:t>
                      </a:r>
                    </a:p>
                  </a:txBody>
                  <a:tcPr marT="45716" marB="45716"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656798790"/>
                  </a:ext>
                </a:extLst>
              </a:tr>
            </a:tbl>
          </a:graphicData>
        </a:graphic>
      </p:graphicFrame>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6</a:t>
            </a:fld>
            <a:endParaRPr lang="en-US" dirty="0"/>
          </a:p>
        </p:txBody>
      </p:sp>
    </p:spTree>
    <p:extLst>
      <p:ext uri="{BB962C8B-B14F-4D97-AF65-F5344CB8AC3E}">
        <p14:creationId xmlns:p14="http://schemas.microsoft.com/office/powerpoint/2010/main" val="259964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a:xfrm>
            <a:off x="0" y="228600"/>
            <a:ext cx="9144000" cy="1018308"/>
          </a:xfrm>
        </p:spPr>
        <p:txBody>
          <a:bodyPr/>
          <a:lstStyle/>
          <a:p>
            <a:r>
              <a:rPr lang="en-US" dirty="0"/>
              <a:t>Government Intervention: Price Ceilings and Price Floors</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1447800"/>
            <a:ext cx="8229600" cy="4733544"/>
          </a:xfrm>
        </p:spPr>
        <p:txBody>
          <a:bodyPr>
            <a:noAutofit/>
          </a:bodyPr>
          <a:lstStyle/>
          <a:p>
            <a:pPr marL="0" marR="0" lvl="0" indent="0" algn="l" defTabSz="914400" rtl="0" eaLnBrk="1" fontAlgn="auto" latinLnBrk="0" hangingPunct="1">
              <a:lnSpc>
                <a:spcPct val="100000"/>
              </a:lnSpc>
              <a:spcBef>
                <a:spcPts val="18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The invisible hand is not the only factor in determining prices; social and political forces also determine price.</a:t>
            </a:r>
          </a:p>
          <a:p>
            <a:pPr marL="0" marR="0" lvl="0" indent="0" algn="l" defTabSz="914400" rtl="0" eaLnBrk="1" fontAlgn="auto" latinLnBrk="0" hangingPunct="1">
              <a:lnSpc>
                <a:spcPct val="100000"/>
              </a:lnSpc>
              <a:spcBef>
                <a:spcPts val="18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Other factors include:</a:t>
            </a:r>
          </a:p>
          <a:p>
            <a:pPr marL="342900" marR="0" lvl="0" indent="-342900" algn="l" defTabSz="914400" rtl="0" eaLnBrk="1" fontAlgn="auto" latinLnBrk="0" hangingPunct="1">
              <a:lnSpc>
                <a:spcPct val="100000"/>
              </a:lnSpc>
              <a:spcBef>
                <a:spcPts val="1800"/>
              </a:spcBef>
              <a:spcAft>
                <a:spcPts val="80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cs typeface="Calibri"/>
              </a:rPr>
              <a:t>Excise taxes and tariffs</a:t>
            </a:r>
          </a:p>
          <a:p>
            <a:pPr marL="342900" marR="0" lvl="0" indent="-342900" algn="l" defTabSz="914400" rtl="0" eaLnBrk="1" fontAlgn="auto" latinLnBrk="0" hangingPunct="1">
              <a:lnSpc>
                <a:spcPct val="100000"/>
              </a:lnSpc>
              <a:spcBef>
                <a:spcPts val="1800"/>
              </a:spcBef>
              <a:spcAft>
                <a:spcPts val="80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cs typeface="Calibri"/>
              </a:rPr>
              <a:t>Quantity restrictions</a:t>
            </a:r>
          </a:p>
          <a:p>
            <a:pPr marL="342900" marR="0" lvl="0" indent="-342900" algn="l" defTabSz="914400" rtl="0" eaLnBrk="1" fontAlgn="auto" latinLnBrk="0" hangingPunct="1">
              <a:lnSpc>
                <a:spcPct val="100000"/>
              </a:lnSpc>
              <a:spcBef>
                <a:spcPts val="1800"/>
              </a:spcBef>
              <a:spcAft>
                <a:spcPts val="80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cs typeface="Calibri"/>
              </a:rPr>
              <a:t>Third-party-payer markets</a:t>
            </a: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7</a:t>
            </a:fld>
            <a:endParaRPr lang="en-US" dirty="0"/>
          </a:p>
        </p:txBody>
      </p:sp>
    </p:spTree>
    <p:extLst>
      <p:ext uri="{BB962C8B-B14F-4D97-AF65-F5344CB8AC3E}">
        <p14:creationId xmlns:p14="http://schemas.microsoft.com/office/powerpoint/2010/main" val="2796321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Government Intervention: Price Ceilings</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987551"/>
            <a:ext cx="8229600" cy="5365747"/>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When a government wants to hold prices down to favor buyers, it imposes a price ceiling.</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A </a:t>
            </a:r>
            <a:r>
              <a:rPr kumimoji="0" lang="en-US" sz="2800" b="1" i="0" u="none" strike="noStrike" kern="1200" cap="none" spc="0" normalizeH="0" baseline="0" noProof="0" dirty="0">
                <a:ln>
                  <a:noFill/>
                </a:ln>
                <a:solidFill>
                  <a:prstClr val="black"/>
                </a:solidFill>
                <a:effectLst/>
                <a:uLnTx/>
                <a:uFillTx/>
                <a:cs typeface="Calibri"/>
              </a:rPr>
              <a:t>price ceiling </a:t>
            </a:r>
            <a:r>
              <a:rPr kumimoji="0" lang="en-US" sz="2800" b="0" i="0" u="none" strike="noStrike" kern="1200" cap="none" spc="0" normalizeH="0" baseline="0" noProof="0" dirty="0">
                <a:ln>
                  <a:noFill/>
                </a:ln>
                <a:solidFill>
                  <a:prstClr val="black"/>
                </a:solidFill>
                <a:effectLst/>
                <a:uLnTx/>
                <a:uFillTx/>
                <a:cs typeface="Calibri"/>
              </a:rPr>
              <a:t>is a government-imposed limit on how high a price can be charged.</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Price ceilings create shortages.</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Price ceilings below equilibrium price will have an effect on the market.</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With price ceilings, existing goods are no longer rationed entirely by price, so other methods of rationing arise.</a:t>
            </a: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8</a:t>
            </a:fld>
            <a:endParaRPr lang="en-US" dirty="0"/>
          </a:p>
        </p:txBody>
      </p:sp>
    </p:spTree>
    <p:extLst>
      <p:ext uri="{BB962C8B-B14F-4D97-AF65-F5344CB8AC3E}">
        <p14:creationId xmlns:p14="http://schemas.microsoft.com/office/powerpoint/2010/main" val="1207208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944E-78EF-3C57-3F1F-7DF5B2CBA00C}"/>
              </a:ext>
            </a:extLst>
          </p:cNvPr>
          <p:cNvSpPr>
            <a:spLocks noGrp="1"/>
          </p:cNvSpPr>
          <p:nvPr>
            <p:ph type="title"/>
          </p:nvPr>
        </p:nvSpPr>
        <p:spPr/>
        <p:txBody>
          <a:bodyPr/>
          <a:lstStyle/>
          <a:p>
            <a:r>
              <a:rPr lang="en-US" dirty="0"/>
              <a:t>Price Ceiling: Rent Controls</a:t>
            </a:r>
          </a:p>
        </p:txBody>
      </p:sp>
      <p:pic>
        <p:nvPicPr>
          <p:cNvPr id="6" name="Picture 5" descr="A graph plots a demand curve and a supply curve.">
            <a:extLst>
              <a:ext uri="{FF2B5EF4-FFF2-40B4-BE49-F238E27FC236}">
                <a16:creationId xmlns:a16="http://schemas.microsoft.com/office/drawing/2014/main" id="{800399AB-729B-EB8F-8346-66D1AD743929}"/>
              </a:ext>
            </a:extLst>
          </p:cNvPr>
          <p:cNvPicPr>
            <a:picLocks noChangeAspect="1"/>
          </p:cNvPicPr>
          <p:nvPr/>
        </p:nvPicPr>
        <p:blipFill>
          <a:blip r:embed="rId2"/>
          <a:stretch>
            <a:fillRect/>
          </a:stretch>
        </p:blipFill>
        <p:spPr>
          <a:xfrm>
            <a:off x="301643" y="1430701"/>
            <a:ext cx="4797968" cy="4072481"/>
          </a:xfrm>
          <a:prstGeom prst="rect">
            <a:avLst/>
          </a:prstGeom>
        </p:spPr>
      </p:pic>
      <p:sp>
        <p:nvSpPr>
          <p:cNvPr id="3" name="Content Placeholder 2">
            <a:extLst>
              <a:ext uri="{FF2B5EF4-FFF2-40B4-BE49-F238E27FC236}">
                <a16:creationId xmlns:a16="http://schemas.microsoft.com/office/drawing/2014/main" id="{C9866C1F-C8BE-C76F-7E1C-52850697CC8A}"/>
              </a:ext>
            </a:extLst>
          </p:cNvPr>
          <p:cNvSpPr>
            <a:spLocks noGrp="1"/>
          </p:cNvSpPr>
          <p:nvPr>
            <p:ph sz="quarter" idx="11"/>
          </p:nvPr>
        </p:nvSpPr>
        <p:spPr>
          <a:xfrm>
            <a:off x="5099611" y="1223158"/>
            <a:ext cx="3562426" cy="5025242"/>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After WWII, rent controls (a form of price ceiling) were put in place.</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The rent controls caused a housing shortage.</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There would not be a shortage if rents had been allowed to increase to the equilibrium price of $17</a:t>
            </a:r>
          </a:p>
        </p:txBody>
      </p:sp>
      <p:sp>
        <p:nvSpPr>
          <p:cNvPr id="5" name="Text Placeholder 4">
            <a:extLst>
              <a:ext uri="{FF2B5EF4-FFF2-40B4-BE49-F238E27FC236}">
                <a16:creationId xmlns:a16="http://schemas.microsoft.com/office/drawing/2014/main" id="{36D1524A-33B6-67E2-7F74-41C7AB6C8CEA}"/>
              </a:ext>
            </a:extLst>
          </p:cNvPr>
          <p:cNvSpPr>
            <a:spLocks noGrp="1"/>
          </p:cNvSpPr>
          <p:nvPr>
            <p:ph type="body" sz="quarter" idx="15"/>
          </p:nvPr>
        </p:nvSpPr>
        <p:spPr/>
        <p:txBody>
          <a:bodyPr/>
          <a:lstStyle/>
          <a:p>
            <a:r>
              <a:rPr lang="en-US" dirty="0">
                <a:hlinkClick r:id="rId3" action="ppaction://hlinksldjump"/>
              </a:rPr>
              <a:t>Access the text alternative for slide images.</a:t>
            </a:r>
            <a:endParaRPr lang="en-US" dirty="0"/>
          </a:p>
        </p:txBody>
      </p:sp>
      <p:sp>
        <p:nvSpPr>
          <p:cNvPr id="7" name="Slide Number Placeholder 6">
            <a:extLst>
              <a:ext uri="{FF2B5EF4-FFF2-40B4-BE49-F238E27FC236}">
                <a16:creationId xmlns:a16="http://schemas.microsoft.com/office/drawing/2014/main" id="{5777D6EC-C1AE-276A-FF69-D0841F6A7F4E}"/>
              </a:ext>
            </a:extLst>
          </p:cNvPr>
          <p:cNvSpPr>
            <a:spLocks noGrp="1"/>
          </p:cNvSpPr>
          <p:nvPr>
            <p:ph type="sldNum" sz="quarter" idx="10"/>
          </p:nvPr>
        </p:nvSpPr>
        <p:spPr/>
        <p:txBody>
          <a:bodyPr/>
          <a:lstStyle/>
          <a:p>
            <a:fld id="{68151E55-6873-49E2-B8D5-2F265E6F1973}" type="slidenum">
              <a:rPr lang="en-US" smtClean="0"/>
              <a:pPr/>
              <a:t>9</a:t>
            </a:fld>
            <a:endParaRPr lang="en-US" dirty="0"/>
          </a:p>
        </p:txBody>
      </p:sp>
    </p:spTree>
    <p:extLst>
      <p:ext uri="{BB962C8B-B14F-4D97-AF65-F5344CB8AC3E}">
        <p14:creationId xmlns:p14="http://schemas.microsoft.com/office/powerpoint/2010/main" val="531151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p:txBody>
          <a:bodyPr/>
          <a:lstStyle/>
          <a:p>
            <a:r>
              <a:rPr lang="en-US" dirty="0"/>
              <a:t>Government Intervention: Price Floors</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987551"/>
            <a:ext cx="8229600" cy="5365747"/>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When a government wants to prevent a price from falling below a certain level to favor suppliers, it imposes a price floor.</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A </a:t>
            </a:r>
            <a:r>
              <a:rPr kumimoji="0" lang="en-US" sz="2800" b="1" i="0" u="none" strike="noStrike" kern="1200" cap="none" spc="0" normalizeH="0" baseline="0" noProof="0" dirty="0">
                <a:ln>
                  <a:noFill/>
                </a:ln>
                <a:solidFill>
                  <a:prstClr val="black"/>
                </a:solidFill>
                <a:effectLst/>
                <a:uLnTx/>
                <a:uFillTx/>
                <a:cs typeface="Calibri"/>
              </a:rPr>
              <a:t>price floor </a:t>
            </a:r>
            <a:r>
              <a:rPr kumimoji="0" lang="en-US" sz="2800" b="0" i="0" u="none" strike="noStrike" kern="1200" cap="none" spc="0" normalizeH="0" baseline="0" noProof="0" dirty="0">
                <a:ln>
                  <a:noFill/>
                </a:ln>
                <a:solidFill>
                  <a:prstClr val="black"/>
                </a:solidFill>
                <a:effectLst/>
                <a:uLnTx/>
                <a:uFillTx/>
                <a:cs typeface="Calibri"/>
              </a:rPr>
              <a:t>is a government-imposed limit on how low a price can be charged.</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Price floors create excess supply.</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Price floors above equilibrium price will have an effect on the market.</a:t>
            </a: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10</a:t>
            </a:fld>
            <a:endParaRPr lang="en-US" dirty="0"/>
          </a:p>
        </p:txBody>
      </p:sp>
    </p:spTree>
    <p:extLst>
      <p:ext uri="{BB962C8B-B14F-4D97-AF65-F5344CB8AC3E}">
        <p14:creationId xmlns:p14="http://schemas.microsoft.com/office/powerpoint/2010/main" val="599367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944E-78EF-3C57-3F1F-7DF5B2CBA00C}"/>
              </a:ext>
            </a:extLst>
          </p:cNvPr>
          <p:cNvSpPr>
            <a:spLocks noGrp="1"/>
          </p:cNvSpPr>
          <p:nvPr>
            <p:ph type="title"/>
          </p:nvPr>
        </p:nvSpPr>
        <p:spPr/>
        <p:txBody>
          <a:bodyPr/>
          <a:lstStyle/>
          <a:p>
            <a:r>
              <a:rPr lang="en-US" dirty="0"/>
              <a:t>Application: A Minimum Wage</a:t>
            </a:r>
          </a:p>
        </p:txBody>
      </p:sp>
      <p:pic>
        <p:nvPicPr>
          <p:cNvPr id="6" name="Picture 2" descr="A graph depicts the effect of the price ceiling.">
            <a:extLst>
              <a:ext uri="{FF2B5EF4-FFF2-40B4-BE49-F238E27FC236}">
                <a16:creationId xmlns:a16="http://schemas.microsoft.com/office/drawing/2014/main" id="{B9274E8E-8C80-A5C9-0AA1-319E30A3188C}"/>
              </a:ext>
            </a:extLst>
          </p:cNvPr>
          <p:cNvPicPr>
            <a:picLocks noChangeAspect="1"/>
          </p:cNvPicPr>
          <p:nvPr/>
        </p:nvPicPr>
        <p:blipFill>
          <a:blip r:embed="rId2"/>
          <a:stretch>
            <a:fillRect/>
          </a:stretch>
        </p:blipFill>
        <p:spPr>
          <a:xfrm>
            <a:off x="481963" y="1787919"/>
            <a:ext cx="4151736" cy="4048095"/>
          </a:xfrm>
          <a:prstGeom prst="rect">
            <a:avLst/>
          </a:prstGeom>
        </p:spPr>
      </p:pic>
      <p:sp>
        <p:nvSpPr>
          <p:cNvPr id="3" name="Content Placeholder 3">
            <a:extLst>
              <a:ext uri="{FF2B5EF4-FFF2-40B4-BE49-F238E27FC236}">
                <a16:creationId xmlns:a16="http://schemas.microsoft.com/office/drawing/2014/main" id="{C9866C1F-C8BE-C76F-7E1C-52850697CC8A}"/>
              </a:ext>
            </a:extLst>
          </p:cNvPr>
          <p:cNvSpPr>
            <a:spLocks noGrp="1"/>
          </p:cNvSpPr>
          <p:nvPr>
            <p:ph sz="quarter" idx="11"/>
          </p:nvPr>
        </p:nvSpPr>
        <p:spPr>
          <a:xfrm>
            <a:off x="5386647" y="1596044"/>
            <a:ext cx="3275390" cy="4652356"/>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A minimum wage is a type of price floor, it is the lowest wage a firm can legally pay an employee.</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Minimum wages cause unemployment.</a:t>
            </a:r>
          </a:p>
        </p:txBody>
      </p:sp>
      <p:sp>
        <p:nvSpPr>
          <p:cNvPr id="5" name="Text Placeholder 4">
            <a:extLst>
              <a:ext uri="{FF2B5EF4-FFF2-40B4-BE49-F238E27FC236}">
                <a16:creationId xmlns:a16="http://schemas.microsoft.com/office/drawing/2014/main" id="{36D1524A-33B6-67E2-7F74-41C7AB6C8CEA}"/>
              </a:ext>
            </a:extLst>
          </p:cNvPr>
          <p:cNvSpPr>
            <a:spLocks noGrp="1"/>
          </p:cNvSpPr>
          <p:nvPr>
            <p:ph type="body" sz="quarter" idx="15"/>
          </p:nvPr>
        </p:nvSpPr>
        <p:spPr/>
        <p:txBody>
          <a:bodyPr/>
          <a:lstStyle/>
          <a:p>
            <a:r>
              <a:rPr lang="en-US" dirty="0">
                <a:hlinkClick r:id="rId3" action="ppaction://hlinksldjump"/>
              </a:rPr>
              <a:t>Access the text alternative for slide images.</a:t>
            </a:r>
            <a:endParaRPr lang="en-US" dirty="0"/>
          </a:p>
        </p:txBody>
      </p:sp>
      <p:sp>
        <p:nvSpPr>
          <p:cNvPr id="7" name="Slide Number Placeholder 6">
            <a:extLst>
              <a:ext uri="{FF2B5EF4-FFF2-40B4-BE49-F238E27FC236}">
                <a16:creationId xmlns:a16="http://schemas.microsoft.com/office/drawing/2014/main" id="{5777D6EC-C1AE-276A-FF69-D0841F6A7F4E}"/>
              </a:ext>
            </a:extLst>
          </p:cNvPr>
          <p:cNvSpPr>
            <a:spLocks noGrp="1"/>
          </p:cNvSpPr>
          <p:nvPr>
            <p:ph type="sldNum" sz="quarter" idx="10"/>
          </p:nvPr>
        </p:nvSpPr>
        <p:spPr/>
        <p:txBody>
          <a:bodyPr/>
          <a:lstStyle/>
          <a:p>
            <a:fld id="{68151E55-6873-49E2-B8D5-2F265E6F1973}" type="slidenum">
              <a:rPr lang="en-US" smtClean="0"/>
              <a:pPr/>
              <a:t>11</a:t>
            </a:fld>
            <a:endParaRPr lang="en-US" dirty="0"/>
          </a:p>
        </p:txBody>
      </p:sp>
    </p:spTree>
    <p:extLst>
      <p:ext uri="{BB962C8B-B14F-4D97-AF65-F5344CB8AC3E}">
        <p14:creationId xmlns:p14="http://schemas.microsoft.com/office/powerpoint/2010/main" val="29696264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a:xfrm>
            <a:off x="676894" y="228600"/>
            <a:ext cx="7790213" cy="1018308"/>
          </a:xfrm>
        </p:spPr>
        <p:txBody>
          <a:bodyPr/>
          <a:lstStyle/>
          <a:p>
            <a:r>
              <a:rPr lang="en-US" dirty="0"/>
              <a:t>Government Intervention: Excise Taxes and Tariffs</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1447800"/>
            <a:ext cx="8229600" cy="4733544"/>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An </a:t>
            </a:r>
            <a:r>
              <a:rPr kumimoji="0" lang="en-US" sz="2800" b="1" i="0" u="none" strike="noStrike" kern="1200" cap="none" spc="0" normalizeH="0" baseline="0" noProof="0" dirty="0">
                <a:ln>
                  <a:noFill/>
                </a:ln>
                <a:solidFill>
                  <a:prstClr val="black"/>
                </a:solidFill>
                <a:effectLst/>
                <a:uLnTx/>
                <a:uFillTx/>
                <a:cs typeface="Calibri"/>
              </a:rPr>
              <a:t>excise tax </a:t>
            </a:r>
            <a:r>
              <a:rPr kumimoji="0" lang="en-US" sz="2800" b="0" i="0" u="none" strike="noStrike" kern="1200" cap="none" spc="0" normalizeH="0" baseline="0" noProof="0" dirty="0">
                <a:ln>
                  <a:noFill/>
                </a:ln>
                <a:solidFill>
                  <a:prstClr val="black"/>
                </a:solidFill>
                <a:effectLst/>
                <a:uLnTx/>
                <a:uFillTx/>
                <a:cs typeface="Calibri"/>
              </a:rPr>
              <a:t>is a tax that is levied on a specific good.</a:t>
            </a:r>
          </a:p>
          <a:p>
            <a:pPr marL="0" marR="0" lvl="0" indent="0" algn="l" defTabSz="914400" rtl="0" eaLnBrk="1" fontAlgn="auto" latinLnBrk="0" hangingPunct="1">
              <a:lnSpc>
                <a:spcPct val="100000"/>
              </a:lnSpc>
              <a:spcBef>
                <a:spcPct val="20000"/>
              </a:spcBef>
              <a:spcAft>
                <a:spcPts val="56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Government impacts markets through taxation.</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A </a:t>
            </a:r>
            <a:r>
              <a:rPr kumimoji="0" lang="en-US" sz="2800" b="1" i="0" u="none" strike="noStrike" kern="1200" cap="none" spc="0" normalizeH="0" baseline="0" noProof="0" dirty="0">
                <a:ln>
                  <a:noFill/>
                </a:ln>
                <a:solidFill>
                  <a:prstClr val="black"/>
                </a:solidFill>
                <a:effectLst/>
                <a:uLnTx/>
                <a:uFillTx/>
                <a:cs typeface="Calibri"/>
              </a:rPr>
              <a:t>tariff</a:t>
            </a:r>
            <a:r>
              <a:rPr kumimoji="0" lang="en-US" sz="2800" b="0" i="0" u="none" strike="noStrike" kern="1200" cap="none" spc="0" normalizeH="0" baseline="0" noProof="0" dirty="0">
                <a:ln>
                  <a:noFill/>
                </a:ln>
                <a:solidFill>
                  <a:prstClr val="black"/>
                </a:solidFill>
                <a:effectLst/>
                <a:uLnTx/>
                <a:uFillTx/>
                <a:cs typeface="Calibri"/>
              </a:rPr>
              <a:t> is an excise tax on an imported good.</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The result of taxes and tariffs is an increase in equilibrium prices and reduce equilibrium quantities.</a:t>
            </a: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12</a:t>
            </a:fld>
            <a:endParaRPr lang="en-US" dirty="0"/>
          </a:p>
        </p:txBody>
      </p:sp>
    </p:spTree>
    <p:extLst>
      <p:ext uri="{BB962C8B-B14F-4D97-AF65-F5344CB8AC3E}">
        <p14:creationId xmlns:p14="http://schemas.microsoft.com/office/powerpoint/2010/main" val="4021844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944E-78EF-3C57-3F1F-7DF5B2CBA00C}"/>
              </a:ext>
            </a:extLst>
          </p:cNvPr>
          <p:cNvSpPr>
            <a:spLocks noGrp="1"/>
          </p:cNvSpPr>
          <p:nvPr>
            <p:ph type="title"/>
          </p:nvPr>
        </p:nvSpPr>
        <p:spPr/>
        <p:txBody>
          <a:bodyPr/>
          <a:lstStyle/>
          <a:p>
            <a:r>
              <a:rPr lang="en-US" dirty="0"/>
              <a:t>Application: The Effect of an Excise Tax</a:t>
            </a:r>
          </a:p>
        </p:txBody>
      </p:sp>
      <p:pic>
        <p:nvPicPr>
          <p:cNvPr id="6" name="Picture 5" descr="A graph depicts the effect of an excise tax.">
            <a:extLst>
              <a:ext uri="{FF2B5EF4-FFF2-40B4-BE49-F238E27FC236}">
                <a16:creationId xmlns:a16="http://schemas.microsoft.com/office/drawing/2014/main" id="{EEA2B458-CF3F-7BD9-34F2-0A84BE2FF2CA}"/>
              </a:ext>
            </a:extLst>
          </p:cNvPr>
          <p:cNvPicPr>
            <a:picLocks noChangeAspect="1"/>
          </p:cNvPicPr>
          <p:nvPr/>
        </p:nvPicPr>
        <p:blipFill>
          <a:blip r:embed="rId2"/>
          <a:stretch>
            <a:fillRect/>
          </a:stretch>
        </p:blipFill>
        <p:spPr>
          <a:xfrm>
            <a:off x="152400" y="1841271"/>
            <a:ext cx="5227864" cy="2915970"/>
          </a:xfrm>
          <a:prstGeom prst="rect">
            <a:avLst/>
          </a:prstGeom>
        </p:spPr>
      </p:pic>
      <p:sp>
        <p:nvSpPr>
          <p:cNvPr id="3" name="Content Placeholder 2">
            <a:extLst>
              <a:ext uri="{FF2B5EF4-FFF2-40B4-BE49-F238E27FC236}">
                <a16:creationId xmlns:a16="http://schemas.microsoft.com/office/drawing/2014/main" id="{C9866C1F-C8BE-C76F-7E1C-52850697CC8A}"/>
              </a:ext>
            </a:extLst>
          </p:cNvPr>
          <p:cNvSpPr>
            <a:spLocks noGrp="1"/>
          </p:cNvSpPr>
          <p:nvPr>
            <p:ph sz="quarter" idx="11"/>
          </p:nvPr>
        </p:nvSpPr>
        <p:spPr>
          <a:xfrm>
            <a:off x="5536271" y="1223158"/>
            <a:ext cx="3308641" cy="5025242"/>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Government imposes a $10,000 luxury tax on the suppliers of boats. </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The supply curve shifts up by the amount of the tax. </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The price of boats rises by less than the tax to $65,000.</a:t>
            </a:r>
          </a:p>
        </p:txBody>
      </p:sp>
      <p:sp>
        <p:nvSpPr>
          <p:cNvPr id="5" name="Text Placeholder 4">
            <a:extLst>
              <a:ext uri="{FF2B5EF4-FFF2-40B4-BE49-F238E27FC236}">
                <a16:creationId xmlns:a16="http://schemas.microsoft.com/office/drawing/2014/main" id="{36D1524A-33B6-67E2-7F74-41C7AB6C8CEA}"/>
              </a:ext>
            </a:extLst>
          </p:cNvPr>
          <p:cNvSpPr>
            <a:spLocks noGrp="1"/>
          </p:cNvSpPr>
          <p:nvPr>
            <p:ph type="body" sz="quarter" idx="15"/>
          </p:nvPr>
        </p:nvSpPr>
        <p:spPr/>
        <p:txBody>
          <a:bodyPr/>
          <a:lstStyle/>
          <a:p>
            <a:r>
              <a:rPr lang="en-US" dirty="0">
                <a:hlinkClick r:id="rId3" action="ppaction://hlinksldjump"/>
              </a:rPr>
              <a:t>Access the text alternative for slide images.</a:t>
            </a:r>
            <a:endParaRPr lang="en-US" dirty="0"/>
          </a:p>
        </p:txBody>
      </p:sp>
      <p:sp>
        <p:nvSpPr>
          <p:cNvPr id="7" name="Slide Number Placeholder 6">
            <a:extLst>
              <a:ext uri="{FF2B5EF4-FFF2-40B4-BE49-F238E27FC236}">
                <a16:creationId xmlns:a16="http://schemas.microsoft.com/office/drawing/2014/main" id="{5777D6EC-C1AE-276A-FF69-D0841F6A7F4E}"/>
              </a:ext>
            </a:extLst>
          </p:cNvPr>
          <p:cNvSpPr>
            <a:spLocks noGrp="1"/>
          </p:cNvSpPr>
          <p:nvPr>
            <p:ph type="sldNum" sz="quarter" idx="10"/>
          </p:nvPr>
        </p:nvSpPr>
        <p:spPr/>
        <p:txBody>
          <a:bodyPr/>
          <a:lstStyle/>
          <a:p>
            <a:fld id="{68151E55-6873-49E2-B8D5-2F265E6F1973}" type="slidenum">
              <a:rPr lang="en-US" smtClean="0"/>
              <a:pPr/>
              <a:t>13</a:t>
            </a:fld>
            <a:endParaRPr lang="en-US" dirty="0"/>
          </a:p>
        </p:txBody>
      </p:sp>
    </p:spTree>
    <p:extLst>
      <p:ext uri="{BB962C8B-B14F-4D97-AF65-F5344CB8AC3E}">
        <p14:creationId xmlns:p14="http://schemas.microsoft.com/office/powerpoint/2010/main" val="2639115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a:xfrm>
            <a:off x="1413164" y="228600"/>
            <a:ext cx="6317673" cy="1018308"/>
          </a:xfrm>
        </p:spPr>
        <p:txBody>
          <a:bodyPr/>
          <a:lstStyle/>
          <a:p>
            <a:r>
              <a:rPr lang="en-US" dirty="0"/>
              <a:t>Government Intervention: Quantity Restrictions</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1447800"/>
            <a:ext cx="8229600" cy="4733544"/>
          </a:xfrm>
        </p:spPr>
        <p:txBody>
          <a:bodyPr>
            <a:noAutofit/>
          </a:bodyPr>
          <a:lstStyle/>
          <a:p>
            <a:pPr marL="0" marR="0" lvl="0" indent="0" algn="l" defTabSz="914400" rtl="0" eaLnBrk="1" fontAlgn="auto" latinLnBrk="0" hangingPunct="1">
              <a:lnSpc>
                <a:spcPct val="100000"/>
              </a:lnSpc>
              <a:spcBef>
                <a:spcPct val="20000"/>
              </a:spcBef>
              <a:spcAft>
                <a:spcPts val="45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Government regulates markets with licenses, which limit entry into a market.</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cs typeface="Calibri"/>
              </a:rPr>
              <a:t>The results of limited number of licenses in a market are increases in wages and an increases in the price of obtaining the license</a:t>
            </a: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14</a:t>
            </a:fld>
            <a:endParaRPr lang="en-US" dirty="0"/>
          </a:p>
        </p:txBody>
      </p:sp>
    </p:spTree>
    <p:extLst>
      <p:ext uri="{BB962C8B-B14F-4D97-AF65-F5344CB8AC3E}">
        <p14:creationId xmlns:p14="http://schemas.microsoft.com/office/powerpoint/2010/main" val="23397000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944E-78EF-3C57-3F1F-7DF5B2CBA00C}"/>
              </a:ext>
            </a:extLst>
          </p:cNvPr>
          <p:cNvSpPr>
            <a:spLocks noGrp="1"/>
          </p:cNvSpPr>
          <p:nvPr>
            <p:ph type="title"/>
          </p:nvPr>
        </p:nvSpPr>
        <p:spPr>
          <a:xfrm>
            <a:off x="2103120" y="228600"/>
            <a:ext cx="4937760" cy="1018308"/>
          </a:xfrm>
        </p:spPr>
        <p:txBody>
          <a:bodyPr>
            <a:noAutofit/>
          </a:bodyPr>
          <a:lstStyle/>
          <a:p>
            <a:r>
              <a:rPr lang="en-US" dirty="0"/>
              <a:t>Application: The Effect of a Quantity Restriction </a:t>
            </a:r>
            <a:r>
              <a:rPr lang="en-US" sz="1600" dirty="0"/>
              <a:t>(1 of 2)</a:t>
            </a:r>
          </a:p>
        </p:txBody>
      </p:sp>
      <p:pic>
        <p:nvPicPr>
          <p:cNvPr id="9" name="Picture 8" descr="A graph depicts the effect of quantity restriction in the taxi license market.">
            <a:extLst>
              <a:ext uri="{FF2B5EF4-FFF2-40B4-BE49-F238E27FC236}">
                <a16:creationId xmlns:a16="http://schemas.microsoft.com/office/drawing/2014/main" id="{475102C9-BA3E-CF1F-DEE1-F2400C052626}"/>
              </a:ext>
            </a:extLst>
          </p:cNvPr>
          <p:cNvPicPr>
            <a:picLocks noChangeAspect="1"/>
          </p:cNvPicPr>
          <p:nvPr/>
        </p:nvPicPr>
        <p:blipFill>
          <a:blip r:embed="rId2"/>
          <a:stretch>
            <a:fillRect/>
          </a:stretch>
        </p:blipFill>
        <p:spPr>
          <a:xfrm>
            <a:off x="685799" y="1676400"/>
            <a:ext cx="4440165" cy="4038600"/>
          </a:xfrm>
          <a:prstGeom prst="rect">
            <a:avLst/>
          </a:prstGeom>
        </p:spPr>
      </p:pic>
      <p:sp>
        <p:nvSpPr>
          <p:cNvPr id="3" name="Content Placeholder 2">
            <a:extLst>
              <a:ext uri="{FF2B5EF4-FFF2-40B4-BE49-F238E27FC236}">
                <a16:creationId xmlns:a16="http://schemas.microsoft.com/office/drawing/2014/main" id="{C9866C1F-C8BE-C76F-7E1C-52850697CC8A}"/>
              </a:ext>
            </a:extLst>
          </p:cNvPr>
          <p:cNvSpPr>
            <a:spLocks noGrp="1"/>
          </p:cNvSpPr>
          <p:nvPr>
            <p:ph sz="quarter" idx="11"/>
          </p:nvPr>
        </p:nvSpPr>
        <p:spPr>
          <a:xfrm>
            <a:off x="5536271" y="1447800"/>
            <a:ext cx="3308641" cy="4800600"/>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Successful lobbying by taxi drivers in NYC resulted in </a:t>
            </a:r>
            <a:r>
              <a:rPr kumimoji="0" lang="en-US" sz="2400" b="1" i="0" u="none" strike="noStrike" kern="1200" cap="none" spc="0" normalizeH="0" baseline="0" noProof="0" dirty="0">
                <a:ln>
                  <a:noFill/>
                </a:ln>
                <a:solidFill>
                  <a:prstClr val="black"/>
                </a:solidFill>
                <a:effectLst/>
                <a:uLnTx/>
                <a:uFillTx/>
                <a:cs typeface="+mn-cs"/>
              </a:rPr>
              <a:t>quantity restrictions </a:t>
            </a:r>
            <a:r>
              <a:rPr kumimoji="0" lang="en-US" sz="2400" b="0" i="0" u="none" strike="noStrike" kern="1200" cap="none" spc="0" normalizeH="0" baseline="0" noProof="0" dirty="0">
                <a:ln>
                  <a:noFill/>
                </a:ln>
                <a:solidFill>
                  <a:prstClr val="black"/>
                </a:solidFill>
                <a:effectLst/>
                <a:uLnTx/>
                <a:uFillTx/>
                <a:cs typeface="+mn-cs"/>
              </a:rPr>
              <a:t>(medallions).</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cs typeface="+mn-cs"/>
              </a:rPr>
              <a:t>When the demand for taxi services increased, because the number of taxi licenses was limited, wages increased.</a:t>
            </a:r>
          </a:p>
        </p:txBody>
      </p:sp>
      <p:sp>
        <p:nvSpPr>
          <p:cNvPr id="5" name="Text Placeholder 4">
            <a:extLst>
              <a:ext uri="{FF2B5EF4-FFF2-40B4-BE49-F238E27FC236}">
                <a16:creationId xmlns:a16="http://schemas.microsoft.com/office/drawing/2014/main" id="{36D1524A-33B6-67E2-7F74-41C7AB6C8CEA}"/>
              </a:ext>
            </a:extLst>
          </p:cNvPr>
          <p:cNvSpPr>
            <a:spLocks noGrp="1"/>
          </p:cNvSpPr>
          <p:nvPr>
            <p:ph type="body" sz="quarter" idx="15"/>
          </p:nvPr>
        </p:nvSpPr>
        <p:spPr/>
        <p:txBody>
          <a:bodyPr/>
          <a:lstStyle/>
          <a:p>
            <a:r>
              <a:rPr lang="en-US" dirty="0">
                <a:hlinkClick r:id="rId3" action="ppaction://hlinksldjump"/>
              </a:rPr>
              <a:t>Access the text alternative for slide images.</a:t>
            </a:r>
            <a:endParaRPr lang="en-US" dirty="0"/>
          </a:p>
        </p:txBody>
      </p:sp>
      <p:sp>
        <p:nvSpPr>
          <p:cNvPr id="7" name="Slide Number Placeholder 6">
            <a:extLst>
              <a:ext uri="{FF2B5EF4-FFF2-40B4-BE49-F238E27FC236}">
                <a16:creationId xmlns:a16="http://schemas.microsoft.com/office/drawing/2014/main" id="{5777D6EC-C1AE-276A-FF69-D0841F6A7F4E}"/>
              </a:ext>
            </a:extLst>
          </p:cNvPr>
          <p:cNvSpPr>
            <a:spLocks noGrp="1"/>
          </p:cNvSpPr>
          <p:nvPr>
            <p:ph type="sldNum" sz="quarter" idx="10"/>
          </p:nvPr>
        </p:nvSpPr>
        <p:spPr/>
        <p:txBody>
          <a:bodyPr/>
          <a:lstStyle/>
          <a:p>
            <a:fld id="{68151E55-6873-49E2-B8D5-2F265E6F1973}" type="slidenum">
              <a:rPr lang="en-US" smtClean="0"/>
              <a:pPr/>
              <a:t>15</a:t>
            </a:fld>
            <a:endParaRPr lang="en-US" dirty="0"/>
          </a:p>
        </p:txBody>
      </p:sp>
    </p:spTree>
    <p:extLst>
      <p:ext uri="{BB962C8B-B14F-4D97-AF65-F5344CB8AC3E}">
        <p14:creationId xmlns:p14="http://schemas.microsoft.com/office/powerpoint/2010/main" val="3227660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944E-78EF-3C57-3F1F-7DF5B2CBA00C}"/>
              </a:ext>
            </a:extLst>
          </p:cNvPr>
          <p:cNvSpPr>
            <a:spLocks noGrp="1"/>
          </p:cNvSpPr>
          <p:nvPr>
            <p:ph type="title"/>
          </p:nvPr>
        </p:nvSpPr>
        <p:spPr>
          <a:xfrm>
            <a:off x="2103120" y="228600"/>
            <a:ext cx="4937760" cy="1018308"/>
          </a:xfrm>
        </p:spPr>
        <p:txBody>
          <a:bodyPr>
            <a:noAutofit/>
          </a:bodyPr>
          <a:lstStyle/>
          <a:p>
            <a:r>
              <a:rPr lang="en-US" dirty="0"/>
              <a:t>Application: The Effect of a Quantity Restriction </a:t>
            </a:r>
            <a:r>
              <a:rPr lang="en-US" sz="1600" dirty="0"/>
              <a:t>(2 of 2)</a:t>
            </a:r>
          </a:p>
        </p:txBody>
      </p:sp>
      <p:pic>
        <p:nvPicPr>
          <p:cNvPr id="4" name="Picture 3" descr="A graph depicts the effect of quantity restriction in demand for medallions.">
            <a:extLst>
              <a:ext uri="{FF2B5EF4-FFF2-40B4-BE49-F238E27FC236}">
                <a16:creationId xmlns:a16="http://schemas.microsoft.com/office/drawing/2014/main" id="{17F937CF-289E-1679-B4BA-B8586D29D18F}"/>
              </a:ext>
            </a:extLst>
          </p:cNvPr>
          <p:cNvPicPr>
            <a:picLocks noChangeAspect="1"/>
          </p:cNvPicPr>
          <p:nvPr/>
        </p:nvPicPr>
        <p:blipFill>
          <a:blip r:embed="rId2"/>
          <a:stretch>
            <a:fillRect/>
          </a:stretch>
        </p:blipFill>
        <p:spPr>
          <a:xfrm>
            <a:off x="380999" y="1469573"/>
            <a:ext cx="4887597" cy="4191000"/>
          </a:xfrm>
          <a:prstGeom prst="rect">
            <a:avLst/>
          </a:prstGeom>
        </p:spPr>
      </p:pic>
      <p:sp>
        <p:nvSpPr>
          <p:cNvPr id="3" name="Content Placeholder 2">
            <a:extLst>
              <a:ext uri="{FF2B5EF4-FFF2-40B4-BE49-F238E27FC236}">
                <a16:creationId xmlns:a16="http://schemas.microsoft.com/office/drawing/2014/main" id="{C9866C1F-C8BE-C76F-7E1C-52850697CC8A}"/>
              </a:ext>
            </a:extLst>
          </p:cNvPr>
          <p:cNvSpPr>
            <a:spLocks noGrp="1"/>
          </p:cNvSpPr>
          <p:nvPr>
            <p:ph sz="quarter" idx="11"/>
          </p:nvPr>
        </p:nvSpPr>
        <p:spPr>
          <a:xfrm>
            <a:off x="5557652" y="1447800"/>
            <a:ext cx="3287260" cy="4800600"/>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The demand for taxi medallions also increased because wages were increasing. </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But because the number of taxi licenses was limited, the price of a medallion also increased.</a:t>
            </a:r>
          </a:p>
        </p:txBody>
      </p:sp>
      <p:sp>
        <p:nvSpPr>
          <p:cNvPr id="5" name="Text Placeholder 4">
            <a:extLst>
              <a:ext uri="{FF2B5EF4-FFF2-40B4-BE49-F238E27FC236}">
                <a16:creationId xmlns:a16="http://schemas.microsoft.com/office/drawing/2014/main" id="{36D1524A-33B6-67E2-7F74-41C7AB6C8CEA}"/>
              </a:ext>
            </a:extLst>
          </p:cNvPr>
          <p:cNvSpPr>
            <a:spLocks noGrp="1"/>
          </p:cNvSpPr>
          <p:nvPr>
            <p:ph type="body" sz="quarter" idx="15"/>
          </p:nvPr>
        </p:nvSpPr>
        <p:spPr/>
        <p:txBody>
          <a:bodyPr/>
          <a:lstStyle/>
          <a:p>
            <a:r>
              <a:rPr lang="en-US" dirty="0">
                <a:hlinkClick r:id="rId3" action="ppaction://hlinksldjump"/>
              </a:rPr>
              <a:t>Access the text alternative for slide images.</a:t>
            </a:r>
            <a:endParaRPr lang="en-US" dirty="0"/>
          </a:p>
        </p:txBody>
      </p:sp>
      <p:sp>
        <p:nvSpPr>
          <p:cNvPr id="7" name="Slide Number Placeholder 6">
            <a:extLst>
              <a:ext uri="{FF2B5EF4-FFF2-40B4-BE49-F238E27FC236}">
                <a16:creationId xmlns:a16="http://schemas.microsoft.com/office/drawing/2014/main" id="{5777D6EC-C1AE-276A-FF69-D0841F6A7F4E}"/>
              </a:ext>
            </a:extLst>
          </p:cNvPr>
          <p:cNvSpPr>
            <a:spLocks noGrp="1"/>
          </p:cNvSpPr>
          <p:nvPr>
            <p:ph type="sldNum" sz="quarter" idx="10"/>
          </p:nvPr>
        </p:nvSpPr>
        <p:spPr/>
        <p:txBody>
          <a:bodyPr/>
          <a:lstStyle/>
          <a:p>
            <a:fld id="{68151E55-6873-49E2-B8D5-2F265E6F1973}" type="slidenum">
              <a:rPr lang="en-US" smtClean="0"/>
              <a:pPr/>
              <a:t>16</a:t>
            </a:fld>
            <a:endParaRPr lang="en-US" dirty="0"/>
          </a:p>
        </p:txBody>
      </p:sp>
    </p:spTree>
    <p:extLst>
      <p:ext uri="{BB962C8B-B14F-4D97-AF65-F5344CB8AC3E}">
        <p14:creationId xmlns:p14="http://schemas.microsoft.com/office/powerpoint/2010/main" val="16218258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FD8B5-2E4B-44A2-8395-07F260A09399}"/>
              </a:ext>
            </a:extLst>
          </p:cNvPr>
          <p:cNvSpPr>
            <a:spLocks noGrp="1"/>
          </p:cNvSpPr>
          <p:nvPr>
            <p:ph type="title"/>
          </p:nvPr>
        </p:nvSpPr>
        <p:spPr>
          <a:xfrm>
            <a:off x="1620982" y="228600"/>
            <a:ext cx="5902036" cy="1018308"/>
          </a:xfrm>
        </p:spPr>
        <p:txBody>
          <a:bodyPr/>
          <a:lstStyle/>
          <a:p>
            <a:r>
              <a:rPr lang="en-US" dirty="0"/>
              <a:t>Government Intervention: Third-Party-Payer Markets</a:t>
            </a:r>
          </a:p>
        </p:txBody>
      </p:sp>
      <p:sp>
        <p:nvSpPr>
          <p:cNvPr id="3" name="Content Placeholder 2">
            <a:extLst>
              <a:ext uri="{FF2B5EF4-FFF2-40B4-BE49-F238E27FC236}">
                <a16:creationId xmlns:a16="http://schemas.microsoft.com/office/drawing/2014/main" id="{DEEFCF60-5D02-21C8-6037-215DE6782AF1}"/>
              </a:ext>
            </a:extLst>
          </p:cNvPr>
          <p:cNvSpPr>
            <a:spLocks noGrp="1"/>
          </p:cNvSpPr>
          <p:nvPr>
            <p:ph sz="quarter" idx="11"/>
          </p:nvPr>
        </p:nvSpPr>
        <p:spPr>
          <a:xfrm>
            <a:off x="457200" y="1447800"/>
            <a:ext cx="8229600" cy="4733544"/>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Calibri"/>
              </a:rPr>
              <a:t>In </a:t>
            </a:r>
            <a:r>
              <a:rPr kumimoji="0" lang="en-US" sz="2800" b="1" i="0" u="none" strike="noStrike" kern="1200" cap="none" spc="0" normalizeH="0" baseline="0" noProof="0" dirty="0">
                <a:ln>
                  <a:noFill/>
                </a:ln>
                <a:solidFill>
                  <a:prstClr val="black"/>
                </a:solidFill>
                <a:effectLst/>
                <a:uLnTx/>
                <a:uFillTx/>
                <a:latin typeface="Calibri"/>
                <a:ea typeface="+mn-ea"/>
                <a:cs typeface="Calibri"/>
              </a:rPr>
              <a:t>third-party-payer markets</a:t>
            </a:r>
            <a:r>
              <a:rPr kumimoji="0" lang="en-US" sz="2800" b="0" i="0" u="none" strike="noStrike" kern="1200" cap="none" spc="0" normalizeH="0" baseline="0" noProof="0" dirty="0">
                <a:ln>
                  <a:noFill/>
                </a:ln>
                <a:solidFill>
                  <a:prstClr val="black"/>
                </a:solidFill>
                <a:effectLst/>
                <a:uLnTx/>
                <a:uFillTx/>
                <a:latin typeface="Calibri"/>
                <a:ea typeface="+mn-ea"/>
                <a:cs typeface="Calibri"/>
              </a:rPr>
              <a:t>, the person who receives the good differs from the person paying for the good.</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Calibri"/>
              </a:rPr>
              <a:t>Under a third-party-payer system, the person who chooses how much to purchase doesn’t pay the entire cost.</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Calibri"/>
              </a:rPr>
              <a:t>Equilibrium quantity and total spending can be much higher in third-party-payer markets.</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Calibri"/>
              </a:rPr>
              <a:t>Goods from a third-party-payer system will be rationed through social and political means.</a:t>
            </a:r>
          </a:p>
        </p:txBody>
      </p:sp>
      <p:sp>
        <p:nvSpPr>
          <p:cNvPr id="6" name="Slide Number Placeholder 5">
            <a:extLst>
              <a:ext uri="{FF2B5EF4-FFF2-40B4-BE49-F238E27FC236}">
                <a16:creationId xmlns:a16="http://schemas.microsoft.com/office/drawing/2014/main" id="{110A2BF3-04B6-49D0-1C01-26D842A72A06}"/>
              </a:ext>
            </a:extLst>
          </p:cNvPr>
          <p:cNvSpPr>
            <a:spLocks noGrp="1"/>
          </p:cNvSpPr>
          <p:nvPr>
            <p:ph type="sldNum" sz="quarter" idx="10"/>
          </p:nvPr>
        </p:nvSpPr>
        <p:spPr/>
        <p:txBody>
          <a:bodyPr/>
          <a:lstStyle/>
          <a:p>
            <a:fld id="{68151E55-6873-49E2-B8D5-2F265E6F1973}" type="slidenum">
              <a:rPr lang="en-US" smtClean="0"/>
              <a:t>17</a:t>
            </a:fld>
            <a:endParaRPr lang="en-US" dirty="0"/>
          </a:p>
        </p:txBody>
      </p:sp>
    </p:spTree>
    <p:extLst>
      <p:ext uri="{BB962C8B-B14F-4D97-AF65-F5344CB8AC3E}">
        <p14:creationId xmlns:p14="http://schemas.microsoft.com/office/powerpoint/2010/main" val="3228498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A944E-78EF-3C57-3F1F-7DF5B2CBA00C}"/>
              </a:ext>
            </a:extLst>
          </p:cNvPr>
          <p:cNvSpPr>
            <a:spLocks noGrp="1"/>
          </p:cNvSpPr>
          <p:nvPr>
            <p:ph type="title"/>
          </p:nvPr>
        </p:nvSpPr>
        <p:spPr/>
        <p:txBody>
          <a:bodyPr/>
          <a:lstStyle/>
          <a:p>
            <a:r>
              <a:rPr lang="en-US" dirty="0"/>
              <a:t>Application: Third-Party-Payer Markets</a:t>
            </a:r>
          </a:p>
        </p:txBody>
      </p:sp>
      <p:pic>
        <p:nvPicPr>
          <p:cNvPr id="4" name="Picture 3" descr="Graph of third-party payer markets.">
            <a:extLst>
              <a:ext uri="{FF2B5EF4-FFF2-40B4-BE49-F238E27FC236}">
                <a16:creationId xmlns:a16="http://schemas.microsoft.com/office/drawing/2014/main" id="{3EC210B7-3A8D-8F3E-6DF2-B5D16B307D6D}"/>
              </a:ext>
            </a:extLst>
          </p:cNvPr>
          <p:cNvPicPr>
            <a:picLocks noChangeAspect="1"/>
          </p:cNvPicPr>
          <p:nvPr/>
        </p:nvPicPr>
        <p:blipFill>
          <a:blip r:embed="rId2"/>
          <a:stretch>
            <a:fillRect/>
          </a:stretch>
        </p:blipFill>
        <p:spPr>
          <a:xfrm>
            <a:off x="221675" y="1524000"/>
            <a:ext cx="4972496" cy="4268426"/>
          </a:xfrm>
          <a:prstGeom prst="rect">
            <a:avLst/>
          </a:prstGeom>
        </p:spPr>
      </p:pic>
      <p:sp>
        <p:nvSpPr>
          <p:cNvPr id="3" name="Content Placeholder 2">
            <a:extLst>
              <a:ext uri="{FF2B5EF4-FFF2-40B4-BE49-F238E27FC236}">
                <a16:creationId xmlns:a16="http://schemas.microsoft.com/office/drawing/2014/main" id="{C9866C1F-C8BE-C76F-7E1C-52850697CC8A}"/>
              </a:ext>
            </a:extLst>
          </p:cNvPr>
          <p:cNvSpPr>
            <a:spLocks noGrp="1"/>
          </p:cNvSpPr>
          <p:nvPr>
            <p:ph sz="quarter" idx="11"/>
          </p:nvPr>
        </p:nvSpPr>
        <p:spPr>
          <a:xfrm>
            <a:off x="5201392" y="1130054"/>
            <a:ext cx="3643521" cy="5082721"/>
          </a:xfrm>
        </p:spPr>
        <p:txBody>
          <a:bodyPr>
            <a:noAutofit/>
          </a:bodyPr>
          <a:lstStyle/>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With a copayment of $5, consumers demand 18 units. </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Sellers require $45 per unit for that quantity.</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Total expenditures for 18 units of health care </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a:t>
            </a:r>
            <a:r>
              <a:rPr kumimoji="0" lang="en-US" sz="100" b="1" i="0" u="none" strike="noStrike" kern="1200" cap="none" spc="0" normalizeH="0" baseline="0" noProof="0" dirty="0">
                <a:ln>
                  <a:noFill/>
                </a:ln>
                <a:solidFill>
                  <a:prstClr val="black"/>
                </a:solidFill>
                <a:effectLst/>
                <a:uLnTx/>
                <a:uFillTx/>
                <a:latin typeface="Calibri"/>
                <a:ea typeface="+mn-ea"/>
                <a:cs typeface="+mn-cs"/>
              </a:rPr>
              <a:t> </a:t>
            </a:r>
            <a:r>
              <a:rPr kumimoji="0" lang="en-US" sz="2400" b="1" i="0" u="none" strike="noStrike" kern="1200" cap="none" spc="0" normalizeH="0" baseline="0" noProof="0" dirty="0">
                <a:ln>
                  <a:noFill/>
                </a:ln>
                <a:solidFill>
                  <a:prstClr val="black"/>
                </a:solidFill>
                <a:effectLst/>
                <a:uLnTx/>
                <a:uFillTx/>
                <a:latin typeface="Calibri"/>
                <a:ea typeface="+mn-ea"/>
                <a:cs typeface="+mn-cs"/>
              </a:rPr>
              <a:t>.</a:t>
            </a:r>
            <a:r>
              <a:rPr kumimoji="0" lang="en-US" sz="100" b="1" i="0" u="none" strike="noStrike" kern="1200" cap="none" spc="0" normalizeH="0" baseline="0" noProof="0" dirty="0">
                <a:ln>
                  <a:noFill/>
                </a:ln>
                <a:solidFill>
                  <a:prstClr val="black"/>
                </a:solidFill>
                <a:effectLst/>
                <a:uLnTx/>
                <a:uFillTx/>
                <a:latin typeface="Calibri"/>
                <a:ea typeface="+mn-ea"/>
                <a:cs typeface="+mn-cs"/>
              </a:rPr>
              <a:t> </a:t>
            </a:r>
            <a:r>
              <a:rPr kumimoji="0" lang="en-US" sz="2400" b="1" i="0" u="none" strike="noStrike" kern="1200" cap="none" spc="0" normalizeH="0" baseline="0" noProof="0" dirty="0">
                <a:ln>
                  <a:noFill/>
                </a:ln>
                <a:solidFill>
                  <a:prstClr val="black"/>
                </a:solidFill>
                <a:effectLst/>
                <a:uLnTx/>
                <a:uFillTx/>
                <a:latin typeface="Calibri"/>
                <a:ea typeface="+mn-ea"/>
                <a:cs typeface="+mn-cs"/>
              </a:rPr>
              <a:t>. are greater than when .</a:t>
            </a:r>
            <a:r>
              <a:rPr kumimoji="0" lang="en-US" sz="100" b="1" i="0" u="none" strike="noStrike" kern="1200" cap="none" spc="0" normalizeH="0" baseline="0" noProof="0" dirty="0">
                <a:ln>
                  <a:noFill/>
                </a:ln>
                <a:solidFill>
                  <a:prstClr val="black"/>
                </a:solidFill>
                <a:effectLst/>
                <a:uLnTx/>
                <a:uFillTx/>
                <a:latin typeface="Calibri"/>
                <a:ea typeface="+mn-ea"/>
                <a:cs typeface="+mn-cs"/>
              </a:rPr>
              <a:t> </a:t>
            </a:r>
            <a:r>
              <a:rPr kumimoji="0" lang="en-US" sz="2400" b="1" i="0" u="none" strike="noStrike" kern="1200" cap="none" spc="0" normalizeH="0" baseline="0" noProof="0" dirty="0">
                <a:ln>
                  <a:noFill/>
                </a:ln>
                <a:solidFill>
                  <a:prstClr val="black"/>
                </a:solidFill>
                <a:effectLst/>
                <a:uLnTx/>
                <a:uFillTx/>
                <a:latin typeface="Calibri"/>
                <a:ea typeface="+mn-ea"/>
                <a:cs typeface="+mn-cs"/>
              </a:rPr>
              <a:t>.</a:t>
            </a:r>
            <a:r>
              <a:rPr kumimoji="0" lang="en-US" sz="100" b="1" i="0" u="none" strike="noStrike" kern="1200" cap="none" spc="0" normalizeH="0" baseline="0" noProof="0" dirty="0">
                <a:ln>
                  <a:noFill/>
                </a:ln>
                <a:solidFill>
                  <a:prstClr val="black"/>
                </a:solidFill>
                <a:effectLst/>
                <a:uLnTx/>
                <a:uFillTx/>
                <a:latin typeface="Calibri"/>
                <a:ea typeface="+mn-ea"/>
                <a:cs typeface="+mn-cs"/>
              </a:rPr>
              <a:t> </a:t>
            </a:r>
            <a:r>
              <a:rPr kumimoji="0" lang="en-US" sz="2400" b="1"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ct val="20000"/>
              </a:spcBef>
              <a:spcAft>
                <a:spcPts val="80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Calibri"/>
                <a:ea typeface="+mn-ea"/>
                <a:cs typeface="+mn-cs"/>
              </a:rPr>
              <a:t>the consumer pays the entire cost.</a:t>
            </a:r>
          </a:p>
        </p:txBody>
      </p:sp>
      <p:sp>
        <p:nvSpPr>
          <p:cNvPr id="5" name="Text Placeholder 4">
            <a:extLst>
              <a:ext uri="{FF2B5EF4-FFF2-40B4-BE49-F238E27FC236}">
                <a16:creationId xmlns:a16="http://schemas.microsoft.com/office/drawing/2014/main" id="{36D1524A-33B6-67E2-7F74-41C7AB6C8CEA}"/>
              </a:ext>
            </a:extLst>
          </p:cNvPr>
          <p:cNvSpPr>
            <a:spLocks noGrp="1"/>
          </p:cNvSpPr>
          <p:nvPr>
            <p:ph type="body" sz="quarter" idx="15"/>
          </p:nvPr>
        </p:nvSpPr>
        <p:spPr/>
        <p:txBody>
          <a:bodyPr/>
          <a:lstStyle/>
          <a:p>
            <a:r>
              <a:rPr lang="en-US" dirty="0">
                <a:hlinkClick r:id="rId3" action="ppaction://hlinksldjump"/>
              </a:rPr>
              <a:t>Access the text alternative for slide images.</a:t>
            </a:r>
            <a:endParaRPr lang="en-US" dirty="0"/>
          </a:p>
        </p:txBody>
      </p:sp>
      <p:sp>
        <p:nvSpPr>
          <p:cNvPr id="7" name="Slide Number Placeholder 6">
            <a:extLst>
              <a:ext uri="{FF2B5EF4-FFF2-40B4-BE49-F238E27FC236}">
                <a16:creationId xmlns:a16="http://schemas.microsoft.com/office/drawing/2014/main" id="{5777D6EC-C1AE-276A-FF69-D0841F6A7F4E}"/>
              </a:ext>
            </a:extLst>
          </p:cNvPr>
          <p:cNvSpPr>
            <a:spLocks noGrp="1"/>
          </p:cNvSpPr>
          <p:nvPr>
            <p:ph type="sldNum" sz="quarter" idx="10"/>
          </p:nvPr>
        </p:nvSpPr>
        <p:spPr/>
        <p:txBody>
          <a:bodyPr/>
          <a:lstStyle/>
          <a:p>
            <a:fld id="{68151E55-6873-49E2-B8D5-2F265E6F1973}" type="slidenum">
              <a:rPr lang="en-US" smtClean="0"/>
              <a:pPr/>
              <a:t>18</a:t>
            </a:fld>
            <a:endParaRPr lang="en-US" dirty="0"/>
          </a:p>
        </p:txBody>
      </p:sp>
    </p:spTree>
    <p:extLst>
      <p:ext uri="{BB962C8B-B14F-4D97-AF65-F5344CB8AC3E}">
        <p14:creationId xmlns:p14="http://schemas.microsoft.com/office/powerpoint/2010/main" val="3914656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1162CB8D-17C5-97F3-0BB4-09ADA19B4057}"/>
              </a:ext>
            </a:extLst>
          </p:cNvPr>
          <p:cNvSpPr>
            <a:spLocks noGrp="1"/>
          </p:cNvSpPr>
          <p:nvPr>
            <p:ph type="title"/>
          </p:nvPr>
        </p:nvSpPr>
        <p:spPr/>
        <p:txBody>
          <a:bodyPr/>
          <a:lstStyle/>
          <a:p>
            <a:r>
              <a:rPr lang="en-US" dirty="0"/>
              <a:t>End of Main Content</a:t>
            </a:r>
          </a:p>
        </p:txBody>
      </p:sp>
      <p:sp>
        <p:nvSpPr>
          <p:cNvPr id="4" name="Footer Placeholder 4">
            <a:extLst>
              <a:ext uri="{FF2B5EF4-FFF2-40B4-BE49-F238E27FC236}">
                <a16:creationId xmlns:a16="http://schemas.microsoft.com/office/drawing/2014/main" id="{E2847A06-124C-8192-0B8A-24707FEBDFAD}"/>
              </a:ext>
            </a:extLst>
          </p:cNvPr>
          <p:cNvSpPr txBox="1">
            <a:spLocks/>
          </p:cNvSpPr>
          <p:nvPr/>
        </p:nvSpPr>
        <p:spPr>
          <a:xfrm>
            <a:off x="0" y="6485206"/>
            <a:ext cx="9144000" cy="372793"/>
          </a:xfrm>
          <a:prstGeom prst="rect">
            <a:avLst/>
          </a:prstGeom>
        </p:spPr>
        <p:txBody>
          <a:bodyPr anchor="ctr"/>
          <a:lstStyle>
            <a:lvl1pPr marL="0" indent="0" algn="ctr" defTabSz="457200" rtl="0" eaLnBrk="1" latinLnBrk="0" hangingPunct="1">
              <a:spcBef>
                <a:spcPct val="20000"/>
              </a:spcBef>
              <a:buFont typeface="Arial"/>
              <a:buNone/>
              <a:defRPr sz="800" kern="1200">
                <a:solidFill>
                  <a:schemeClr val="bg1"/>
                </a:solidFill>
                <a:latin typeface="+mn-lt"/>
                <a:ea typeface="+mn-ea"/>
                <a:cs typeface="+mn-cs"/>
              </a:defRPr>
            </a:lvl1pPr>
            <a:lvl2pPr marL="742950" indent="-285750" algn="ctr" defTabSz="457200" rtl="0" eaLnBrk="1" latinLnBrk="0" hangingPunct="1">
              <a:spcBef>
                <a:spcPct val="20000"/>
              </a:spcBef>
              <a:buFont typeface="Arial"/>
              <a:buChar char="–"/>
              <a:defRPr sz="800" kern="1200">
                <a:solidFill>
                  <a:schemeClr val="bg1"/>
                </a:solidFill>
                <a:latin typeface="+mn-lt"/>
                <a:ea typeface="+mn-ea"/>
                <a:cs typeface="+mn-cs"/>
              </a:defRPr>
            </a:lvl2pPr>
            <a:lvl3pPr marL="1143000" indent="-228600" algn="ctr" defTabSz="457200" rtl="0" eaLnBrk="1" latinLnBrk="0" hangingPunct="1">
              <a:spcBef>
                <a:spcPct val="20000"/>
              </a:spcBef>
              <a:buFont typeface="Arial"/>
              <a:buChar char="•"/>
              <a:defRPr sz="800" kern="1200">
                <a:solidFill>
                  <a:schemeClr val="bg1"/>
                </a:solidFill>
                <a:latin typeface="+mn-lt"/>
                <a:ea typeface="+mn-ea"/>
                <a:cs typeface="+mn-cs"/>
              </a:defRPr>
            </a:lvl3pPr>
            <a:lvl4pPr marL="1600200" indent="-228600" algn="ctr" defTabSz="457200" rtl="0" eaLnBrk="1" latinLnBrk="0" hangingPunct="1">
              <a:spcBef>
                <a:spcPct val="20000"/>
              </a:spcBef>
              <a:buFont typeface="Arial"/>
              <a:buChar char="–"/>
              <a:defRPr sz="800" kern="1200">
                <a:solidFill>
                  <a:schemeClr val="bg1"/>
                </a:solidFill>
                <a:latin typeface="+mn-lt"/>
                <a:ea typeface="+mn-ea"/>
                <a:cs typeface="+mn-cs"/>
              </a:defRPr>
            </a:lvl4pPr>
            <a:lvl5pPr marL="2057400" indent="-228600" algn="ctr" defTabSz="457200" rtl="0" eaLnBrk="1" latinLnBrk="0" hangingPunct="1">
              <a:spcBef>
                <a:spcPct val="20000"/>
              </a:spcBef>
              <a:buFont typeface="Arial"/>
              <a:buChar char="»"/>
              <a:defRPr sz="8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fontAlgn="auto">
              <a:spcAft>
                <a:spcPts val="0"/>
              </a:spcAft>
            </a:pPr>
            <a:r>
              <a:rPr lang="en-US" dirty="0">
                <a:solidFill>
                  <a:schemeClr val="tx1"/>
                </a:solidFill>
              </a:rPr>
              <a:t>© McGraw Hill LLC. All rights reserved. No reproduction or distribution without the prior written consent of McGraw Hill LLC.</a:t>
            </a:r>
          </a:p>
        </p:txBody>
      </p:sp>
    </p:spTree>
    <p:extLst>
      <p:ext uri="{BB962C8B-B14F-4D97-AF65-F5344CB8AC3E}">
        <p14:creationId xmlns:p14="http://schemas.microsoft.com/office/powerpoint/2010/main" val="17019241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3C4A4-F147-B684-4BFD-7F06C91C7265}"/>
              </a:ext>
            </a:extLst>
          </p:cNvPr>
          <p:cNvSpPr>
            <a:spLocks noGrp="1"/>
          </p:cNvSpPr>
          <p:nvPr>
            <p:ph type="title"/>
          </p:nvPr>
        </p:nvSpPr>
        <p:spPr/>
        <p:txBody>
          <a:bodyPr/>
          <a:lstStyle/>
          <a:p>
            <a:r>
              <a:rPr lang="en-US" sz="3200" dirty="0"/>
              <a:t>Accessibility Content: Text Alternatives for Images</a:t>
            </a:r>
          </a:p>
        </p:txBody>
      </p:sp>
      <p:sp>
        <p:nvSpPr>
          <p:cNvPr id="3" name="Slide Number Placeholder 2">
            <a:extLst>
              <a:ext uri="{FF2B5EF4-FFF2-40B4-BE49-F238E27FC236}">
                <a16:creationId xmlns:a16="http://schemas.microsoft.com/office/drawing/2014/main" id="{883ECBE7-8D61-E252-8AD9-33A1A6DC01CB}"/>
              </a:ext>
            </a:extLst>
          </p:cNvPr>
          <p:cNvSpPr>
            <a:spLocks noGrp="1"/>
          </p:cNvSpPr>
          <p:nvPr>
            <p:ph type="sldNum" sz="quarter" idx="10"/>
          </p:nvPr>
        </p:nvSpPr>
        <p:spPr/>
        <p:txBody>
          <a:bodyPr/>
          <a:lstStyle/>
          <a:p>
            <a:fld id="{68151E55-6873-49E2-B8D5-2F265E6F1973}" type="slidenum">
              <a:rPr lang="en-US" smtClean="0"/>
              <a:t>20</a:t>
            </a:fld>
            <a:endParaRPr lang="en-US" dirty="0"/>
          </a:p>
        </p:txBody>
      </p:sp>
    </p:spTree>
    <p:extLst>
      <p:ext uri="{BB962C8B-B14F-4D97-AF65-F5344CB8AC3E}">
        <p14:creationId xmlns:p14="http://schemas.microsoft.com/office/powerpoint/2010/main" val="32820707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EE29-2B89-3104-672A-CBD25F826C6A}"/>
              </a:ext>
            </a:extLst>
          </p:cNvPr>
          <p:cNvSpPr>
            <a:spLocks noGrp="1"/>
          </p:cNvSpPr>
          <p:nvPr>
            <p:ph type="title"/>
          </p:nvPr>
        </p:nvSpPr>
        <p:spPr>
          <a:xfrm>
            <a:off x="342900" y="304800"/>
            <a:ext cx="8458200" cy="678611"/>
          </a:xfrm>
        </p:spPr>
        <p:txBody>
          <a:bodyPr>
            <a:noAutofit/>
          </a:bodyPr>
          <a:lstStyle/>
          <a:p>
            <a:r>
              <a:rPr lang="en-US" dirty="0"/>
              <a:t>Application: Apples in the United States - Text Alternative</a:t>
            </a:r>
          </a:p>
        </p:txBody>
      </p:sp>
      <p:sp>
        <p:nvSpPr>
          <p:cNvPr id="3" name="Text Placeholder 2">
            <a:extLst>
              <a:ext uri="{FF2B5EF4-FFF2-40B4-BE49-F238E27FC236}">
                <a16:creationId xmlns:a16="http://schemas.microsoft.com/office/drawing/2014/main" id="{8319A6EA-ED13-75A7-5EA3-0F503DAA9EF1}"/>
              </a:ext>
            </a:extLst>
          </p:cNvPr>
          <p:cNvSpPr>
            <a:spLocks noGrp="1"/>
          </p:cNvSpPr>
          <p:nvPr>
            <p:ph type="body" sz="quarter" idx="16"/>
          </p:nvPr>
        </p:nvSpPr>
        <p:spPr>
          <a:xfrm>
            <a:off x="3081528" y="1068388"/>
            <a:ext cx="2980944" cy="225425"/>
          </a:xfrm>
        </p:spPr>
        <p:txBody>
          <a:bodyPr/>
          <a:lstStyle/>
          <a:p>
            <a:r>
              <a:rPr lang="en-US" dirty="0">
                <a:hlinkClick r:id="rId3" action="ppaction://hlinksldjump"/>
              </a:rPr>
              <a:t>Return to parent-slide containing images.</a:t>
            </a:r>
            <a:endParaRPr lang="en-US" dirty="0"/>
          </a:p>
        </p:txBody>
      </p:sp>
      <p:sp>
        <p:nvSpPr>
          <p:cNvPr id="11" name="Content Placeholder 10">
            <a:extLst>
              <a:ext uri="{FF2B5EF4-FFF2-40B4-BE49-F238E27FC236}">
                <a16:creationId xmlns:a16="http://schemas.microsoft.com/office/drawing/2014/main" id="{BD2E3B05-DC3C-2F29-1141-8D65DC68E1A2}"/>
              </a:ext>
            </a:extLst>
          </p:cNvPr>
          <p:cNvSpPr>
            <a:spLocks noGrp="1"/>
          </p:cNvSpPr>
          <p:nvPr>
            <p:ph sz="quarter" idx="17"/>
          </p:nvPr>
        </p:nvSpPr>
        <p:spPr>
          <a:xfrm>
            <a:off x="347472" y="1371600"/>
            <a:ext cx="8278940" cy="4873752"/>
          </a:xfrm>
        </p:spPr>
        <p:txBody>
          <a:bodyPr/>
          <a:lstStyle/>
          <a:p>
            <a:r>
              <a:rPr lang="en-US" dirty="0"/>
              <a:t>The vertical axis plots two values: P subscript 0 and P subscript 1. The horizontal axis plots two values: Q subscript 1 and Q subscript 0. The graph plots two parallel upward-sloping supply curves, S subscript 0 and S subscript 1. A left arrow extends between S subscript 0 and S subscript 1. A downward-sloping demand curve D falls intersecting the supply curves S subscript 1 at (Q subscript 1, P subscript 1) and S subscript 0 at ( Q subscript 0, P subscript 0).</a:t>
            </a:r>
          </a:p>
        </p:txBody>
      </p:sp>
      <p:sp>
        <p:nvSpPr>
          <p:cNvPr id="5" name="Text Placeholder 4">
            <a:extLst>
              <a:ext uri="{FF2B5EF4-FFF2-40B4-BE49-F238E27FC236}">
                <a16:creationId xmlns:a16="http://schemas.microsoft.com/office/drawing/2014/main" id="{23D3A949-8738-777C-A94A-5760CF36B3A3}"/>
              </a:ext>
            </a:extLst>
          </p:cNvPr>
          <p:cNvSpPr>
            <a:spLocks noGrp="1"/>
          </p:cNvSpPr>
          <p:nvPr>
            <p:ph type="body" sz="quarter" idx="18"/>
          </p:nvPr>
        </p:nvSpPr>
        <p:spPr>
          <a:xfrm>
            <a:off x="3081528" y="6355080"/>
            <a:ext cx="2980944" cy="228600"/>
          </a:xfrm>
        </p:spPr>
        <p:txBody>
          <a:bodyPr/>
          <a:lstStyle/>
          <a:p>
            <a:r>
              <a:rPr lang="en-US" dirty="0">
                <a:hlinkClick r:id="rId3" action="ppaction://hlinksldjump"/>
              </a:rPr>
              <a:t>Return to parent-slide containing images.</a:t>
            </a:r>
            <a:endParaRPr lang="en-US" dirty="0"/>
          </a:p>
        </p:txBody>
      </p:sp>
      <p:sp>
        <p:nvSpPr>
          <p:cNvPr id="6" name="Slide Number Placeholder 5">
            <a:extLst>
              <a:ext uri="{FF2B5EF4-FFF2-40B4-BE49-F238E27FC236}">
                <a16:creationId xmlns:a16="http://schemas.microsoft.com/office/drawing/2014/main" id="{245A8B22-26AC-5A4B-2746-898ADB1A8AFA}"/>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pPr/>
              <a:t>21</a:t>
            </a:fld>
            <a:endParaRPr lang="en-US" dirty="0"/>
          </a:p>
        </p:txBody>
      </p:sp>
    </p:spTree>
    <p:extLst>
      <p:ext uri="{BB962C8B-B14F-4D97-AF65-F5344CB8AC3E}">
        <p14:creationId xmlns:p14="http://schemas.microsoft.com/office/powerpoint/2010/main" val="3008448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EE29-2B89-3104-672A-CBD25F826C6A}"/>
              </a:ext>
            </a:extLst>
          </p:cNvPr>
          <p:cNvSpPr>
            <a:spLocks noGrp="1"/>
          </p:cNvSpPr>
          <p:nvPr>
            <p:ph type="title"/>
          </p:nvPr>
        </p:nvSpPr>
        <p:spPr>
          <a:xfrm>
            <a:off x="342900" y="304800"/>
            <a:ext cx="8458200" cy="678611"/>
          </a:xfrm>
        </p:spPr>
        <p:txBody>
          <a:bodyPr>
            <a:noAutofit/>
          </a:bodyPr>
          <a:lstStyle/>
          <a:p>
            <a:r>
              <a:rPr lang="en-US" dirty="0"/>
              <a:t>Market: Sand in the United States - Text Alternative</a:t>
            </a:r>
          </a:p>
        </p:txBody>
      </p:sp>
      <p:sp>
        <p:nvSpPr>
          <p:cNvPr id="3" name="Text Placeholder 2">
            <a:extLst>
              <a:ext uri="{FF2B5EF4-FFF2-40B4-BE49-F238E27FC236}">
                <a16:creationId xmlns:a16="http://schemas.microsoft.com/office/drawing/2014/main" id="{8319A6EA-ED13-75A7-5EA3-0F503DAA9EF1}"/>
              </a:ext>
            </a:extLst>
          </p:cNvPr>
          <p:cNvSpPr>
            <a:spLocks noGrp="1"/>
          </p:cNvSpPr>
          <p:nvPr>
            <p:ph type="body" sz="quarter" idx="16"/>
          </p:nvPr>
        </p:nvSpPr>
        <p:spPr>
          <a:xfrm>
            <a:off x="3081528" y="1068388"/>
            <a:ext cx="2980944" cy="225425"/>
          </a:xfrm>
        </p:spPr>
        <p:txBody>
          <a:bodyPr/>
          <a:lstStyle/>
          <a:p>
            <a:r>
              <a:rPr lang="en-US" dirty="0">
                <a:hlinkClick r:id="rId3" action="ppaction://hlinksldjump"/>
              </a:rPr>
              <a:t>Return to parent-slide containing images.</a:t>
            </a:r>
            <a:endParaRPr lang="en-US" dirty="0"/>
          </a:p>
        </p:txBody>
      </p:sp>
      <p:sp>
        <p:nvSpPr>
          <p:cNvPr id="11" name="Content Placeholder 10">
            <a:extLst>
              <a:ext uri="{FF2B5EF4-FFF2-40B4-BE49-F238E27FC236}">
                <a16:creationId xmlns:a16="http://schemas.microsoft.com/office/drawing/2014/main" id="{BD2E3B05-DC3C-2F29-1141-8D65DC68E1A2}"/>
              </a:ext>
            </a:extLst>
          </p:cNvPr>
          <p:cNvSpPr>
            <a:spLocks noGrp="1"/>
          </p:cNvSpPr>
          <p:nvPr>
            <p:ph sz="quarter" idx="17"/>
          </p:nvPr>
        </p:nvSpPr>
        <p:spPr/>
        <p:txBody>
          <a:bodyPr/>
          <a:lstStyle/>
          <a:p>
            <a:r>
              <a:rPr lang="en-US" dirty="0"/>
              <a:t>The vertical axis plots two values: P subscript 0 and P subscript 1. The horizontal axis plots two values: Q subscript 0 and Q subscript 1. The graph plots two parallel downward-sloping demand curves, D subscript 0 and D subscript 1. A right arrow extends between D subscript 0 and D subscript 1. An upward-sloping supply curve rises, intersecting the demand curves D subscript 0 at (Q subscript 0, P subscript 0) and D subscript 1 at ( Q subscript 1, P subscript 1). </a:t>
            </a:r>
          </a:p>
        </p:txBody>
      </p:sp>
      <p:sp>
        <p:nvSpPr>
          <p:cNvPr id="5" name="Text Placeholder 4">
            <a:extLst>
              <a:ext uri="{FF2B5EF4-FFF2-40B4-BE49-F238E27FC236}">
                <a16:creationId xmlns:a16="http://schemas.microsoft.com/office/drawing/2014/main" id="{23D3A949-8738-777C-A94A-5760CF36B3A3}"/>
              </a:ext>
            </a:extLst>
          </p:cNvPr>
          <p:cNvSpPr>
            <a:spLocks noGrp="1"/>
          </p:cNvSpPr>
          <p:nvPr>
            <p:ph type="body" sz="quarter" idx="18"/>
          </p:nvPr>
        </p:nvSpPr>
        <p:spPr>
          <a:xfrm>
            <a:off x="3081528" y="6355080"/>
            <a:ext cx="2980944" cy="228600"/>
          </a:xfrm>
        </p:spPr>
        <p:txBody>
          <a:bodyPr/>
          <a:lstStyle/>
          <a:p>
            <a:r>
              <a:rPr lang="en-US" dirty="0">
                <a:hlinkClick r:id="rId3" action="ppaction://hlinksldjump"/>
              </a:rPr>
              <a:t>Return to parent-slide containing images.</a:t>
            </a:r>
            <a:endParaRPr lang="en-US" dirty="0"/>
          </a:p>
        </p:txBody>
      </p:sp>
      <p:sp>
        <p:nvSpPr>
          <p:cNvPr id="6" name="Slide Number Placeholder 5">
            <a:extLst>
              <a:ext uri="{FF2B5EF4-FFF2-40B4-BE49-F238E27FC236}">
                <a16:creationId xmlns:a16="http://schemas.microsoft.com/office/drawing/2014/main" id="{245A8B22-26AC-5A4B-2746-898ADB1A8AFA}"/>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pPr/>
              <a:t>22</a:t>
            </a:fld>
            <a:endParaRPr lang="en-US" dirty="0"/>
          </a:p>
        </p:txBody>
      </p:sp>
    </p:spTree>
    <p:extLst>
      <p:ext uri="{BB962C8B-B14F-4D97-AF65-F5344CB8AC3E}">
        <p14:creationId xmlns:p14="http://schemas.microsoft.com/office/powerpoint/2010/main" val="33494510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EE29-2B89-3104-672A-CBD25F826C6A}"/>
              </a:ext>
            </a:extLst>
          </p:cNvPr>
          <p:cNvSpPr>
            <a:spLocks noGrp="1"/>
          </p:cNvSpPr>
          <p:nvPr>
            <p:ph type="title"/>
          </p:nvPr>
        </p:nvSpPr>
        <p:spPr>
          <a:xfrm>
            <a:off x="342900" y="304800"/>
            <a:ext cx="8458200" cy="678611"/>
          </a:xfrm>
        </p:spPr>
        <p:txBody>
          <a:bodyPr>
            <a:noAutofit/>
          </a:bodyPr>
          <a:lstStyle/>
          <a:p>
            <a:r>
              <a:rPr lang="en-US" dirty="0"/>
              <a:t>Application: Edible Oils in the World - Text Alternative</a:t>
            </a:r>
          </a:p>
        </p:txBody>
      </p:sp>
      <p:sp>
        <p:nvSpPr>
          <p:cNvPr id="3" name="Text Placeholder 2">
            <a:extLst>
              <a:ext uri="{FF2B5EF4-FFF2-40B4-BE49-F238E27FC236}">
                <a16:creationId xmlns:a16="http://schemas.microsoft.com/office/drawing/2014/main" id="{8319A6EA-ED13-75A7-5EA3-0F503DAA9EF1}"/>
              </a:ext>
            </a:extLst>
          </p:cNvPr>
          <p:cNvSpPr>
            <a:spLocks noGrp="1"/>
          </p:cNvSpPr>
          <p:nvPr>
            <p:ph type="body" sz="quarter" idx="16"/>
          </p:nvPr>
        </p:nvSpPr>
        <p:spPr>
          <a:xfrm>
            <a:off x="3081528" y="1068388"/>
            <a:ext cx="2980944" cy="225425"/>
          </a:xfrm>
        </p:spPr>
        <p:txBody>
          <a:bodyPr/>
          <a:lstStyle/>
          <a:p>
            <a:r>
              <a:rPr lang="en-US" dirty="0">
                <a:hlinkClick r:id="rId3" action="ppaction://hlinksldjump"/>
              </a:rPr>
              <a:t>Return to parent-slide containing images.</a:t>
            </a:r>
            <a:endParaRPr lang="en-US" dirty="0"/>
          </a:p>
        </p:txBody>
      </p:sp>
      <p:sp>
        <p:nvSpPr>
          <p:cNvPr id="11" name="Content Placeholder 10">
            <a:extLst>
              <a:ext uri="{FF2B5EF4-FFF2-40B4-BE49-F238E27FC236}">
                <a16:creationId xmlns:a16="http://schemas.microsoft.com/office/drawing/2014/main" id="{BD2E3B05-DC3C-2F29-1141-8D65DC68E1A2}"/>
              </a:ext>
            </a:extLst>
          </p:cNvPr>
          <p:cNvSpPr>
            <a:spLocks noGrp="1"/>
          </p:cNvSpPr>
          <p:nvPr>
            <p:ph sz="quarter" idx="17"/>
          </p:nvPr>
        </p:nvSpPr>
        <p:spPr/>
        <p:txBody>
          <a:bodyPr/>
          <a:lstStyle/>
          <a:p>
            <a:r>
              <a:rPr lang="en-US" dirty="0"/>
              <a:t>The vertical axis plots two values: P subscript 0 and P subscript 1. The horizontal axis plots a value: Q subscript 0. The graph plots two parallel upward-sloping supply curves, S subscript 0 and S subscript 1 and two parallel downward-sloping demand curves, D subscript 0 and D subscript 1. A left arrow extends between S subscript 0 and S subscript 1 and a right arrow extends between D subscript 0 and D subscript 1 . D subscript 0 intersects S subscript 0 at (Q subscript 0, P subscript 0) and D subscript 1 intersects S subscript 1 at (Q subscript 0, P subscript 1). </a:t>
            </a:r>
          </a:p>
        </p:txBody>
      </p:sp>
      <p:sp>
        <p:nvSpPr>
          <p:cNvPr id="5" name="Text Placeholder 4">
            <a:extLst>
              <a:ext uri="{FF2B5EF4-FFF2-40B4-BE49-F238E27FC236}">
                <a16:creationId xmlns:a16="http://schemas.microsoft.com/office/drawing/2014/main" id="{23D3A949-8738-777C-A94A-5760CF36B3A3}"/>
              </a:ext>
            </a:extLst>
          </p:cNvPr>
          <p:cNvSpPr>
            <a:spLocks noGrp="1"/>
          </p:cNvSpPr>
          <p:nvPr>
            <p:ph type="body" sz="quarter" idx="18"/>
          </p:nvPr>
        </p:nvSpPr>
        <p:spPr>
          <a:xfrm>
            <a:off x="3081528" y="6355080"/>
            <a:ext cx="2980944" cy="228600"/>
          </a:xfrm>
        </p:spPr>
        <p:txBody>
          <a:bodyPr/>
          <a:lstStyle/>
          <a:p>
            <a:r>
              <a:rPr lang="en-US" dirty="0">
                <a:hlinkClick r:id="rId3" action="ppaction://hlinksldjump"/>
              </a:rPr>
              <a:t>Return to parent-slide containing images.</a:t>
            </a:r>
            <a:endParaRPr lang="en-US" dirty="0"/>
          </a:p>
        </p:txBody>
      </p:sp>
      <p:sp>
        <p:nvSpPr>
          <p:cNvPr id="6" name="Slide Number Placeholder 5">
            <a:extLst>
              <a:ext uri="{FF2B5EF4-FFF2-40B4-BE49-F238E27FC236}">
                <a16:creationId xmlns:a16="http://schemas.microsoft.com/office/drawing/2014/main" id="{245A8B22-26AC-5A4B-2746-898ADB1A8AFA}"/>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pPr/>
              <a:t>23</a:t>
            </a:fld>
            <a:endParaRPr lang="en-US" dirty="0"/>
          </a:p>
        </p:txBody>
      </p:sp>
    </p:spTree>
    <p:extLst>
      <p:ext uri="{BB962C8B-B14F-4D97-AF65-F5344CB8AC3E}">
        <p14:creationId xmlns:p14="http://schemas.microsoft.com/office/powerpoint/2010/main" val="12541804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EE29-2B89-3104-672A-CBD25F826C6A}"/>
              </a:ext>
            </a:extLst>
          </p:cNvPr>
          <p:cNvSpPr>
            <a:spLocks noGrp="1"/>
          </p:cNvSpPr>
          <p:nvPr>
            <p:ph type="title"/>
          </p:nvPr>
        </p:nvSpPr>
        <p:spPr>
          <a:xfrm>
            <a:off x="342900" y="304800"/>
            <a:ext cx="8458200" cy="678611"/>
          </a:xfrm>
        </p:spPr>
        <p:txBody>
          <a:bodyPr>
            <a:noAutofit/>
          </a:bodyPr>
          <a:lstStyle/>
          <a:p>
            <a:r>
              <a:rPr lang="en-US" dirty="0"/>
              <a:t>Price Ceiling: Rent Controls - Text Alternative</a:t>
            </a:r>
          </a:p>
        </p:txBody>
      </p:sp>
      <p:sp>
        <p:nvSpPr>
          <p:cNvPr id="3" name="Text Placeholder 2">
            <a:extLst>
              <a:ext uri="{FF2B5EF4-FFF2-40B4-BE49-F238E27FC236}">
                <a16:creationId xmlns:a16="http://schemas.microsoft.com/office/drawing/2014/main" id="{8319A6EA-ED13-75A7-5EA3-0F503DAA9EF1}"/>
              </a:ext>
            </a:extLst>
          </p:cNvPr>
          <p:cNvSpPr>
            <a:spLocks noGrp="1"/>
          </p:cNvSpPr>
          <p:nvPr>
            <p:ph type="body" sz="quarter" idx="16"/>
          </p:nvPr>
        </p:nvSpPr>
        <p:spPr>
          <a:xfrm>
            <a:off x="3081528" y="1068388"/>
            <a:ext cx="2980944" cy="225425"/>
          </a:xfrm>
        </p:spPr>
        <p:txBody>
          <a:bodyPr/>
          <a:lstStyle/>
          <a:p>
            <a:r>
              <a:rPr lang="en-US" dirty="0">
                <a:hlinkClick r:id="rId3" action="ppaction://hlinksldjump"/>
              </a:rPr>
              <a:t>Return to parent-slide containing images.</a:t>
            </a:r>
            <a:endParaRPr lang="en-US" dirty="0"/>
          </a:p>
        </p:txBody>
      </p:sp>
      <p:sp>
        <p:nvSpPr>
          <p:cNvPr id="11" name="Content Placeholder 10">
            <a:extLst>
              <a:ext uri="{FF2B5EF4-FFF2-40B4-BE49-F238E27FC236}">
                <a16:creationId xmlns:a16="http://schemas.microsoft.com/office/drawing/2014/main" id="{BD2E3B05-DC3C-2F29-1141-8D65DC68E1A2}"/>
              </a:ext>
            </a:extLst>
          </p:cNvPr>
          <p:cNvSpPr>
            <a:spLocks noGrp="1"/>
          </p:cNvSpPr>
          <p:nvPr>
            <p:ph sz="quarter" idx="17"/>
          </p:nvPr>
        </p:nvSpPr>
        <p:spPr/>
        <p:txBody>
          <a:bodyPr/>
          <a:lstStyle/>
          <a:p>
            <a:r>
              <a:rPr lang="en-US" dirty="0"/>
              <a:t>The vertical axis plots two values: 2.50 dollars and 17 dollars. The horizontal axis plots two values: Q subscript S and Q subscript D. The horizontal axis represents the quantity of apartments and the vertical axis represents the rental price per month. The graph plots a downward-sloping curve for demand and an upward-sloping curve for supply. The two lines intersect at a point corresponding to the rental price 17.00. The length between the two curves below the intersection, between quantities Q subscript S and Q subscript D and at price 2.50 is labeled shortage.</a:t>
            </a:r>
          </a:p>
        </p:txBody>
      </p:sp>
      <p:sp>
        <p:nvSpPr>
          <p:cNvPr id="5" name="Text Placeholder 4">
            <a:extLst>
              <a:ext uri="{FF2B5EF4-FFF2-40B4-BE49-F238E27FC236}">
                <a16:creationId xmlns:a16="http://schemas.microsoft.com/office/drawing/2014/main" id="{23D3A949-8738-777C-A94A-5760CF36B3A3}"/>
              </a:ext>
            </a:extLst>
          </p:cNvPr>
          <p:cNvSpPr>
            <a:spLocks noGrp="1"/>
          </p:cNvSpPr>
          <p:nvPr>
            <p:ph type="body" sz="quarter" idx="18"/>
          </p:nvPr>
        </p:nvSpPr>
        <p:spPr>
          <a:xfrm>
            <a:off x="3081528" y="6355080"/>
            <a:ext cx="2980944" cy="228600"/>
          </a:xfrm>
        </p:spPr>
        <p:txBody>
          <a:bodyPr/>
          <a:lstStyle/>
          <a:p>
            <a:r>
              <a:rPr lang="en-US" dirty="0">
                <a:hlinkClick r:id="rId3" action="ppaction://hlinksldjump"/>
              </a:rPr>
              <a:t>Return to parent-slide containing images.</a:t>
            </a:r>
            <a:endParaRPr lang="en-US" dirty="0"/>
          </a:p>
        </p:txBody>
      </p:sp>
      <p:sp>
        <p:nvSpPr>
          <p:cNvPr id="6" name="Slide Number Placeholder 5">
            <a:extLst>
              <a:ext uri="{FF2B5EF4-FFF2-40B4-BE49-F238E27FC236}">
                <a16:creationId xmlns:a16="http://schemas.microsoft.com/office/drawing/2014/main" id="{245A8B22-26AC-5A4B-2746-898ADB1A8AFA}"/>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pPr/>
              <a:t>24</a:t>
            </a:fld>
            <a:endParaRPr lang="en-US" dirty="0"/>
          </a:p>
        </p:txBody>
      </p:sp>
    </p:spTree>
    <p:extLst>
      <p:ext uri="{BB962C8B-B14F-4D97-AF65-F5344CB8AC3E}">
        <p14:creationId xmlns:p14="http://schemas.microsoft.com/office/powerpoint/2010/main" val="946531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EE29-2B89-3104-672A-CBD25F826C6A}"/>
              </a:ext>
            </a:extLst>
          </p:cNvPr>
          <p:cNvSpPr>
            <a:spLocks noGrp="1"/>
          </p:cNvSpPr>
          <p:nvPr>
            <p:ph type="title"/>
          </p:nvPr>
        </p:nvSpPr>
        <p:spPr>
          <a:xfrm>
            <a:off x="342900" y="304800"/>
            <a:ext cx="8458200" cy="678611"/>
          </a:xfrm>
        </p:spPr>
        <p:txBody>
          <a:bodyPr>
            <a:noAutofit/>
          </a:bodyPr>
          <a:lstStyle/>
          <a:p>
            <a:r>
              <a:rPr lang="en-US" dirty="0"/>
              <a:t>Application: A Minimum Wage - Text Alternative</a:t>
            </a:r>
          </a:p>
        </p:txBody>
      </p:sp>
      <p:sp>
        <p:nvSpPr>
          <p:cNvPr id="3" name="Text Placeholder 2">
            <a:extLst>
              <a:ext uri="{FF2B5EF4-FFF2-40B4-BE49-F238E27FC236}">
                <a16:creationId xmlns:a16="http://schemas.microsoft.com/office/drawing/2014/main" id="{8319A6EA-ED13-75A7-5EA3-0F503DAA9EF1}"/>
              </a:ext>
            </a:extLst>
          </p:cNvPr>
          <p:cNvSpPr>
            <a:spLocks noGrp="1"/>
          </p:cNvSpPr>
          <p:nvPr>
            <p:ph type="body" sz="quarter" idx="16"/>
          </p:nvPr>
        </p:nvSpPr>
        <p:spPr>
          <a:xfrm>
            <a:off x="3081528" y="1068388"/>
            <a:ext cx="2980944" cy="225425"/>
          </a:xfrm>
        </p:spPr>
        <p:txBody>
          <a:bodyPr/>
          <a:lstStyle/>
          <a:p>
            <a:r>
              <a:rPr lang="en-US" dirty="0">
                <a:hlinkClick r:id="rId3" action="ppaction://hlinksldjump"/>
              </a:rPr>
              <a:t>Return to parent-slide containing images.</a:t>
            </a:r>
            <a:endParaRPr lang="en-US" dirty="0"/>
          </a:p>
        </p:txBody>
      </p:sp>
      <p:sp>
        <p:nvSpPr>
          <p:cNvPr id="11" name="Content Placeholder 10">
            <a:extLst>
              <a:ext uri="{FF2B5EF4-FFF2-40B4-BE49-F238E27FC236}">
                <a16:creationId xmlns:a16="http://schemas.microsoft.com/office/drawing/2014/main" id="{BD2E3B05-DC3C-2F29-1141-8D65DC68E1A2}"/>
              </a:ext>
            </a:extLst>
          </p:cNvPr>
          <p:cNvSpPr>
            <a:spLocks noGrp="1"/>
          </p:cNvSpPr>
          <p:nvPr>
            <p:ph sz="quarter" idx="17"/>
          </p:nvPr>
        </p:nvSpPr>
        <p:spPr/>
        <p:txBody>
          <a:bodyPr/>
          <a:lstStyle/>
          <a:p>
            <a:r>
              <a:rPr lang="en-US" dirty="0"/>
              <a:t>The horizontal axis represents quantity and the vertical axis represents price. The graph plots a downward-sloping curve for demand and an upward-sloping curve for supply. A horizontal dashed line on the vertical axis depicts the price ceiling, P sub c. The demand and supply curves intersect at a point below the dashed line. The length of the horizontal dashed line, between the two curves is labeled, excess supply equals unemployment.</a:t>
            </a:r>
          </a:p>
        </p:txBody>
      </p:sp>
      <p:sp>
        <p:nvSpPr>
          <p:cNvPr id="5" name="Text Placeholder 4">
            <a:extLst>
              <a:ext uri="{FF2B5EF4-FFF2-40B4-BE49-F238E27FC236}">
                <a16:creationId xmlns:a16="http://schemas.microsoft.com/office/drawing/2014/main" id="{23D3A949-8738-777C-A94A-5760CF36B3A3}"/>
              </a:ext>
            </a:extLst>
          </p:cNvPr>
          <p:cNvSpPr>
            <a:spLocks noGrp="1"/>
          </p:cNvSpPr>
          <p:nvPr>
            <p:ph type="body" sz="quarter" idx="18"/>
          </p:nvPr>
        </p:nvSpPr>
        <p:spPr>
          <a:xfrm>
            <a:off x="3081528" y="6355080"/>
            <a:ext cx="2980944" cy="228600"/>
          </a:xfrm>
        </p:spPr>
        <p:txBody>
          <a:bodyPr/>
          <a:lstStyle/>
          <a:p>
            <a:r>
              <a:rPr lang="en-US" dirty="0">
                <a:hlinkClick r:id="rId3" action="ppaction://hlinksldjump"/>
              </a:rPr>
              <a:t>Return to parent-slide containing images.</a:t>
            </a:r>
            <a:endParaRPr lang="en-US" dirty="0"/>
          </a:p>
        </p:txBody>
      </p:sp>
      <p:sp>
        <p:nvSpPr>
          <p:cNvPr id="6" name="Slide Number Placeholder 5">
            <a:extLst>
              <a:ext uri="{FF2B5EF4-FFF2-40B4-BE49-F238E27FC236}">
                <a16:creationId xmlns:a16="http://schemas.microsoft.com/office/drawing/2014/main" id="{245A8B22-26AC-5A4B-2746-898ADB1A8AFA}"/>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pPr/>
              <a:t>25</a:t>
            </a:fld>
            <a:endParaRPr lang="en-US" dirty="0"/>
          </a:p>
        </p:txBody>
      </p:sp>
    </p:spTree>
    <p:extLst>
      <p:ext uri="{BB962C8B-B14F-4D97-AF65-F5344CB8AC3E}">
        <p14:creationId xmlns:p14="http://schemas.microsoft.com/office/powerpoint/2010/main" val="2586492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EE29-2B89-3104-672A-CBD25F826C6A}"/>
              </a:ext>
            </a:extLst>
          </p:cNvPr>
          <p:cNvSpPr>
            <a:spLocks noGrp="1"/>
          </p:cNvSpPr>
          <p:nvPr>
            <p:ph type="title"/>
          </p:nvPr>
        </p:nvSpPr>
        <p:spPr>
          <a:xfrm>
            <a:off x="342900" y="304800"/>
            <a:ext cx="8458200" cy="678611"/>
          </a:xfrm>
        </p:spPr>
        <p:txBody>
          <a:bodyPr>
            <a:noAutofit/>
          </a:bodyPr>
          <a:lstStyle/>
          <a:p>
            <a:r>
              <a:rPr lang="en-US" dirty="0"/>
              <a:t>Application: The Effect of an Excise Tax - Text Alternative</a:t>
            </a:r>
          </a:p>
        </p:txBody>
      </p:sp>
      <p:sp>
        <p:nvSpPr>
          <p:cNvPr id="3" name="Text Placeholder 2">
            <a:extLst>
              <a:ext uri="{FF2B5EF4-FFF2-40B4-BE49-F238E27FC236}">
                <a16:creationId xmlns:a16="http://schemas.microsoft.com/office/drawing/2014/main" id="{8319A6EA-ED13-75A7-5EA3-0F503DAA9EF1}"/>
              </a:ext>
            </a:extLst>
          </p:cNvPr>
          <p:cNvSpPr>
            <a:spLocks noGrp="1"/>
          </p:cNvSpPr>
          <p:nvPr>
            <p:ph type="body" sz="quarter" idx="16"/>
          </p:nvPr>
        </p:nvSpPr>
        <p:spPr>
          <a:xfrm>
            <a:off x="3081528" y="1068388"/>
            <a:ext cx="2980944" cy="225425"/>
          </a:xfrm>
        </p:spPr>
        <p:txBody>
          <a:bodyPr/>
          <a:lstStyle/>
          <a:p>
            <a:r>
              <a:rPr lang="en-US" dirty="0">
                <a:hlinkClick r:id="rId3" action="ppaction://hlinksldjump"/>
              </a:rPr>
              <a:t>Return to parent-slide containing images.</a:t>
            </a:r>
            <a:endParaRPr lang="en-US" dirty="0"/>
          </a:p>
        </p:txBody>
      </p:sp>
      <p:sp>
        <p:nvSpPr>
          <p:cNvPr id="11" name="Content Placeholder 10">
            <a:extLst>
              <a:ext uri="{FF2B5EF4-FFF2-40B4-BE49-F238E27FC236}">
                <a16:creationId xmlns:a16="http://schemas.microsoft.com/office/drawing/2014/main" id="{BD2E3B05-DC3C-2F29-1141-8D65DC68E1A2}"/>
              </a:ext>
            </a:extLst>
          </p:cNvPr>
          <p:cNvSpPr>
            <a:spLocks noGrp="1"/>
          </p:cNvSpPr>
          <p:nvPr>
            <p:ph sz="quarter" idx="17"/>
          </p:nvPr>
        </p:nvSpPr>
        <p:spPr/>
        <p:txBody>
          <a:bodyPr/>
          <a:lstStyle/>
          <a:p>
            <a:r>
              <a:rPr lang="en-US" dirty="0"/>
              <a:t>The vertical axis plots three values: 60000 dollars, 65000, and 70000 dollars. The horizontal axis plots three values: 420, 510, and 600. The horizontal axis represents the quantity of luxury boats and the vertical axis represents the price of luxury boats. The graph plots two upward-sloping parallel supply curves, S subscript 0 and S subscript 1. S subscript 1 rises through the points (510, 65,000) and (600, 70,000). An up arrow points from S subscript 0 through S subscript 1, indicating the supply curve shifts up by the tax, 10,000 dollars. A downward-sloping demand curve falls through the point (420, 70,000) and intersects S subscript 1 at (510, 65,000) and S subscript 0 at (600, 60,000). The vertical distance between the intersecting point (510, 65,000) and the S subscript 0 curve is labeled 10,000 dollars. </a:t>
            </a:r>
          </a:p>
        </p:txBody>
      </p:sp>
      <p:sp>
        <p:nvSpPr>
          <p:cNvPr id="5" name="Text Placeholder 4">
            <a:extLst>
              <a:ext uri="{FF2B5EF4-FFF2-40B4-BE49-F238E27FC236}">
                <a16:creationId xmlns:a16="http://schemas.microsoft.com/office/drawing/2014/main" id="{23D3A949-8738-777C-A94A-5760CF36B3A3}"/>
              </a:ext>
            </a:extLst>
          </p:cNvPr>
          <p:cNvSpPr>
            <a:spLocks noGrp="1"/>
          </p:cNvSpPr>
          <p:nvPr>
            <p:ph type="body" sz="quarter" idx="18"/>
          </p:nvPr>
        </p:nvSpPr>
        <p:spPr>
          <a:xfrm>
            <a:off x="3081528" y="6355080"/>
            <a:ext cx="2980944" cy="228600"/>
          </a:xfrm>
        </p:spPr>
        <p:txBody>
          <a:bodyPr/>
          <a:lstStyle/>
          <a:p>
            <a:r>
              <a:rPr lang="en-US" dirty="0">
                <a:hlinkClick r:id="rId3" action="ppaction://hlinksldjump"/>
              </a:rPr>
              <a:t>Return to parent-slide containing images.</a:t>
            </a:r>
            <a:endParaRPr lang="en-US" dirty="0"/>
          </a:p>
        </p:txBody>
      </p:sp>
      <p:sp>
        <p:nvSpPr>
          <p:cNvPr id="6" name="Slide Number Placeholder 5">
            <a:extLst>
              <a:ext uri="{FF2B5EF4-FFF2-40B4-BE49-F238E27FC236}">
                <a16:creationId xmlns:a16="http://schemas.microsoft.com/office/drawing/2014/main" id="{245A8B22-26AC-5A4B-2746-898ADB1A8AFA}"/>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pPr/>
              <a:t>26</a:t>
            </a:fld>
            <a:endParaRPr lang="en-US" dirty="0"/>
          </a:p>
        </p:txBody>
      </p:sp>
    </p:spTree>
    <p:extLst>
      <p:ext uri="{BB962C8B-B14F-4D97-AF65-F5344CB8AC3E}">
        <p14:creationId xmlns:p14="http://schemas.microsoft.com/office/powerpoint/2010/main" val="38284442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EE29-2B89-3104-672A-CBD25F826C6A}"/>
              </a:ext>
            </a:extLst>
          </p:cNvPr>
          <p:cNvSpPr>
            <a:spLocks noGrp="1"/>
          </p:cNvSpPr>
          <p:nvPr>
            <p:ph type="title"/>
          </p:nvPr>
        </p:nvSpPr>
        <p:spPr>
          <a:xfrm>
            <a:off x="342900" y="304800"/>
            <a:ext cx="8458200" cy="678611"/>
          </a:xfrm>
        </p:spPr>
        <p:txBody>
          <a:bodyPr>
            <a:noAutofit/>
          </a:bodyPr>
          <a:lstStyle/>
          <a:p>
            <a:r>
              <a:rPr lang="en-US" dirty="0"/>
              <a:t>Application: The Effect of a Quantity Restriction </a:t>
            </a:r>
            <a:r>
              <a:rPr lang="en-US" sz="1200" dirty="0"/>
              <a:t>(1 of 2)</a:t>
            </a:r>
            <a:r>
              <a:rPr lang="en-US" dirty="0"/>
              <a:t> - Text Alternative</a:t>
            </a:r>
          </a:p>
        </p:txBody>
      </p:sp>
      <p:sp>
        <p:nvSpPr>
          <p:cNvPr id="3" name="Text Placeholder 2">
            <a:extLst>
              <a:ext uri="{FF2B5EF4-FFF2-40B4-BE49-F238E27FC236}">
                <a16:creationId xmlns:a16="http://schemas.microsoft.com/office/drawing/2014/main" id="{8319A6EA-ED13-75A7-5EA3-0F503DAA9EF1}"/>
              </a:ext>
            </a:extLst>
          </p:cNvPr>
          <p:cNvSpPr>
            <a:spLocks noGrp="1"/>
          </p:cNvSpPr>
          <p:nvPr>
            <p:ph type="body" sz="quarter" idx="16"/>
          </p:nvPr>
        </p:nvSpPr>
        <p:spPr>
          <a:xfrm>
            <a:off x="3081528" y="1068388"/>
            <a:ext cx="2980944" cy="225425"/>
          </a:xfrm>
        </p:spPr>
        <p:txBody>
          <a:bodyPr/>
          <a:lstStyle/>
          <a:p>
            <a:r>
              <a:rPr lang="en-US" dirty="0">
                <a:hlinkClick r:id="rId3" action="ppaction://hlinksldjump"/>
              </a:rPr>
              <a:t>Return to parent-slide containing images.</a:t>
            </a:r>
            <a:endParaRPr lang="en-US" dirty="0"/>
          </a:p>
        </p:txBody>
      </p:sp>
      <p:sp>
        <p:nvSpPr>
          <p:cNvPr id="11" name="Content Placeholder 10">
            <a:extLst>
              <a:ext uri="{FF2B5EF4-FFF2-40B4-BE49-F238E27FC236}">
                <a16:creationId xmlns:a16="http://schemas.microsoft.com/office/drawing/2014/main" id="{BD2E3B05-DC3C-2F29-1141-8D65DC68E1A2}"/>
              </a:ext>
            </a:extLst>
          </p:cNvPr>
          <p:cNvSpPr>
            <a:spLocks noGrp="1"/>
          </p:cNvSpPr>
          <p:nvPr>
            <p:ph sz="quarter" idx="17"/>
          </p:nvPr>
        </p:nvSpPr>
        <p:spPr/>
        <p:txBody>
          <a:bodyPr/>
          <a:lstStyle/>
          <a:p>
            <a:r>
              <a:rPr lang="en-US" dirty="0"/>
              <a:t>The vertical axis plots a value: 15 dollars. The horizontal axis plots a value: Q subscript R. The horizontal axis represents the number of licensed taxis. The vertical axis represents wages per week. The graph plots two downward-sloping parallel demand curves. A right arrow points from D subscript 0 through D subscript 1. A vertical line is drawn from the point Q subscript R on the horizontal axis. This line intersects D subscript 0 at (Q subscript R, 15 dollars) and D subscript 1 at a higher point. An up arrow extends from the value 15 dollars on the vertical axis. </a:t>
            </a:r>
          </a:p>
        </p:txBody>
      </p:sp>
      <p:sp>
        <p:nvSpPr>
          <p:cNvPr id="5" name="Text Placeholder 4">
            <a:extLst>
              <a:ext uri="{FF2B5EF4-FFF2-40B4-BE49-F238E27FC236}">
                <a16:creationId xmlns:a16="http://schemas.microsoft.com/office/drawing/2014/main" id="{23D3A949-8738-777C-A94A-5760CF36B3A3}"/>
              </a:ext>
            </a:extLst>
          </p:cNvPr>
          <p:cNvSpPr>
            <a:spLocks noGrp="1"/>
          </p:cNvSpPr>
          <p:nvPr>
            <p:ph type="body" sz="quarter" idx="18"/>
          </p:nvPr>
        </p:nvSpPr>
        <p:spPr>
          <a:xfrm>
            <a:off x="3081528" y="6355080"/>
            <a:ext cx="2980944" cy="228600"/>
          </a:xfrm>
        </p:spPr>
        <p:txBody>
          <a:bodyPr/>
          <a:lstStyle/>
          <a:p>
            <a:r>
              <a:rPr lang="en-US" dirty="0">
                <a:hlinkClick r:id="rId3" action="ppaction://hlinksldjump"/>
              </a:rPr>
              <a:t>Return to parent-slide containing images.</a:t>
            </a:r>
            <a:endParaRPr lang="en-US" dirty="0"/>
          </a:p>
        </p:txBody>
      </p:sp>
      <p:sp>
        <p:nvSpPr>
          <p:cNvPr id="6" name="Slide Number Placeholder 5">
            <a:extLst>
              <a:ext uri="{FF2B5EF4-FFF2-40B4-BE49-F238E27FC236}">
                <a16:creationId xmlns:a16="http://schemas.microsoft.com/office/drawing/2014/main" id="{245A8B22-26AC-5A4B-2746-898ADB1A8AFA}"/>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pPr/>
              <a:t>27</a:t>
            </a:fld>
            <a:endParaRPr lang="en-US" dirty="0"/>
          </a:p>
        </p:txBody>
      </p:sp>
    </p:spTree>
    <p:extLst>
      <p:ext uri="{BB962C8B-B14F-4D97-AF65-F5344CB8AC3E}">
        <p14:creationId xmlns:p14="http://schemas.microsoft.com/office/powerpoint/2010/main" val="2318861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EE29-2B89-3104-672A-CBD25F826C6A}"/>
              </a:ext>
            </a:extLst>
          </p:cNvPr>
          <p:cNvSpPr>
            <a:spLocks noGrp="1"/>
          </p:cNvSpPr>
          <p:nvPr>
            <p:ph type="title"/>
          </p:nvPr>
        </p:nvSpPr>
        <p:spPr>
          <a:xfrm>
            <a:off x="342900" y="304800"/>
            <a:ext cx="8458200" cy="678611"/>
          </a:xfrm>
        </p:spPr>
        <p:txBody>
          <a:bodyPr>
            <a:noAutofit/>
          </a:bodyPr>
          <a:lstStyle/>
          <a:p>
            <a:r>
              <a:rPr lang="en-US" dirty="0"/>
              <a:t>Application: The Effect of a Quantity Restriction </a:t>
            </a:r>
            <a:r>
              <a:rPr lang="en-US" sz="1200" dirty="0"/>
              <a:t>(2 of 2)</a:t>
            </a:r>
            <a:r>
              <a:rPr lang="en-US" dirty="0"/>
              <a:t> - Text Alternative</a:t>
            </a:r>
          </a:p>
        </p:txBody>
      </p:sp>
      <p:sp>
        <p:nvSpPr>
          <p:cNvPr id="3" name="Text Placeholder 2">
            <a:extLst>
              <a:ext uri="{FF2B5EF4-FFF2-40B4-BE49-F238E27FC236}">
                <a16:creationId xmlns:a16="http://schemas.microsoft.com/office/drawing/2014/main" id="{8319A6EA-ED13-75A7-5EA3-0F503DAA9EF1}"/>
              </a:ext>
            </a:extLst>
          </p:cNvPr>
          <p:cNvSpPr>
            <a:spLocks noGrp="1"/>
          </p:cNvSpPr>
          <p:nvPr>
            <p:ph type="body" sz="quarter" idx="16"/>
          </p:nvPr>
        </p:nvSpPr>
        <p:spPr>
          <a:xfrm>
            <a:off x="3081528" y="1068388"/>
            <a:ext cx="2980944" cy="225425"/>
          </a:xfrm>
        </p:spPr>
        <p:txBody>
          <a:bodyPr/>
          <a:lstStyle/>
          <a:p>
            <a:r>
              <a:rPr lang="en-US" dirty="0">
                <a:hlinkClick r:id="rId3" action="ppaction://hlinksldjump"/>
              </a:rPr>
              <a:t>Return to parent-slide containing images.</a:t>
            </a:r>
            <a:endParaRPr lang="en-US" dirty="0"/>
          </a:p>
        </p:txBody>
      </p:sp>
      <p:sp>
        <p:nvSpPr>
          <p:cNvPr id="11" name="Content Placeholder 10">
            <a:extLst>
              <a:ext uri="{FF2B5EF4-FFF2-40B4-BE49-F238E27FC236}">
                <a16:creationId xmlns:a16="http://schemas.microsoft.com/office/drawing/2014/main" id="{BD2E3B05-DC3C-2F29-1141-8D65DC68E1A2}"/>
              </a:ext>
            </a:extLst>
          </p:cNvPr>
          <p:cNvSpPr>
            <a:spLocks noGrp="1"/>
          </p:cNvSpPr>
          <p:nvPr>
            <p:ph sz="quarter" idx="17"/>
          </p:nvPr>
        </p:nvSpPr>
        <p:spPr/>
        <p:txBody>
          <a:bodyPr/>
          <a:lstStyle/>
          <a:p>
            <a:r>
              <a:rPr lang="en-US" dirty="0"/>
              <a:t>The vertical axis plots two values: initial fee and 700000 dollars. The horizontal axis plots a value: Q subscript R. The horizontal axis represents the number of taxi medallions. The vertical axis represents the price of taxi medallions. The graph plots two downward-sloping parallel demand curves. A right arrow points from D subscript 0 through D subscript 1. A vertical line is drawn from the point Q subscript R on the horizontal axis. </a:t>
            </a:r>
            <a:r>
              <a:rPr lang="en-US"/>
              <a:t>This line intersects D subscript 0 at (Q subscript R, initial fee) and D subscript 1 at a higher point at (Q subscript R, 700,000). </a:t>
            </a:r>
            <a:endParaRPr lang="en-US" dirty="0"/>
          </a:p>
        </p:txBody>
      </p:sp>
      <p:sp>
        <p:nvSpPr>
          <p:cNvPr id="5" name="Text Placeholder 4">
            <a:extLst>
              <a:ext uri="{FF2B5EF4-FFF2-40B4-BE49-F238E27FC236}">
                <a16:creationId xmlns:a16="http://schemas.microsoft.com/office/drawing/2014/main" id="{23D3A949-8738-777C-A94A-5760CF36B3A3}"/>
              </a:ext>
            </a:extLst>
          </p:cNvPr>
          <p:cNvSpPr>
            <a:spLocks noGrp="1"/>
          </p:cNvSpPr>
          <p:nvPr>
            <p:ph type="body" sz="quarter" idx="18"/>
          </p:nvPr>
        </p:nvSpPr>
        <p:spPr>
          <a:xfrm>
            <a:off x="3081528" y="6355080"/>
            <a:ext cx="2980944" cy="228600"/>
          </a:xfrm>
        </p:spPr>
        <p:txBody>
          <a:bodyPr/>
          <a:lstStyle/>
          <a:p>
            <a:r>
              <a:rPr lang="en-US" dirty="0">
                <a:hlinkClick r:id="rId3" action="ppaction://hlinksldjump"/>
              </a:rPr>
              <a:t>Return to parent-slide containing images.</a:t>
            </a:r>
            <a:endParaRPr lang="en-US" dirty="0"/>
          </a:p>
        </p:txBody>
      </p:sp>
      <p:sp>
        <p:nvSpPr>
          <p:cNvPr id="6" name="Slide Number Placeholder 5">
            <a:extLst>
              <a:ext uri="{FF2B5EF4-FFF2-40B4-BE49-F238E27FC236}">
                <a16:creationId xmlns:a16="http://schemas.microsoft.com/office/drawing/2014/main" id="{245A8B22-26AC-5A4B-2746-898ADB1A8AFA}"/>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pPr/>
              <a:t>28</a:t>
            </a:fld>
            <a:endParaRPr lang="en-US" dirty="0"/>
          </a:p>
        </p:txBody>
      </p:sp>
    </p:spTree>
    <p:extLst>
      <p:ext uri="{BB962C8B-B14F-4D97-AF65-F5344CB8AC3E}">
        <p14:creationId xmlns:p14="http://schemas.microsoft.com/office/powerpoint/2010/main" val="928369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BEE29-2B89-3104-672A-CBD25F826C6A}"/>
              </a:ext>
            </a:extLst>
          </p:cNvPr>
          <p:cNvSpPr>
            <a:spLocks noGrp="1"/>
          </p:cNvSpPr>
          <p:nvPr>
            <p:ph type="title"/>
          </p:nvPr>
        </p:nvSpPr>
        <p:spPr>
          <a:xfrm>
            <a:off x="342900" y="304800"/>
            <a:ext cx="8458200" cy="678611"/>
          </a:xfrm>
        </p:spPr>
        <p:txBody>
          <a:bodyPr>
            <a:noAutofit/>
          </a:bodyPr>
          <a:lstStyle/>
          <a:p>
            <a:r>
              <a:rPr lang="en-US" dirty="0"/>
              <a:t>Application: Third-Party-Payer Markets - Text Alternative</a:t>
            </a:r>
          </a:p>
        </p:txBody>
      </p:sp>
      <p:sp>
        <p:nvSpPr>
          <p:cNvPr id="3" name="Text Placeholder 2">
            <a:extLst>
              <a:ext uri="{FF2B5EF4-FFF2-40B4-BE49-F238E27FC236}">
                <a16:creationId xmlns:a16="http://schemas.microsoft.com/office/drawing/2014/main" id="{8319A6EA-ED13-75A7-5EA3-0F503DAA9EF1}"/>
              </a:ext>
            </a:extLst>
          </p:cNvPr>
          <p:cNvSpPr>
            <a:spLocks noGrp="1"/>
          </p:cNvSpPr>
          <p:nvPr>
            <p:ph type="body" sz="quarter" idx="16"/>
          </p:nvPr>
        </p:nvSpPr>
        <p:spPr>
          <a:xfrm>
            <a:off x="3081528" y="1068388"/>
            <a:ext cx="2980944" cy="225425"/>
          </a:xfrm>
        </p:spPr>
        <p:txBody>
          <a:bodyPr/>
          <a:lstStyle/>
          <a:p>
            <a:r>
              <a:rPr lang="en-US" dirty="0">
                <a:hlinkClick r:id="rId3" action="ppaction://hlinksldjump"/>
              </a:rPr>
              <a:t>Return to parent-slide containing images.</a:t>
            </a:r>
            <a:endParaRPr lang="en-US" dirty="0"/>
          </a:p>
        </p:txBody>
      </p:sp>
      <p:sp>
        <p:nvSpPr>
          <p:cNvPr id="11" name="Content Placeholder 10">
            <a:extLst>
              <a:ext uri="{FF2B5EF4-FFF2-40B4-BE49-F238E27FC236}">
                <a16:creationId xmlns:a16="http://schemas.microsoft.com/office/drawing/2014/main" id="{BD2E3B05-DC3C-2F29-1141-8D65DC68E1A2}"/>
              </a:ext>
            </a:extLst>
          </p:cNvPr>
          <p:cNvSpPr>
            <a:spLocks noGrp="1"/>
          </p:cNvSpPr>
          <p:nvPr>
            <p:ph sz="quarter" idx="17"/>
          </p:nvPr>
        </p:nvSpPr>
        <p:spPr/>
        <p:txBody>
          <a:bodyPr/>
          <a:lstStyle/>
          <a:p>
            <a:r>
              <a:rPr lang="en-US" dirty="0"/>
              <a:t>The vertical axis shows the price, the horizontal axis shows the quantity. This graph shows the intersection of a demand curve with a supply curve in a typical letter X formation. Price is the label for the vertical axis and spans from $0 through $45, and Quantity is labeled on the horizontal axis and spans from 0 through 18. The point of intersection of two lines has coordinates (10, 25) and is also the upper right corner of a small dark blue square that is bounded by the x- and y-axes. A larger, lighter blue square has a right upper corner with coordinates (18, $45). This is the area of the total expenditure shown by the entire shaded region and is much greater compared to total spending when the consumer pays the entire cost, shown by just the dark shaded region.  </a:t>
            </a:r>
          </a:p>
          <a:p>
            <a:r>
              <a:rPr lang="en-US" dirty="0"/>
              <a:t>Note: All data is approximate.</a:t>
            </a:r>
          </a:p>
        </p:txBody>
      </p:sp>
      <p:sp>
        <p:nvSpPr>
          <p:cNvPr id="5" name="Text Placeholder 4">
            <a:extLst>
              <a:ext uri="{FF2B5EF4-FFF2-40B4-BE49-F238E27FC236}">
                <a16:creationId xmlns:a16="http://schemas.microsoft.com/office/drawing/2014/main" id="{23D3A949-8738-777C-A94A-5760CF36B3A3}"/>
              </a:ext>
            </a:extLst>
          </p:cNvPr>
          <p:cNvSpPr>
            <a:spLocks noGrp="1"/>
          </p:cNvSpPr>
          <p:nvPr>
            <p:ph type="body" sz="quarter" idx="18"/>
          </p:nvPr>
        </p:nvSpPr>
        <p:spPr>
          <a:xfrm>
            <a:off x="3081528" y="6355080"/>
            <a:ext cx="2980944" cy="228600"/>
          </a:xfrm>
        </p:spPr>
        <p:txBody>
          <a:bodyPr/>
          <a:lstStyle/>
          <a:p>
            <a:r>
              <a:rPr lang="en-US" dirty="0">
                <a:hlinkClick r:id="rId3" action="ppaction://hlinksldjump"/>
              </a:rPr>
              <a:t>Return to parent-slide containing images.</a:t>
            </a:r>
            <a:endParaRPr lang="en-US" dirty="0"/>
          </a:p>
        </p:txBody>
      </p:sp>
      <p:sp>
        <p:nvSpPr>
          <p:cNvPr id="6" name="Slide Number Placeholder 5">
            <a:extLst>
              <a:ext uri="{FF2B5EF4-FFF2-40B4-BE49-F238E27FC236}">
                <a16:creationId xmlns:a16="http://schemas.microsoft.com/office/drawing/2014/main" id="{245A8B22-26AC-5A4B-2746-898ADB1A8AFA}"/>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pPr/>
              <a:t>29</a:t>
            </a:fld>
            <a:endParaRPr lang="en-US" dirty="0"/>
          </a:p>
        </p:txBody>
      </p:sp>
    </p:spTree>
    <p:extLst>
      <p:ext uri="{BB962C8B-B14F-4D97-AF65-F5344CB8AC3E}">
        <p14:creationId xmlns:p14="http://schemas.microsoft.com/office/powerpoint/2010/main" val="2005794914"/>
      </p:ext>
    </p:extLst>
  </p:cSld>
  <p:clrMapOvr>
    <a:masterClrMapping/>
  </p:clrMapOvr>
</p:sld>
</file>

<file path=ppt/theme/theme1.xml><?xml version="1.0" encoding="utf-8"?>
<a:theme xmlns:a="http://schemas.openxmlformats.org/drawingml/2006/main" name="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2.xml><?xml version="1.0" encoding="utf-8"?>
<a:theme xmlns:a="http://schemas.openxmlformats.org/drawingml/2006/main" name="2_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3.xml><?xml version="1.0" encoding="utf-8"?>
<a:theme xmlns:a="http://schemas.openxmlformats.org/drawingml/2006/main" name="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4.xml><?xml version="1.0" encoding="utf-8"?>
<a:theme xmlns:a="http://schemas.openxmlformats.org/drawingml/2006/main" name="1_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5.xml><?xml version="1.0" encoding="utf-8"?>
<a:theme xmlns:a="http://schemas.openxmlformats.org/drawingml/2006/main" name="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AD8FA8EE-38E3-45B4-B8A8-91E7376F22D2}"/>
    </a:ext>
  </a:extLst>
</a:theme>
</file>

<file path=ppt/theme/theme6.xml><?xml version="1.0" encoding="utf-8"?>
<a:theme xmlns:a="http://schemas.openxmlformats.org/drawingml/2006/main" name="1_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AD8FA8EE-38E3-45B4-B8A8-91E7376F22D2}"/>
    </a:ext>
  </a:extLst>
</a:theme>
</file>

<file path=ppt/theme/theme7.xml><?xml version="1.0" encoding="utf-8"?>
<a:theme xmlns:a="http://schemas.openxmlformats.org/drawingml/2006/main" name="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59A53402-BF8D-4356-9B02-35501F8B049D}"/>
    </a:ext>
  </a:extLst>
</a:theme>
</file>

<file path=ppt/theme/theme8.xml><?xml version="1.0" encoding="utf-8"?>
<a:theme xmlns:a="http://schemas.openxmlformats.org/drawingml/2006/main" name="1_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59A53402-BF8D-4356-9B02-35501F8B049D}"/>
    </a:ext>
  </a:extLst>
</a:theme>
</file>

<file path=ppt/theme/theme9.xml><?xml version="1.0" encoding="utf-8"?>
<a:theme xmlns:a="http://schemas.openxmlformats.org/drawingml/2006/main" name="ImageDescriptionAppendix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002D0E3A-676D-4160-97AC-45FBF1A959AE}"/>
    </a:ext>
  </a:extLst>
</a:theme>
</file>

<file path=ppt/theme/theme10.xml><?xml version="1.0" encoding="utf-8"?>
<a:theme xmlns:a="http://schemas.openxmlformats.org/drawingml/2006/main" name="1_ImageDescriptionAppendix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002D0E3A-676D-4160-97AC-45FBF1A959A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MHHE_Generic Accessible PPT Template_Editorial_v11_2020</Template>
  <TotalTime>3139</TotalTime>
  <Words>2359</Words>
  <Application>Microsoft Office PowerPoint</Application>
  <PresentationFormat>On-screen Show (4:3)</PresentationFormat>
  <Paragraphs>186</Paragraphs>
  <Slides>29</Slides>
  <Notes>10</Notes>
  <HiddenSlides>10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29</vt:i4>
      </vt:variant>
    </vt:vector>
  </HeadingPairs>
  <TitlesOfParts>
    <vt:vector size="43" baseType="lpstr">
      <vt:lpstr>Arial</vt:lpstr>
      <vt:lpstr>Arial Black</vt:lpstr>
      <vt:lpstr>Calibri</vt:lpstr>
      <vt:lpstr>Calibri (Body)</vt:lpstr>
      <vt:lpstr>Title Slides Master</vt:lpstr>
      <vt:lpstr>2_Title Slides Master</vt:lpstr>
      <vt:lpstr>MainContentSlideMaster</vt:lpstr>
      <vt:lpstr>1_MainContentSlideMaster</vt:lpstr>
      <vt:lpstr>ClosingMaster</vt:lpstr>
      <vt:lpstr>1_ClosingMaster</vt:lpstr>
      <vt:lpstr>DividerSlideMaster</vt:lpstr>
      <vt:lpstr>1_DividerSlideMaster</vt:lpstr>
      <vt:lpstr>ImageDescriptionAppendixSlideMaster</vt:lpstr>
      <vt:lpstr>1_ImageDescriptionAppendixSlideMaster</vt:lpstr>
      <vt:lpstr>CHAPTER 5</vt:lpstr>
      <vt:lpstr>Learning Objectives</vt:lpstr>
      <vt:lpstr>Application: Apples in the United States</vt:lpstr>
      <vt:lpstr>Market: Sand in the United States</vt:lpstr>
      <vt:lpstr>Application: Edible Oils in the World</vt:lpstr>
      <vt:lpstr>A Review of Changes in Supply and Demand</vt:lpstr>
      <vt:lpstr>Government Intervention: Price Ceilings and Price Floors</vt:lpstr>
      <vt:lpstr>Government Intervention: Price Ceilings</vt:lpstr>
      <vt:lpstr>Price Ceiling: Rent Controls</vt:lpstr>
      <vt:lpstr>Government Intervention: Price Floors</vt:lpstr>
      <vt:lpstr>Application: A Minimum Wage</vt:lpstr>
      <vt:lpstr>Government Intervention: Excise Taxes and Tariffs</vt:lpstr>
      <vt:lpstr>Application: The Effect of an Excise Tax</vt:lpstr>
      <vt:lpstr>Government Intervention: Quantity Restrictions</vt:lpstr>
      <vt:lpstr>Application: The Effect of a Quantity Restriction (1 of 2)</vt:lpstr>
      <vt:lpstr>Application: The Effect of a Quantity Restriction (2 of 2)</vt:lpstr>
      <vt:lpstr>Government Intervention: Third-Party-Payer Markets</vt:lpstr>
      <vt:lpstr>Application: Third-Party-Payer Markets</vt:lpstr>
      <vt:lpstr>End of Main Content</vt:lpstr>
      <vt:lpstr>Accessibility Content: Text Alternatives for Images</vt:lpstr>
      <vt:lpstr>Application: Apples in the United States - Text Alternative</vt:lpstr>
      <vt:lpstr>Market: Sand in the United States - Text Alternative</vt:lpstr>
      <vt:lpstr>Application: Edible Oils in the World - Text Alternative</vt:lpstr>
      <vt:lpstr>Price Ceiling: Rent Controls - Text Alternative</vt:lpstr>
      <vt:lpstr>Application: A Minimum Wage - Text Alternative</vt:lpstr>
      <vt:lpstr>Application: The Effect of an Excise Tax - Text Alternative</vt:lpstr>
      <vt:lpstr>Application: The Effect of a Quantity Restriction (1 of 2) - Text Alternative</vt:lpstr>
      <vt:lpstr>Application: The Effect of a Quantity Restriction (2 of 2) - Text Alternative</vt:lpstr>
      <vt:lpstr>Application: Third-Party-Payer Markets - Text Alternative</vt:lpstr>
    </vt:vector>
  </TitlesOfParts>
  <Company>The McGraw-Hill Companies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05: Using Supply and Demand</dc:title>
  <dc:creator>MHE</dc:creator>
  <cp:keywords>PPT</cp:keywords>
  <cp:lastModifiedBy>Ozen, Ilhan Can</cp:lastModifiedBy>
  <cp:revision>1246</cp:revision>
  <dcterms:created xsi:type="dcterms:W3CDTF">2022-10-14T14:05:43Z</dcterms:created>
  <dcterms:modified xsi:type="dcterms:W3CDTF">2024-10-16T09:25:17Z</dcterms:modified>
</cp:coreProperties>
</file>