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6"/>
  </p:notes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78" r:id="rId14"/>
    <p:sldId id="268" r:id="rId15"/>
    <p:sldId id="269" r:id="rId16"/>
    <p:sldId id="270" r:id="rId17"/>
    <p:sldId id="272" r:id="rId18"/>
    <p:sldId id="273" r:id="rId19"/>
    <p:sldId id="275" r:id="rId20"/>
    <p:sldId id="277" r:id="rId21"/>
    <p:sldId id="276" r:id="rId22"/>
    <p:sldId id="281" r:id="rId23"/>
    <p:sldId id="279" r:id="rId24"/>
    <p:sldId id="299" r:id="rId25"/>
    <p:sldId id="300" r:id="rId26"/>
    <p:sldId id="301" r:id="rId27"/>
    <p:sldId id="298" r:id="rId28"/>
    <p:sldId id="280" r:id="rId29"/>
    <p:sldId id="282" r:id="rId30"/>
    <p:sldId id="283" r:id="rId31"/>
    <p:sldId id="284" r:id="rId32"/>
    <p:sldId id="285" r:id="rId33"/>
    <p:sldId id="286" r:id="rId34"/>
    <p:sldId id="287" r:id="rId35"/>
    <p:sldId id="289" r:id="rId36"/>
    <p:sldId id="288" r:id="rId37"/>
    <p:sldId id="290" r:id="rId38"/>
    <p:sldId id="291" r:id="rId39"/>
    <p:sldId id="292" r:id="rId40"/>
    <p:sldId id="293" r:id="rId41"/>
    <p:sldId id="294" r:id="rId42"/>
    <p:sldId id="295" r:id="rId43"/>
    <p:sldId id="296" r:id="rId44"/>
    <p:sldId id="297" r:id="rId45"/>
  </p:sldIdLst>
  <p:sldSz cx="12192000" cy="6858000"/>
  <p:notesSz cx="6858000" cy="9144000"/>
  <p:custDataLst>
    <p:tags r:id="rId47"/>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86" autoAdjust="0"/>
    <p:restoredTop sz="94660"/>
  </p:normalViewPr>
  <p:slideViewPr>
    <p:cSldViewPr>
      <p:cViewPr varScale="1">
        <p:scale>
          <a:sx n="63" d="100"/>
          <a:sy n="63" d="100"/>
        </p:scale>
        <p:origin x="864" y="3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22.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26.wmf"/><Relationship Id="rId5" Type="http://schemas.openxmlformats.org/officeDocument/2006/relationships/image" Target="../media/image34.wmf"/><Relationship Id="rId4" Type="http://schemas.openxmlformats.org/officeDocument/2006/relationships/image" Target="../media/image33.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26.wmf"/><Relationship Id="rId4" Type="http://schemas.openxmlformats.org/officeDocument/2006/relationships/image" Target="../media/image34.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1.wmf"/><Relationship Id="rId1" Type="http://schemas.openxmlformats.org/officeDocument/2006/relationships/image" Target="../media/image26.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7A34A7-A6CB-44AC-9FE5-B21F826A5838}" type="datetimeFigureOut">
              <a:rPr lang="tr-TR" smtClean="0"/>
              <a:pPr/>
              <a:t>27.10.2025</a:t>
            </a:fld>
            <a:endParaRPr lang="tr-T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BF4C79-9C5A-41C2-8D74-40F6790E15BB}" type="slidenum">
              <a:rPr lang="tr-TR" smtClean="0"/>
              <a:pPr/>
              <a:t>‹#›</a:t>
            </a:fld>
            <a:endParaRPr lang="tr-TR"/>
          </a:p>
        </p:txBody>
      </p:sp>
    </p:spTree>
    <p:extLst>
      <p:ext uri="{BB962C8B-B14F-4D97-AF65-F5344CB8AC3E}">
        <p14:creationId xmlns:p14="http://schemas.microsoft.com/office/powerpoint/2010/main" val="4074990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FDBF4C79-9C5A-41C2-8D74-40F6790E15BB}" type="slidenum">
              <a:rPr lang="tr-TR" smtClean="0"/>
              <a:pPr/>
              <a:t>31</a:t>
            </a:fld>
            <a:endParaRPr lang="tr-TR"/>
          </a:p>
        </p:txBody>
      </p:sp>
    </p:spTree>
    <p:extLst>
      <p:ext uri="{BB962C8B-B14F-4D97-AF65-F5344CB8AC3E}">
        <p14:creationId xmlns:p14="http://schemas.microsoft.com/office/powerpoint/2010/main" val="2101289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9" name="Rectangle 18"/>
          <p:cNvSpPr>
            <a:spLocks noChangeArrowheads="1"/>
          </p:cNvSpPr>
          <p:nvPr/>
        </p:nvSpPr>
        <p:spPr bwMode="white">
          <a:xfrm>
            <a:off x="11988800" y="3048"/>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6" name="Rectangle 15"/>
          <p:cNvSpPr>
            <a:spLocks noChangeArrowheads="1"/>
          </p:cNvSpPr>
          <p:nvPr/>
        </p:nvSpPr>
        <p:spPr bwMode="white">
          <a:xfrm>
            <a:off x="0" y="0"/>
            <a:ext cx="12192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2" name="Rectangle 11"/>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9" name="Subtitle 8"/>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71DCEC81-E218-4872-9933-2EECE700B466}" type="datetime1">
              <a:rPr lang="tr-TR" smtClean="0"/>
              <a:pPr/>
              <a:t>27.10.2025</a:t>
            </a:fld>
            <a:endParaRPr lang="tr-TR"/>
          </a:p>
        </p:txBody>
      </p:sp>
      <p:sp>
        <p:nvSpPr>
          <p:cNvPr id="17" name="Footer Placeholder 16"/>
          <p:cNvSpPr>
            <a:spLocks noGrp="1"/>
          </p:cNvSpPr>
          <p:nvPr>
            <p:ph type="ftr" sz="quarter" idx="11"/>
          </p:nvPr>
        </p:nvSpPr>
        <p:spPr/>
        <p:txBody>
          <a:bodyPr/>
          <a:lstStyle/>
          <a:p>
            <a:endParaRPr lang="tr-TR"/>
          </a:p>
        </p:txBody>
      </p:sp>
      <p:sp>
        <p:nvSpPr>
          <p:cNvPr id="7" name="Straight Connector 6"/>
          <p:cNvSpPr>
            <a:spLocks noChangeShapeType="1"/>
          </p:cNvSpPr>
          <p:nvPr/>
        </p:nvSpPr>
        <p:spPr bwMode="auto">
          <a:xfrm>
            <a:off x="207264" y="2420112"/>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0" name="Rectangle 9"/>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3" name="Oval 12"/>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4" name="Oval 13"/>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Slide Number Placeholder 28"/>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B5F697F6-09A5-4556-A079-4E63017F4F97}" type="slidenum">
              <a:rPr lang="tr-TR" smtClean="0"/>
              <a:pPr/>
              <a:t>‹#›</a:t>
            </a:fld>
            <a:endParaRPr lang="tr-TR"/>
          </a:p>
        </p:txBody>
      </p:sp>
      <p:sp>
        <p:nvSpPr>
          <p:cNvPr id="8" name="Title 7"/>
          <p:cNvSpPr>
            <a:spLocks noGrp="1"/>
          </p:cNvSpPr>
          <p:nvPr>
            <p:ph type="ctrTitle"/>
          </p:nvPr>
        </p:nvSpPr>
        <p:spPr>
          <a:xfrm>
            <a:off x="914400" y="381000"/>
            <a:ext cx="103632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96DC2AD3-A159-4A18-968A-DBBAC59BE01D}" type="datetime1">
              <a:rPr lang="tr-TR" smtClean="0"/>
              <a:pPr/>
              <a:t>27.10.2025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a:xfrm>
            <a:off x="5815584" y="1026373"/>
            <a:ext cx="609600" cy="441325"/>
          </a:xfrm>
        </p:spPr>
        <p:txBody>
          <a:bodyPr/>
          <a:lstStyle/>
          <a:p>
            <a:fld id="{B5F697F6-09A5-4556-A079-4E63017F4F97}" type="slidenum">
              <a:rPr lang="tr-TR" smtClean="0"/>
              <a:pPr/>
              <a:t>‹#›</a:t>
            </a:fld>
            <a:endParaRPr lang="tr-TR"/>
          </a:p>
        </p:txBody>
      </p:sp>
      <p:sp>
        <p:nvSpPr>
          <p:cNvPr id="8" name="Content Placeholder 7"/>
          <p:cNvSpPr>
            <a:spLocks noGrp="1"/>
          </p:cNvSpPr>
          <p:nvPr>
            <p:ph sz="quarter" idx="1"/>
          </p:nvPr>
        </p:nvSpPr>
        <p:spPr>
          <a:xfrm>
            <a:off x="402336" y="1527048"/>
            <a:ext cx="1133856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6" name="Rectangle 15"/>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white">
          <a:xfrm>
            <a:off x="11988800" y="1905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9" name="Rectangle 18"/>
          <p:cNvSpPr>
            <a:spLocks noChangeArrowheads="1"/>
          </p:cNvSpPr>
          <p:nvPr/>
        </p:nvSpPr>
        <p:spPr bwMode="white">
          <a:xfrm>
            <a:off x="203200" y="2286000"/>
            <a:ext cx="11777472"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2" name="Rectangle 11"/>
          <p:cNvSpPr>
            <a:spLocks noChangeArrowheads="1"/>
          </p:cNvSpPr>
          <p:nvPr/>
        </p:nvSpPr>
        <p:spPr bwMode="auto">
          <a:xfrm>
            <a:off x="207264" y="142352"/>
            <a:ext cx="11777472"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3" name="Text Placeholder 2"/>
          <p:cNvSpPr>
            <a:spLocks noGrp="1"/>
          </p:cNvSpPr>
          <p:nvPr>
            <p:ph type="body" idx="1"/>
          </p:nvPr>
        </p:nvSpPr>
        <p:spPr>
          <a:xfrm>
            <a:off x="1824568" y="2743200"/>
            <a:ext cx="8640232"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4" name="Rectangle 13"/>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5" name="Footer Placeholder 4"/>
          <p:cNvSpPr>
            <a:spLocks noGrp="1"/>
          </p:cNvSpPr>
          <p:nvPr>
            <p:ph type="ftr" sz="quarter" idx="11"/>
          </p:nvPr>
        </p:nvSpPr>
        <p:spPr/>
        <p:txBody>
          <a:bodyPr/>
          <a:lstStyle/>
          <a:p>
            <a:endParaRPr lang="tr-TR"/>
          </a:p>
        </p:txBody>
      </p:sp>
      <p:sp>
        <p:nvSpPr>
          <p:cNvPr id="4" name="Date Placeholder 3"/>
          <p:cNvSpPr>
            <a:spLocks noGrp="1"/>
          </p:cNvSpPr>
          <p:nvPr>
            <p:ph type="dt" sz="half" idx="10"/>
          </p:nvPr>
        </p:nvSpPr>
        <p:spPr/>
        <p:txBody>
          <a:bodyPr/>
          <a:lstStyle/>
          <a:p>
            <a:fld id="{27FED8C9-10F3-47FA-B536-16C44A2327BE}" type="datetime1">
              <a:rPr lang="tr-TR" smtClean="0"/>
              <a:pPr/>
              <a:t>27.10.2025</a:t>
            </a:fld>
            <a:endParaRPr lang="tr-TR"/>
          </a:p>
        </p:txBody>
      </p:sp>
      <p:sp>
        <p:nvSpPr>
          <p:cNvPr id="8" name="Straight Connector 7"/>
          <p:cNvSpPr>
            <a:spLocks noChangeShapeType="1"/>
          </p:cNvSpPr>
          <p:nvPr/>
        </p:nvSpPr>
        <p:spPr bwMode="auto">
          <a:xfrm>
            <a:off x="203200" y="2438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0" name="Oval 9"/>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1" name="Oval 10"/>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6" name="Slide Number Placeholder 5"/>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B5F697F6-09A5-4556-A079-4E63017F4F97}" type="slidenum">
              <a:rPr lang="tr-TR" smtClean="0"/>
              <a:pPr/>
              <a:t>‹#›</a:t>
            </a:fld>
            <a:endParaRPr lang="tr-TR"/>
          </a:p>
        </p:txBody>
      </p:sp>
      <p:sp>
        <p:nvSpPr>
          <p:cNvPr id="2" name="Title 1"/>
          <p:cNvSpPr>
            <a:spLocks noGrp="1"/>
          </p:cNvSpPr>
          <p:nvPr>
            <p:ph type="title"/>
          </p:nvPr>
        </p:nvSpPr>
        <p:spPr>
          <a:xfrm>
            <a:off x="963084" y="533400"/>
            <a:ext cx="103632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02336" y="228600"/>
            <a:ext cx="11379200" cy="758952"/>
          </a:xfrm>
        </p:spPr>
        <p:txBody>
          <a:bodyPr/>
          <a:lstStyle/>
          <a:p>
            <a:r>
              <a:rPr kumimoji="0" lang="en-US"/>
              <a:t>Click to edit Master title style</a:t>
            </a:r>
          </a:p>
        </p:txBody>
      </p:sp>
      <p:sp>
        <p:nvSpPr>
          <p:cNvPr id="5" name="Date Placeholder 4"/>
          <p:cNvSpPr>
            <a:spLocks noGrp="1"/>
          </p:cNvSpPr>
          <p:nvPr>
            <p:ph type="dt" sz="half" idx="10"/>
          </p:nvPr>
        </p:nvSpPr>
        <p:spPr>
          <a:xfrm>
            <a:off x="7721600" y="6409944"/>
            <a:ext cx="4059936" cy="365760"/>
          </a:xfrm>
        </p:spPr>
        <p:txBody>
          <a:bodyPr/>
          <a:lstStyle/>
          <a:p>
            <a:fld id="{513F3D92-BD60-4BCB-8774-CBD3413645D0}" type="datetime1">
              <a:rPr lang="tr-TR" smtClean="0"/>
              <a:pPr/>
              <a:t>27.10.2025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5F697F6-09A5-4556-A079-4E63017F4F97}" type="slidenum">
              <a:rPr lang="tr-TR" smtClean="0"/>
              <a:pPr/>
              <a:t>‹#›</a:t>
            </a:fld>
            <a:endParaRPr lang="tr-TR"/>
          </a:p>
        </p:txBody>
      </p:sp>
      <p:sp>
        <p:nvSpPr>
          <p:cNvPr id="8" name="Straight Connector 7"/>
          <p:cNvSpPr>
            <a:spLocks noChangeShapeType="1"/>
          </p:cNvSpPr>
          <p:nvPr/>
        </p:nvSpPr>
        <p:spPr bwMode="auto">
          <a:xfrm flipV="1">
            <a:off x="6084107" y="1575653"/>
            <a:ext cx="11895"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0" name="Content Placeholder 9"/>
          <p:cNvSpPr>
            <a:spLocks noGrp="1"/>
          </p:cNvSpPr>
          <p:nvPr>
            <p:ph sz="half" idx="1"/>
          </p:nvPr>
        </p:nvSpPr>
        <p:spPr>
          <a:xfrm>
            <a:off x="402336" y="1371600"/>
            <a:ext cx="53848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6400800" y="1371600"/>
            <a:ext cx="53848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6096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20" name="Rectangle 19"/>
          <p:cNvSpPr>
            <a:spLocks noChangeArrowheads="1"/>
          </p:cNvSpPr>
          <p:nvPr/>
        </p:nvSpPr>
        <p:spPr bwMode="white">
          <a:xfrm>
            <a:off x="0" y="0"/>
            <a:ext cx="12192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1" name="Rectangle 20"/>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2" name="Rectangle 21"/>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1" name="Rectangle 10"/>
          <p:cNvSpPr/>
          <p:nvPr/>
        </p:nvSpPr>
        <p:spPr>
          <a:xfrm>
            <a:off x="203200" y="1371600"/>
            <a:ext cx="11777472"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3" name="Rectangle 12"/>
          <p:cNvSpPr>
            <a:spLocks noChangeArrowheads="1"/>
          </p:cNvSpPr>
          <p:nvPr/>
        </p:nvSpPr>
        <p:spPr bwMode="auto">
          <a:xfrm>
            <a:off x="194564" y="6391656"/>
            <a:ext cx="11777472"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3" name="Text Placeholder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747204E1-EB1E-4608-99A9-07D7D7F73791}" type="datetime1">
              <a:rPr lang="tr-TR" smtClean="0"/>
              <a:pPr/>
              <a:t>27.10.2025</a:t>
            </a:fld>
            <a:endParaRPr lang="tr-TR"/>
          </a:p>
        </p:txBody>
      </p:sp>
      <p:sp>
        <p:nvSpPr>
          <p:cNvPr id="8" name="Footer Placeholder 7"/>
          <p:cNvSpPr>
            <a:spLocks noGrp="1"/>
          </p:cNvSpPr>
          <p:nvPr>
            <p:ph type="ftr" sz="quarter" idx="11"/>
          </p:nvPr>
        </p:nvSpPr>
        <p:spPr>
          <a:xfrm>
            <a:off x="406400" y="6409944"/>
            <a:ext cx="4775200" cy="365760"/>
          </a:xfrm>
        </p:spPr>
        <p:txBody>
          <a:bodyPr/>
          <a:lstStyle/>
          <a:p>
            <a:endParaRPr lang="tr-TR"/>
          </a:p>
        </p:txBody>
      </p:sp>
      <p:sp>
        <p:nvSpPr>
          <p:cNvPr id="15" name="Straight Connector 14"/>
          <p:cNvSpPr>
            <a:spLocks noChangeShapeType="1"/>
          </p:cNvSpPr>
          <p:nvPr/>
        </p:nvSpPr>
        <p:spPr bwMode="auto">
          <a:xfrm>
            <a:off x="203200" y="128016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4" name="Content Placeholder 23"/>
          <p:cNvSpPr>
            <a:spLocks noGrp="1"/>
          </p:cNvSpPr>
          <p:nvPr>
            <p:ph sz="quarter" idx="2"/>
          </p:nvPr>
        </p:nvSpPr>
        <p:spPr>
          <a:xfrm>
            <a:off x="402336" y="2471383"/>
            <a:ext cx="5388864"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6400800" y="2471383"/>
            <a:ext cx="53848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7" name="Oval 26"/>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Slide Number Placeholder 8"/>
          <p:cNvSpPr>
            <a:spLocks noGrp="1"/>
          </p:cNvSpPr>
          <p:nvPr>
            <p:ph type="sldNum" sz="quarter" idx="12"/>
          </p:nvPr>
        </p:nvSpPr>
        <p:spPr>
          <a:xfrm>
            <a:off x="5791200" y="1042417"/>
            <a:ext cx="609600" cy="441325"/>
          </a:xfrm>
        </p:spPr>
        <p:txBody>
          <a:bodyPr/>
          <a:lstStyle>
            <a:lvl1pPr algn="ctr">
              <a:defRPr/>
            </a:lvl1pPr>
          </a:lstStyle>
          <a:p>
            <a:fld id="{B5F697F6-09A5-4556-A079-4E63017F4F97}" type="slidenum">
              <a:rPr lang="tr-TR" smtClean="0"/>
              <a:pPr/>
              <a:t>‹#›</a:t>
            </a:fld>
            <a:endParaRPr lang="tr-TR"/>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D9990F2-18A6-4C5A-B039-61EF66F2ECCD}" type="datetime1">
              <a:rPr lang="tr-TR" smtClean="0"/>
              <a:pPr/>
              <a:t>27.10.2025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a:xfrm>
            <a:off x="5791200" y="1036021"/>
            <a:ext cx="609600" cy="441325"/>
          </a:xfrm>
        </p:spPr>
        <p:txBody>
          <a:bodyPr/>
          <a:lstStyle/>
          <a:p>
            <a:fld id="{B5F697F6-09A5-4556-A079-4E63017F4F97}"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8" name="Rectangle 7"/>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0" name="Rectangle 9"/>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9" name="Rectangle 8"/>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5" name="Rectangle 4"/>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6" name="Rectangle 5"/>
          <p:cNvSpPr>
            <a:spLocks noChangeArrowheads="1"/>
          </p:cNvSpPr>
          <p:nvPr/>
        </p:nvSpPr>
        <p:spPr bwMode="auto">
          <a:xfrm>
            <a:off x="203200" y="158496"/>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 name="Date Placeholder 1"/>
          <p:cNvSpPr>
            <a:spLocks noGrp="1"/>
          </p:cNvSpPr>
          <p:nvPr>
            <p:ph type="dt" sz="half" idx="10"/>
          </p:nvPr>
        </p:nvSpPr>
        <p:spPr/>
        <p:txBody>
          <a:bodyPr/>
          <a:lstStyle/>
          <a:p>
            <a:fld id="{FB5792B0-9128-464B-AC0A-CFFCDA23223A}" type="datetime1">
              <a:rPr lang="tr-TR" smtClean="0"/>
              <a:pPr/>
              <a:t>27.10.2025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a:xfrm>
            <a:off x="5689600" y="6324600"/>
            <a:ext cx="812800" cy="441324"/>
          </a:xfrm>
        </p:spPr>
        <p:txBody>
          <a:bodyPr/>
          <a:lstStyle>
            <a:lvl1pPr>
              <a:defRPr>
                <a:solidFill>
                  <a:srgbClr val="FFFFFF"/>
                </a:solidFill>
              </a:defRPr>
            </a:lvl1pPr>
          </a:lstStyle>
          <a:p>
            <a:fld id="{B5F697F6-09A5-4556-A079-4E63017F4F97}"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203200" y="152400"/>
            <a:ext cx="11777472"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6" name="Rectangle 15"/>
          <p:cNvSpPr>
            <a:spLocks noChangeArrowheads="1"/>
          </p:cNvSpPr>
          <p:nvPr/>
        </p:nvSpPr>
        <p:spPr bwMode="white">
          <a:xfrm>
            <a:off x="0" y="0"/>
            <a:ext cx="12192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3" name="Rectangle 12"/>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Title 1"/>
          <p:cNvSpPr>
            <a:spLocks noGrp="1"/>
          </p:cNvSpPr>
          <p:nvPr>
            <p:ph type="title"/>
          </p:nvPr>
        </p:nvSpPr>
        <p:spPr>
          <a:xfrm>
            <a:off x="508000" y="914400"/>
            <a:ext cx="31496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508000" y="1981201"/>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9" name="Straight Connector 8"/>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20" name="Content Placeholder 19"/>
          <p:cNvSpPr>
            <a:spLocks noGrp="1"/>
          </p:cNvSpPr>
          <p:nvPr>
            <p:ph sz="quarter" idx="1"/>
          </p:nvPr>
        </p:nvSpPr>
        <p:spPr>
          <a:xfrm>
            <a:off x="4165600" y="685800"/>
            <a:ext cx="75184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1" name="Oval 10"/>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7" name="Slide Number Placeholder 6"/>
          <p:cNvSpPr>
            <a:spLocks noGrp="1"/>
          </p:cNvSpPr>
          <p:nvPr>
            <p:ph type="sldNum" sz="quarter" idx="12"/>
          </p:nvPr>
        </p:nvSpPr>
        <p:spPr>
          <a:xfrm>
            <a:off x="1828800" y="312739"/>
            <a:ext cx="609600" cy="441325"/>
          </a:xfrm>
        </p:spPr>
        <p:txBody>
          <a:bodyPr/>
          <a:lstStyle>
            <a:lvl1pPr>
              <a:defRPr>
                <a:solidFill>
                  <a:schemeClr val="accent3">
                    <a:shade val="75000"/>
                  </a:schemeClr>
                </a:solidFill>
              </a:defRPr>
            </a:lvl1pPr>
          </a:lstStyle>
          <a:p>
            <a:fld id="{B5F697F6-09A5-4556-A079-4E63017F4F97}" type="slidenum">
              <a:rPr lang="tr-TR" smtClean="0"/>
              <a:pPr/>
              <a:t>‹#›</a:t>
            </a:fld>
            <a:endParaRPr lang="tr-TR"/>
          </a:p>
        </p:txBody>
      </p:sp>
      <p:sp>
        <p:nvSpPr>
          <p:cNvPr id="21" name="Rectangle 20"/>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5" name="Date Placeholder 4"/>
          <p:cNvSpPr>
            <a:spLocks noGrp="1"/>
          </p:cNvSpPr>
          <p:nvPr>
            <p:ph type="dt" sz="half" idx="10"/>
          </p:nvPr>
        </p:nvSpPr>
        <p:spPr/>
        <p:txBody>
          <a:bodyPr/>
          <a:lstStyle/>
          <a:p>
            <a:fld id="{5C7E927F-4991-496E-B403-09A0FA567C23}" type="datetime1">
              <a:rPr lang="tr-TR" smtClean="0"/>
              <a:pPr/>
              <a:t>27.10.2025</a:t>
            </a:fld>
            <a:endParaRPr lang="tr-TR"/>
          </a:p>
        </p:txBody>
      </p:sp>
      <p:sp>
        <p:nvSpPr>
          <p:cNvPr id="6" name="Footer Placeholder 5"/>
          <p:cNvSpPr>
            <a:spLocks noGrp="1"/>
          </p:cNvSpPr>
          <p:nvPr>
            <p:ph type="ftr" sz="quarter" idx="11"/>
          </p:nvPr>
        </p:nvSpPr>
        <p:spPr>
          <a:xfrm>
            <a:off x="402336" y="6410848"/>
            <a:ext cx="4511040" cy="365760"/>
          </a:xfrm>
        </p:spPr>
        <p:txBody>
          <a:bodyPr/>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6" name="Rectangle 15"/>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7" name="Rectangle 16"/>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0" name="Rectangle 19"/>
          <p:cNvSpPr>
            <a:spLocks noChangeArrowheads="1"/>
          </p:cNvSpPr>
          <p:nvPr/>
        </p:nvSpPr>
        <p:spPr bwMode="auto">
          <a:xfrm>
            <a:off x="203200" y="152400"/>
            <a:ext cx="11777472"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8" name="Rectangle 7"/>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5" name="Rectangle 14"/>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2" name="Oval 11"/>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3" name="Oval 12"/>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7" name="Slide Number Placeholder 6"/>
          <p:cNvSpPr>
            <a:spLocks noGrp="1"/>
          </p:cNvSpPr>
          <p:nvPr>
            <p:ph type="sldNum" sz="quarter" idx="12"/>
          </p:nvPr>
        </p:nvSpPr>
        <p:spPr>
          <a:xfrm>
            <a:off x="1828800" y="312739"/>
            <a:ext cx="609600" cy="441325"/>
          </a:xfrm>
        </p:spPr>
        <p:txBody>
          <a:bodyPr/>
          <a:lstStyle/>
          <a:p>
            <a:fld id="{B5F697F6-09A5-4556-A079-4E63017F4F97}" type="slidenum">
              <a:rPr lang="tr-TR" smtClean="0"/>
              <a:pPr/>
              <a:t>‹#›</a:t>
            </a:fld>
            <a:endParaRPr lang="tr-TR"/>
          </a:p>
        </p:txBody>
      </p:sp>
      <p:sp>
        <p:nvSpPr>
          <p:cNvPr id="2" name="Title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4000500" y="609600"/>
            <a:ext cx="7823200" cy="4267200"/>
          </a:xfrm>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5" name="Date Placeholder 4"/>
          <p:cNvSpPr>
            <a:spLocks noGrp="1"/>
          </p:cNvSpPr>
          <p:nvPr>
            <p:ph type="dt" sz="half" idx="10"/>
          </p:nvPr>
        </p:nvSpPr>
        <p:spPr>
          <a:xfrm>
            <a:off x="7717536" y="6404984"/>
            <a:ext cx="4059936" cy="365760"/>
          </a:xfrm>
        </p:spPr>
        <p:txBody>
          <a:bodyPr/>
          <a:lstStyle/>
          <a:p>
            <a:fld id="{92199C13-F6F3-44F2-AD16-E4308EE270EB}" type="datetime1">
              <a:rPr lang="tr-TR" smtClean="0"/>
              <a:pPr/>
              <a:t>27.10.2025</a:t>
            </a:fld>
            <a:endParaRPr lang="tr-TR"/>
          </a:p>
        </p:txBody>
      </p:sp>
      <p:sp>
        <p:nvSpPr>
          <p:cNvPr id="6" name="Footer Placeholder 5"/>
          <p:cNvSpPr>
            <a:spLocks noGrp="1"/>
          </p:cNvSpPr>
          <p:nvPr>
            <p:ph type="ftr" sz="quarter" idx="11"/>
          </p:nvPr>
        </p:nvSpPr>
        <p:spPr>
          <a:xfrm>
            <a:off x="402336" y="6410848"/>
            <a:ext cx="4779264" cy="365760"/>
          </a:xfrm>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0E41E83-F083-4376-83C4-F5DAAB720ECF}" type="datetime1">
              <a:rPr lang="tr-TR" smtClean="0"/>
              <a:pPr/>
              <a:t>27.10.2025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5F697F6-09A5-4556-A079-4E63017F4F97}"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8" name="Rectangle 7"/>
          <p:cNvSpPr>
            <a:spLocks noChangeArrowheads="1"/>
          </p:cNvSpPr>
          <p:nvPr/>
        </p:nvSpPr>
        <p:spPr bwMode="white">
          <a:xfrm>
            <a:off x="9347200" y="0"/>
            <a:ext cx="28448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9" name="Rectangle 8"/>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0" name="Rectangle 9"/>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1" name="Rectangle 10"/>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2" name="Rectangle 11"/>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3" name="Straight Connector 12"/>
          <p:cNvSpPr>
            <a:spLocks noChangeShapeType="1"/>
          </p:cNvSpPr>
          <p:nvPr/>
        </p:nvSpPr>
        <p:spPr bwMode="auto">
          <a:xfrm rot="5400000">
            <a:off x="6403340"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4" name="Oval 13"/>
          <p:cNvSpPr/>
          <p:nvPr/>
        </p:nvSpPr>
        <p:spPr>
          <a:xfrm>
            <a:off x="9119616"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5" name="Oval 14"/>
          <p:cNvSpPr/>
          <p:nvPr/>
        </p:nvSpPr>
        <p:spPr>
          <a:xfrm>
            <a:off x="9245600" y="3020251"/>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6" name="Slide Number Placeholder 5"/>
          <p:cNvSpPr>
            <a:spLocks noGrp="1"/>
          </p:cNvSpPr>
          <p:nvPr>
            <p:ph type="sldNum" sz="quarter" idx="12"/>
          </p:nvPr>
        </p:nvSpPr>
        <p:spPr>
          <a:xfrm>
            <a:off x="9221216" y="3009902"/>
            <a:ext cx="609600" cy="441325"/>
          </a:xfrm>
        </p:spPr>
        <p:txBody>
          <a:bodyPr/>
          <a:lstStyle/>
          <a:p>
            <a:fld id="{B5F697F6-09A5-4556-A079-4E63017F4F97}" type="slidenum">
              <a:rPr lang="tr-TR" smtClean="0"/>
              <a:pPr/>
              <a:t>‹#›</a:t>
            </a:fld>
            <a:endParaRPr lang="tr-TR"/>
          </a:p>
        </p:txBody>
      </p:sp>
      <p:sp>
        <p:nvSpPr>
          <p:cNvPr id="3" name="Vertical Text Placeholder 2"/>
          <p:cNvSpPr>
            <a:spLocks noGrp="1"/>
          </p:cNvSpPr>
          <p:nvPr>
            <p:ph type="body" orient="vert" idx="1"/>
          </p:nvPr>
        </p:nvSpPr>
        <p:spPr>
          <a:xfrm>
            <a:off x="406400" y="304800"/>
            <a:ext cx="87376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D78F5D1-D126-4C8E-A2F9-89A9E105CAE0}" type="datetime1">
              <a:rPr lang="tr-TR" smtClean="0"/>
              <a:pPr/>
              <a:t>27.10.2025</a:t>
            </a:fld>
            <a:endParaRPr lang="tr-TR"/>
          </a:p>
        </p:txBody>
      </p:sp>
      <p:sp>
        <p:nvSpPr>
          <p:cNvPr id="5" name="Footer Placeholder 4"/>
          <p:cNvSpPr>
            <a:spLocks noGrp="1"/>
          </p:cNvSpPr>
          <p:nvPr>
            <p:ph type="ftr" sz="quarter" idx="11"/>
          </p:nvPr>
        </p:nvSpPr>
        <p:spPr/>
        <p:txBody>
          <a:bodyPr/>
          <a:lstStyle/>
          <a:p>
            <a:endParaRPr lang="tr-TR"/>
          </a:p>
        </p:txBody>
      </p:sp>
      <p:sp>
        <p:nvSpPr>
          <p:cNvPr id="2" name="Vertical Title 1"/>
          <p:cNvSpPr>
            <a:spLocks noGrp="1"/>
          </p:cNvSpPr>
          <p:nvPr>
            <p:ph type="title" orient="vert"/>
          </p:nvPr>
        </p:nvSpPr>
        <p:spPr>
          <a:xfrm>
            <a:off x="9855200" y="304802"/>
            <a:ext cx="19304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6" name="Rectangle 15"/>
          <p:cNvSpPr>
            <a:spLocks noChangeArrowheads="1"/>
          </p:cNvSpPr>
          <p:nvPr/>
        </p:nvSpPr>
        <p:spPr bwMode="white">
          <a:xfrm>
            <a:off x="0" y="1"/>
            <a:ext cx="12192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9" name="Rectangle 18"/>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9" name="Rectangle 8"/>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4" name="Date Placeholder 13"/>
          <p:cNvSpPr>
            <a:spLocks noGrp="1"/>
          </p:cNvSpPr>
          <p:nvPr>
            <p:ph type="dt" sz="half" idx="2"/>
          </p:nvPr>
        </p:nvSpPr>
        <p:spPr>
          <a:xfrm>
            <a:off x="7721600" y="6404984"/>
            <a:ext cx="4059936" cy="365760"/>
          </a:xfrm>
          <a:prstGeom prst="rect">
            <a:avLst/>
          </a:prstGeom>
        </p:spPr>
        <p:txBody>
          <a:bodyPr vert="horz"/>
          <a:lstStyle>
            <a:lvl1pPr algn="r" eaLnBrk="1" latinLnBrk="0" hangingPunct="1">
              <a:defRPr kumimoji="0" sz="1400">
                <a:solidFill>
                  <a:srgbClr val="FFFFFF"/>
                </a:solidFill>
              </a:defRPr>
            </a:lvl1pPr>
          </a:lstStyle>
          <a:p>
            <a:fld id="{E1AFE914-46CD-40B9-80DF-A61B1E7E4E7C}" type="datetime1">
              <a:rPr lang="tr-TR" smtClean="0"/>
              <a:pPr/>
              <a:t>27.10.2025</a:t>
            </a:fld>
            <a:endParaRPr lang="tr-TR"/>
          </a:p>
        </p:txBody>
      </p:sp>
      <p:sp>
        <p:nvSpPr>
          <p:cNvPr id="3" name="Footer Placeholder 2"/>
          <p:cNvSpPr>
            <a:spLocks noGrp="1"/>
          </p:cNvSpPr>
          <p:nvPr>
            <p:ph type="ftr" sz="quarter" idx="3"/>
          </p:nvPr>
        </p:nvSpPr>
        <p:spPr>
          <a:xfrm>
            <a:off x="406400" y="6410848"/>
            <a:ext cx="4775200" cy="365760"/>
          </a:xfrm>
          <a:prstGeom prst="rect">
            <a:avLst/>
          </a:prstGeom>
        </p:spPr>
        <p:txBody>
          <a:bodyPr vert="horz"/>
          <a:lstStyle>
            <a:lvl1pPr algn="l" eaLnBrk="1" latinLnBrk="0" hangingPunct="1">
              <a:defRPr kumimoji="0" sz="1200">
                <a:solidFill>
                  <a:srgbClr val="FFFFFF"/>
                </a:solidFill>
              </a:defRPr>
            </a:lvl1pPr>
          </a:lstStyle>
          <a:p>
            <a:endParaRPr lang="tr-TR"/>
          </a:p>
        </p:txBody>
      </p:sp>
      <p:sp>
        <p:nvSpPr>
          <p:cNvPr id="8" name="Rectangle 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0" name="Straight Connector 9"/>
          <p:cNvSpPr>
            <a:spLocks noChangeShapeType="1"/>
          </p:cNvSpPr>
          <p:nvPr/>
        </p:nvSpPr>
        <p:spPr bwMode="auto">
          <a:xfrm>
            <a:off x="203200" y="1276743"/>
            <a:ext cx="1177747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2" name="Oval 11"/>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5" name="Oval 14"/>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Slide Number Placeholder 22"/>
          <p:cNvSpPr>
            <a:spLocks noGrp="1"/>
          </p:cNvSpPr>
          <p:nvPr>
            <p:ph type="sldNum" sz="quarter" idx="4"/>
          </p:nvPr>
        </p:nvSpPr>
        <p:spPr>
          <a:xfrm>
            <a:off x="5791200" y="1040175"/>
            <a:ext cx="6096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5F697F6-09A5-4556-A079-4E63017F4F97}" type="slidenum">
              <a:rPr lang="tr-TR" smtClean="0"/>
              <a:pPr/>
              <a:t>‹#›</a:t>
            </a:fld>
            <a:endParaRPr lang="tr-TR"/>
          </a:p>
        </p:txBody>
      </p:sp>
      <p:sp>
        <p:nvSpPr>
          <p:cNvPr id="22" name="Title Placeholder 21"/>
          <p:cNvSpPr>
            <a:spLocks noGrp="1"/>
          </p:cNvSpPr>
          <p:nvPr>
            <p:ph type="title"/>
          </p:nvPr>
        </p:nvSpPr>
        <p:spPr>
          <a:xfrm>
            <a:off x="402336" y="228600"/>
            <a:ext cx="113792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02336" y="1524000"/>
            <a:ext cx="113792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7.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9.wmf"/><Relationship Id="rId5" Type="http://schemas.openxmlformats.org/officeDocument/2006/relationships/oleObject" Target="../embeddings/oleObject4.bin"/><Relationship Id="rId4" Type="http://schemas.openxmlformats.org/officeDocument/2006/relationships/image" Target="../media/image8.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1.wmf"/><Relationship Id="rId5" Type="http://schemas.openxmlformats.org/officeDocument/2006/relationships/oleObject" Target="../embeddings/oleObject6.bin"/><Relationship Id="rId4" Type="http://schemas.openxmlformats.org/officeDocument/2006/relationships/image" Target="../media/image10.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3.wmf"/><Relationship Id="rId5" Type="http://schemas.openxmlformats.org/officeDocument/2006/relationships/oleObject" Target="../embeddings/oleObject8.bin"/><Relationship Id="rId4" Type="http://schemas.openxmlformats.org/officeDocument/2006/relationships/image" Target="../media/image12.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5.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17.wmf"/><Relationship Id="rId5" Type="http://schemas.openxmlformats.org/officeDocument/2006/relationships/oleObject" Target="../embeddings/oleObject12.bin"/><Relationship Id="rId4" Type="http://schemas.openxmlformats.org/officeDocument/2006/relationships/image" Target="../media/image16.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oleObject" Target="../embeddings/oleObject13.bin"/><Relationship Id="rId7" Type="http://schemas.openxmlformats.org/officeDocument/2006/relationships/oleObject" Target="../embeddings/oleObject15.bin"/><Relationship Id="rId2" Type="http://schemas.openxmlformats.org/officeDocument/2006/relationships/slideLayout" Target="../slideLayouts/slideLayout4.xml"/><Relationship Id="rId1" Type="http://schemas.openxmlformats.org/officeDocument/2006/relationships/vmlDrawing" Target="../drawings/vmlDrawing8.vml"/><Relationship Id="rId6" Type="http://schemas.openxmlformats.org/officeDocument/2006/relationships/image" Target="../media/image19.wmf"/><Relationship Id="rId5" Type="http://schemas.openxmlformats.org/officeDocument/2006/relationships/oleObject" Target="../embeddings/oleObject14.bin"/><Relationship Id="rId4" Type="http://schemas.openxmlformats.org/officeDocument/2006/relationships/image" Target="../media/image18.wmf"/></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21.wmf"/><Relationship Id="rId4" Type="http://schemas.openxmlformats.org/officeDocument/2006/relationships/oleObject" Target="../embeddings/oleObject16.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18.wmf"/><Relationship Id="rId5" Type="http://schemas.openxmlformats.org/officeDocument/2006/relationships/oleObject" Target="../embeddings/oleObject18.bin"/><Relationship Id="rId4" Type="http://schemas.openxmlformats.org/officeDocument/2006/relationships/image" Target="../media/image22.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24.wmf"/><Relationship Id="rId5" Type="http://schemas.openxmlformats.org/officeDocument/2006/relationships/oleObject" Target="../embeddings/oleObject20.bin"/><Relationship Id="rId4" Type="http://schemas.openxmlformats.org/officeDocument/2006/relationships/image" Target="../media/image23.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26.wmf"/><Relationship Id="rId5" Type="http://schemas.openxmlformats.org/officeDocument/2006/relationships/oleObject" Target="../embeddings/oleObject22.bin"/><Relationship Id="rId4" Type="http://schemas.openxmlformats.org/officeDocument/2006/relationships/image" Target="../media/image25.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4.xml"/><Relationship Id="rId1" Type="http://schemas.openxmlformats.org/officeDocument/2006/relationships/vmlDrawing" Target="../drawings/vmlDrawing13.vml"/><Relationship Id="rId4" Type="http://schemas.openxmlformats.org/officeDocument/2006/relationships/image" Target="../media/image27.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4.xml"/><Relationship Id="rId1" Type="http://schemas.openxmlformats.org/officeDocument/2006/relationships/vmlDrawing" Target="../drawings/vmlDrawing14.vml"/><Relationship Id="rId4" Type="http://schemas.openxmlformats.org/officeDocument/2006/relationships/image" Target="../media/image30.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oleObject" Target="../embeddings/oleObject25.bin"/><Relationship Id="rId7" Type="http://schemas.openxmlformats.org/officeDocument/2006/relationships/oleObject" Target="../embeddings/oleObject27.bin"/><Relationship Id="rId12" Type="http://schemas.openxmlformats.org/officeDocument/2006/relationships/image" Target="../media/image34.wmf"/><Relationship Id="rId2" Type="http://schemas.openxmlformats.org/officeDocument/2006/relationships/slideLayout" Target="../slideLayouts/slideLayout6.xml"/><Relationship Id="rId1" Type="http://schemas.openxmlformats.org/officeDocument/2006/relationships/vmlDrawing" Target="../drawings/vmlDrawing15.vml"/><Relationship Id="rId6" Type="http://schemas.openxmlformats.org/officeDocument/2006/relationships/image" Target="../media/image31.wmf"/><Relationship Id="rId11" Type="http://schemas.openxmlformats.org/officeDocument/2006/relationships/oleObject" Target="../embeddings/oleObject29.bin"/><Relationship Id="rId5" Type="http://schemas.openxmlformats.org/officeDocument/2006/relationships/oleObject" Target="../embeddings/oleObject26.bin"/><Relationship Id="rId10" Type="http://schemas.openxmlformats.org/officeDocument/2006/relationships/image" Target="../media/image33.wmf"/><Relationship Id="rId4" Type="http://schemas.openxmlformats.org/officeDocument/2006/relationships/image" Target="../media/image26.wmf"/><Relationship Id="rId9" Type="http://schemas.openxmlformats.org/officeDocument/2006/relationships/oleObject" Target="../embeddings/oleObject28.bin"/></Relationships>
</file>

<file path=ppt/slides/_rels/slide33.x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oleObject" Target="../embeddings/oleObject30.bin"/><Relationship Id="rId7" Type="http://schemas.openxmlformats.org/officeDocument/2006/relationships/oleObject" Target="../embeddings/oleObject32.bin"/><Relationship Id="rId2" Type="http://schemas.openxmlformats.org/officeDocument/2006/relationships/slideLayout" Target="../slideLayouts/slideLayout6.xml"/><Relationship Id="rId1" Type="http://schemas.openxmlformats.org/officeDocument/2006/relationships/vmlDrawing" Target="../drawings/vmlDrawing16.vml"/><Relationship Id="rId6" Type="http://schemas.openxmlformats.org/officeDocument/2006/relationships/image" Target="../media/image32.wmf"/><Relationship Id="rId5" Type="http://schemas.openxmlformats.org/officeDocument/2006/relationships/oleObject" Target="../embeddings/oleObject31.bin"/><Relationship Id="rId10" Type="http://schemas.openxmlformats.org/officeDocument/2006/relationships/image" Target="../media/image34.wmf"/><Relationship Id="rId4" Type="http://schemas.openxmlformats.org/officeDocument/2006/relationships/image" Target="../media/image26.wmf"/><Relationship Id="rId9" Type="http://schemas.openxmlformats.org/officeDocument/2006/relationships/oleObject" Target="../embeddings/oleObject33.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oleObject" Target="../embeddings/oleObject34.bin"/><Relationship Id="rId7" Type="http://schemas.openxmlformats.org/officeDocument/2006/relationships/oleObject" Target="../embeddings/oleObject36.bin"/><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31.wmf"/><Relationship Id="rId5" Type="http://schemas.openxmlformats.org/officeDocument/2006/relationships/oleObject" Target="../embeddings/oleObject35.bin"/><Relationship Id="rId4" Type="http://schemas.openxmlformats.org/officeDocument/2006/relationships/image" Target="../media/image26.w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36.w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37.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tr-TR" dirty="0"/>
          </a:p>
          <a:p>
            <a:r>
              <a:rPr lang="tr-TR" dirty="0"/>
              <a:t>CHAPTER 5-GOODS AND FINANCIAL MARKETS: THE IS-LM MODEL</a:t>
            </a:r>
          </a:p>
          <a:p>
            <a:endParaRPr lang="tr-TR" dirty="0"/>
          </a:p>
        </p:txBody>
      </p:sp>
      <p:sp>
        <p:nvSpPr>
          <p:cNvPr id="2" name="Title 1"/>
          <p:cNvSpPr>
            <a:spLocks noGrp="1"/>
          </p:cNvSpPr>
          <p:nvPr>
            <p:ph type="ctrTitle"/>
          </p:nvPr>
        </p:nvSpPr>
        <p:spPr/>
        <p:txBody>
          <a:bodyPr>
            <a:normAutofit fontScale="90000"/>
          </a:bodyPr>
          <a:lstStyle/>
          <a:p>
            <a:r>
              <a:rPr lang="tr-TR" dirty="0"/>
              <a:t>ECON 202 (0</a:t>
            </a:r>
            <a:r>
              <a:rPr lang="en-US" dirty="0"/>
              <a:t>2</a:t>
            </a:r>
            <a:r>
              <a:rPr lang="tr-TR" dirty="0"/>
              <a:t>)</a:t>
            </a:r>
            <a:br>
              <a:rPr lang="en-US" dirty="0"/>
            </a:br>
            <a:r>
              <a:rPr lang="en-US"/>
              <a:t>FALL 2025</a:t>
            </a:r>
            <a:r>
              <a:rPr lang="tr-TR"/>
              <a:t> </a:t>
            </a:r>
            <a:br>
              <a:rPr lang="tr-TR" dirty="0"/>
            </a:br>
            <a:r>
              <a:rPr lang="tr-TR" dirty="0"/>
              <a:t>MACROECONOMIC THEORY I</a:t>
            </a:r>
          </a:p>
        </p:txBody>
      </p:sp>
      <p:pic>
        <p:nvPicPr>
          <p:cNvPr id="1026" name="Picture 2" descr="H:\Econ202_SP2011\direction-guidance-finance.jpg"/>
          <p:cNvPicPr>
            <a:picLocks noChangeAspect="1" noChangeArrowheads="1"/>
          </p:cNvPicPr>
          <p:nvPr/>
        </p:nvPicPr>
        <p:blipFill>
          <a:blip r:embed="rId2" cstate="print"/>
          <a:srcRect/>
          <a:stretch>
            <a:fillRect/>
          </a:stretch>
        </p:blipFill>
        <p:spPr bwMode="auto">
          <a:xfrm rot="714283">
            <a:off x="5296547" y="4089229"/>
            <a:ext cx="1744048" cy="2204864"/>
          </a:xfrm>
          <a:prstGeom prst="rect">
            <a:avLst/>
          </a:prstGeom>
          <a:ln>
            <a:noFill/>
          </a:ln>
          <a:effectLst>
            <a:softEdge rad="112500"/>
          </a:effectLst>
        </p:spPr>
      </p:pic>
      <p:pic>
        <p:nvPicPr>
          <p:cNvPr id="1027" name="Picture 3" descr="H:\Econ202_SP2011\fg_uretim.jpg"/>
          <p:cNvPicPr>
            <a:picLocks noChangeAspect="1" noChangeArrowheads="1"/>
          </p:cNvPicPr>
          <p:nvPr/>
        </p:nvPicPr>
        <p:blipFill>
          <a:blip r:embed="rId3" cstate="print"/>
          <a:srcRect/>
          <a:stretch>
            <a:fillRect/>
          </a:stretch>
        </p:blipFill>
        <p:spPr bwMode="auto">
          <a:xfrm>
            <a:off x="7536160" y="4221089"/>
            <a:ext cx="2453828" cy="16190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descr="H:\Econ202_SP2011\Uretim.jpg"/>
          <p:cNvPicPr>
            <a:picLocks noChangeAspect="1" noChangeArrowheads="1"/>
          </p:cNvPicPr>
          <p:nvPr/>
        </p:nvPicPr>
        <p:blipFill>
          <a:blip r:embed="rId4" cstate="print"/>
          <a:srcRect/>
          <a:stretch>
            <a:fillRect/>
          </a:stretch>
        </p:blipFill>
        <p:spPr bwMode="auto">
          <a:xfrm>
            <a:off x="2351585" y="4221089"/>
            <a:ext cx="2334353" cy="17920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OUTLINE</a:t>
            </a:r>
          </a:p>
        </p:txBody>
      </p:sp>
      <p:sp>
        <p:nvSpPr>
          <p:cNvPr id="3" name="Content Placeholder 2"/>
          <p:cNvSpPr>
            <a:spLocks noGrp="1"/>
          </p:cNvSpPr>
          <p:nvPr>
            <p:ph sz="quarter" idx="1"/>
          </p:nvPr>
        </p:nvSpPr>
        <p:spPr/>
        <p:txBody>
          <a:bodyPr>
            <a:normAutofit fontScale="92500" lnSpcReduction="20000"/>
          </a:bodyPr>
          <a:lstStyle/>
          <a:p>
            <a:r>
              <a:rPr lang="tr-TR" dirty="0"/>
              <a:t>The Goods Market and The IS-Relation</a:t>
            </a:r>
          </a:p>
          <a:p>
            <a:pPr lvl="1"/>
            <a:r>
              <a:rPr lang="tr-TR" dirty="0"/>
              <a:t>Determining output</a:t>
            </a:r>
          </a:p>
          <a:p>
            <a:pPr lvl="1"/>
            <a:r>
              <a:rPr lang="tr-TR" dirty="0"/>
              <a:t>Deriving the IS curve</a:t>
            </a:r>
          </a:p>
          <a:p>
            <a:pPr lvl="1"/>
            <a:r>
              <a:rPr lang="tr-TR" dirty="0"/>
              <a:t>Shifts in the IS curve</a:t>
            </a:r>
          </a:p>
          <a:p>
            <a:r>
              <a:rPr lang="tr-TR" dirty="0"/>
              <a:t>The Money Market and the LM curve</a:t>
            </a:r>
          </a:p>
          <a:p>
            <a:pPr lvl="1"/>
            <a:r>
              <a:rPr lang="tr-TR" dirty="0"/>
              <a:t>The Demand for Money</a:t>
            </a:r>
          </a:p>
          <a:p>
            <a:pPr lvl="1"/>
            <a:r>
              <a:rPr lang="tr-TR" dirty="0"/>
              <a:t>The Money Supply and the Money Market Equilibrium</a:t>
            </a:r>
          </a:p>
          <a:p>
            <a:pPr lvl="1"/>
            <a:r>
              <a:rPr lang="tr-TR" dirty="0"/>
              <a:t>Shifts in the LM curve</a:t>
            </a:r>
          </a:p>
          <a:p>
            <a:r>
              <a:rPr lang="tr-TR" dirty="0"/>
              <a:t>Simultaneous Equilibria in the Money and Goods Markets</a:t>
            </a:r>
          </a:p>
          <a:p>
            <a:pPr lvl="1"/>
            <a:r>
              <a:rPr lang="tr-TR" dirty="0"/>
              <a:t>Monetary Policy Effects</a:t>
            </a:r>
          </a:p>
          <a:p>
            <a:pPr lvl="1"/>
            <a:r>
              <a:rPr lang="tr-TR" dirty="0"/>
              <a:t>Fiscal Policy Effects</a:t>
            </a:r>
          </a:p>
          <a:p>
            <a:pPr lvl="1"/>
            <a:r>
              <a:rPr lang="tr-TR" dirty="0"/>
              <a:t>Special Cases: Liquidity trap, and the Classical case</a:t>
            </a:r>
          </a:p>
          <a:p>
            <a:pPr lvl="1"/>
            <a:r>
              <a:rPr lang="tr-TR" dirty="0" err="1"/>
              <a:t>Policy</a:t>
            </a:r>
            <a:r>
              <a:rPr lang="tr-TR" dirty="0"/>
              <a:t> </a:t>
            </a:r>
            <a:r>
              <a:rPr lang="tr-TR" dirty="0" err="1"/>
              <a:t>Mixes</a:t>
            </a:r>
            <a:endParaRPr lang="en-US" dirty="0"/>
          </a:p>
          <a:p>
            <a:pPr lvl="1"/>
            <a:r>
              <a:rPr lang="en-US" dirty="0"/>
              <a:t>The LM-Relation as an Interest Rate Rule</a:t>
            </a:r>
            <a:endParaRPr lang="tr-TR" dirty="0"/>
          </a:p>
        </p:txBody>
      </p:sp>
      <p:sp>
        <p:nvSpPr>
          <p:cNvPr id="4" name="Date Placeholder 3"/>
          <p:cNvSpPr>
            <a:spLocks noGrp="1"/>
          </p:cNvSpPr>
          <p:nvPr>
            <p:ph type="dt" sz="half" idx="10"/>
          </p:nvPr>
        </p:nvSpPr>
        <p:spPr/>
        <p:txBody>
          <a:bodyPr/>
          <a:lstStyle/>
          <a:p>
            <a:fld id="{6FE1992B-FACB-4AD1-AD92-F8FF7776ED75}" type="datetime1">
              <a:rPr lang="tr-TR" smtClean="0"/>
              <a:pPr/>
              <a:t>27.10.2025</a:t>
            </a:fld>
            <a:endParaRPr lang="tr-TR"/>
          </a:p>
        </p:txBody>
      </p:sp>
      <p:sp>
        <p:nvSpPr>
          <p:cNvPr id="5" name="Slide Number Placeholder 4"/>
          <p:cNvSpPr>
            <a:spLocks noGrp="1"/>
          </p:cNvSpPr>
          <p:nvPr>
            <p:ph type="sldNum" sz="quarter" idx="12"/>
          </p:nvPr>
        </p:nvSpPr>
        <p:spPr/>
        <p:txBody>
          <a:bodyPr/>
          <a:lstStyle/>
          <a:p>
            <a:fld id="{B5F697F6-09A5-4556-A079-4E63017F4F97}" type="slidenum">
              <a:rPr lang="tr-TR" smtClean="0"/>
              <a:pPr/>
              <a:t>2</a:t>
            </a:fld>
            <a:endParaRPr lang="tr-T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What this chapter is about</a:t>
            </a:r>
          </a:p>
        </p:txBody>
      </p:sp>
      <p:sp>
        <p:nvSpPr>
          <p:cNvPr id="3" name="Content Placeholder 2"/>
          <p:cNvSpPr>
            <a:spLocks noGrp="1"/>
          </p:cNvSpPr>
          <p:nvPr>
            <p:ph sz="quarter" idx="1"/>
          </p:nvPr>
        </p:nvSpPr>
        <p:spPr/>
        <p:txBody>
          <a:bodyPr/>
          <a:lstStyle/>
          <a:p>
            <a:r>
              <a:rPr lang="tr-TR" dirty="0"/>
              <a:t>We introduce the interaction between the goods and the money markets in an economy</a:t>
            </a:r>
          </a:p>
          <a:p>
            <a:r>
              <a:rPr lang="tr-TR" dirty="0"/>
              <a:t>Basically, we study how interest rates and output&amp;income are determined in the goods and money markets simultaneously</a:t>
            </a:r>
          </a:p>
          <a:p>
            <a:r>
              <a:rPr lang="tr-TR" dirty="0"/>
              <a:t>A short run analysis</a:t>
            </a:r>
          </a:p>
          <a:p>
            <a:r>
              <a:rPr lang="tr-TR" dirty="0"/>
              <a:t>What is meant by the “short run”?</a:t>
            </a:r>
          </a:p>
          <a:p>
            <a:pPr lvl="1"/>
            <a:r>
              <a:rPr lang="tr-TR" dirty="0"/>
              <a:t>Short run is the time frame during which demand side policies (i.e. monetary and fiscal policies) could have an effect on output and income</a:t>
            </a:r>
          </a:p>
        </p:txBody>
      </p:sp>
      <p:sp>
        <p:nvSpPr>
          <p:cNvPr id="4" name="Date Placeholder 3"/>
          <p:cNvSpPr>
            <a:spLocks noGrp="1"/>
          </p:cNvSpPr>
          <p:nvPr>
            <p:ph type="dt" sz="half" idx="10"/>
          </p:nvPr>
        </p:nvSpPr>
        <p:spPr/>
        <p:txBody>
          <a:bodyPr/>
          <a:lstStyle/>
          <a:p>
            <a:fld id="{86E7B2F8-F0E2-44DE-B6ED-1E488E765AAC}" type="datetime1">
              <a:rPr lang="tr-TR" smtClean="0"/>
              <a:pPr/>
              <a:t>27.10.2025</a:t>
            </a:fld>
            <a:endParaRPr lang="tr-TR"/>
          </a:p>
        </p:txBody>
      </p:sp>
      <p:sp>
        <p:nvSpPr>
          <p:cNvPr id="5" name="Slide Number Placeholder 4"/>
          <p:cNvSpPr>
            <a:spLocks noGrp="1"/>
          </p:cNvSpPr>
          <p:nvPr>
            <p:ph type="sldNum" sz="quarter" idx="12"/>
          </p:nvPr>
        </p:nvSpPr>
        <p:spPr/>
        <p:txBody>
          <a:bodyPr/>
          <a:lstStyle/>
          <a:p>
            <a:fld id="{B5F697F6-09A5-4556-A079-4E63017F4F97}" type="slidenum">
              <a:rPr lang="tr-TR" smtClean="0"/>
              <a:pPr/>
              <a:t>3</a:t>
            </a:fld>
            <a:endParaRPr lang="tr-T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The Goods Market and The IS Relation</a:t>
            </a:r>
          </a:p>
        </p:txBody>
      </p:sp>
      <p:sp>
        <p:nvSpPr>
          <p:cNvPr id="3" name="Content Placeholder 2"/>
          <p:cNvSpPr>
            <a:spLocks noGrp="1"/>
          </p:cNvSpPr>
          <p:nvPr>
            <p:ph sz="quarter" idx="1"/>
          </p:nvPr>
        </p:nvSpPr>
        <p:spPr/>
        <p:txBody>
          <a:bodyPr/>
          <a:lstStyle/>
          <a:p>
            <a:r>
              <a:rPr lang="tr-TR" i="1" dirty="0">
                <a:solidFill>
                  <a:schemeClr val="accent4">
                    <a:lumMod val="75000"/>
                  </a:schemeClr>
                </a:solidFill>
              </a:rPr>
              <a:t>IS-curve</a:t>
            </a:r>
            <a:r>
              <a:rPr lang="tr-TR" dirty="0"/>
              <a:t>: a relationship which shows combinations of output and interest rate which are alternative equilibria in the goods market</a:t>
            </a:r>
          </a:p>
          <a:p>
            <a:pPr lvl="1"/>
            <a:r>
              <a:rPr lang="tr-TR" dirty="0"/>
              <a:t>At every point on the IS curve, desired expenditures equal income, or the goods market is in equilibrium</a:t>
            </a:r>
          </a:p>
          <a:p>
            <a:r>
              <a:rPr lang="tr-TR" dirty="0"/>
              <a:t>We derive the IS curve in two steps:</a:t>
            </a:r>
          </a:p>
          <a:p>
            <a:pPr marL="731520" lvl="1" indent="-457200">
              <a:buFont typeface="+mj-lt"/>
              <a:buAutoNum type="arabicPeriod"/>
            </a:pPr>
            <a:r>
              <a:rPr lang="tr-TR" dirty="0"/>
              <a:t>Derive the investment relation (or, the investment demand schedule)</a:t>
            </a:r>
          </a:p>
          <a:p>
            <a:pPr marL="731520" lvl="1" indent="-457200">
              <a:buFont typeface="+mj-lt"/>
              <a:buAutoNum type="arabicPeriod"/>
            </a:pPr>
            <a:r>
              <a:rPr lang="tr-TR" dirty="0"/>
              <a:t>Replace the investment relation in </a:t>
            </a:r>
            <a:r>
              <a:rPr lang="tr-TR" dirty="0" err="1"/>
              <a:t>the</a:t>
            </a:r>
            <a:r>
              <a:rPr lang="tr-TR" dirty="0"/>
              <a:t> </a:t>
            </a:r>
            <a:r>
              <a:rPr lang="en-US" dirty="0"/>
              <a:t>aggregate demand</a:t>
            </a:r>
            <a:r>
              <a:rPr lang="tr-TR" dirty="0"/>
              <a:t> identity, </a:t>
            </a:r>
            <a:r>
              <a:rPr lang="tr-TR" i="1" dirty="0"/>
              <a:t>Z</a:t>
            </a:r>
            <a:r>
              <a:rPr lang="tr-TR" i="1" dirty="0">
                <a:latin typeface="Cambria Math"/>
                <a:ea typeface="Cambria Math"/>
              </a:rPr>
              <a:t>≡</a:t>
            </a:r>
            <a:r>
              <a:rPr lang="tr-TR" i="1" dirty="0"/>
              <a:t>C+I+G</a:t>
            </a:r>
            <a:r>
              <a:rPr lang="tr-TR" dirty="0"/>
              <a:t>; and determine the combinations of income and interest rate that clear the </a:t>
            </a:r>
            <a:r>
              <a:rPr lang="tr-TR" dirty="0" err="1"/>
              <a:t>goods</a:t>
            </a:r>
            <a:r>
              <a:rPr lang="tr-TR" dirty="0"/>
              <a:t> market</a:t>
            </a:r>
            <a:r>
              <a:rPr lang="en-US" dirty="0"/>
              <a:t> (i.e. that satisfy the national income identity)</a:t>
            </a:r>
            <a:r>
              <a:rPr lang="tr-TR" dirty="0"/>
              <a:t>.</a:t>
            </a:r>
          </a:p>
        </p:txBody>
      </p:sp>
      <p:sp>
        <p:nvSpPr>
          <p:cNvPr id="4" name="Date Placeholder 3"/>
          <p:cNvSpPr>
            <a:spLocks noGrp="1"/>
          </p:cNvSpPr>
          <p:nvPr>
            <p:ph type="dt" sz="half" idx="10"/>
          </p:nvPr>
        </p:nvSpPr>
        <p:spPr/>
        <p:txBody>
          <a:bodyPr/>
          <a:lstStyle/>
          <a:p>
            <a:fld id="{E89E363F-0A6B-41F0-86D2-067B3140E473}" type="datetime1">
              <a:rPr lang="tr-TR" smtClean="0"/>
              <a:pPr/>
              <a:t>27.10.2025</a:t>
            </a:fld>
            <a:endParaRPr lang="tr-TR"/>
          </a:p>
        </p:txBody>
      </p:sp>
      <p:sp>
        <p:nvSpPr>
          <p:cNvPr id="5" name="Slide Number Placeholder 4"/>
          <p:cNvSpPr>
            <a:spLocks noGrp="1"/>
          </p:cNvSpPr>
          <p:nvPr>
            <p:ph type="sldNum" sz="quarter" idx="12"/>
          </p:nvPr>
        </p:nvSpPr>
        <p:spPr/>
        <p:txBody>
          <a:bodyPr/>
          <a:lstStyle/>
          <a:p>
            <a:fld id="{B5F697F6-09A5-4556-A079-4E63017F4F97}" type="slidenum">
              <a:rPr lang="tr-TR" smtClean="0"/>
              <a:pPr/>
              <a:t>4</a:t>
            </a:fld>
            <a:endParaRPr lang="tr-T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Investment Demand</a:t>
            </a:r>
          </a:p>
        </p:txBody>
      </p:sp>
      <p:sp>
        <p:nvSpPr>
          <p:cNvPr id="3" name="Content Placeholder 2"/>
          <p:cNvSpPr>
            <a:spLocks noGrp="1"/>
          </p:cNvSpPr>
          <p:nvPr>
            <p:ph sz="quarter" idx="1"/>
          </p:nvPr>
        </p:nvSpPr>
        <p:spPr/>
        <p:txBody>
          <a:bodyPr>
            <a:normAutofit/>
          </a:bodyPr>
          <a:lstStyle/>
          <a:p>
            <a:r>
              <a:rPr lang="tr-TR" dirty="0"/>
              <a:t>So far in our analysis, we considered I to be a constant value;</a:t>
            </a:r>
          </a:p>
          <a:p>
            <a:r>
              <a:rPr lang="tr-TR" dirty="0"/>
              <a:t>However, this is not entirely realistic;</a:t>
            </a:r>
          </a:p>
          <a:p>
            <a:r>
              <a:rPr lang="tr-TR" dirty="0"/>
              <a:t>Investment demand is affected by</a:t>
            </a:r>
          </a:p>
          <a:p>
            <a:pPr lvl="1"/>
            <a:r>
              <a:rPr lang="tr-TR" dirty="0"/>
              <a:t>Interest rate (the rate of borrowing)</a:t>
            </a:r>
          </a:p>
          <a:p>
            <a:pPr lvl="1"/>
            <a:r>
              <a:rPr lang="tr-TR" dirty="0"/>
              <a:t>The volume of sales (income level is a proxy for the volume of sales)</a:t>
            </a:r>
          </a:p>
          <a:p>
            <a:r>
              <a:rPr lang="tr-TR" dirty="0"/>
              <a:t>Investment demand function:</a:t>
            </a:r>
          </a:p>
          <a:p>
            <a:pPr>
              <a:buNone/>
            </a:pPr>
            <a:endParaRPr lang="tr-TR" dirty="0"/>
          </a:p>
          <a:p>
            <a:r>
              <a:rPr lang="tr-TR" dirty="0"/>
              <a:t>For the time being, assume that I is affected only by changes in the interest rate.</a:t>
            </a:r>
          </a:p>
        </p:txBody>
      </p:sp>
      <mc:AlternateContent xmlns:mc="http://schemas.openxmlformats.org/markup-compatibility/2006" xmlns:a14="http://schemas.microsoft.com/office/drawing/2010/main">
        <mc:Choice Requires="a14">
          <p:sp>
            <p:nvSpPr>
              <p:cNvPr id="4" name="Object 3"/>
              <p:cNvSpPr txBox="1"/>
              <p:nvPr/>
            </p:nvSpPr>
            <p:spPr bwMode="auto">
              <a:xfrm>
                <a:off x="839416" y="4293096"/>
                <a:ext cx="2232248" cy="576064"/>
              </a:xfrm>
              <a:prstGeom prst="rect">
                <a:avLst/>
              </a:prstGeom>
              <a:noFill/>
              <a:extLst/>
            </p:spPr>
            <p:txBody>
              <a:bodyPr>
                <a:noAutofit/>
              </a:bodyPr>
              <a:lstStyle/>
              <a:p>
                <a:pPr/>
                <a14:m>
                  <m:oMathPara xmlns:m="http://schemas.openxmlformats.org/officeDocument/2006/math">
                    <m:oMathParaPr>
                      <m:jc m:val="centerGroup"/>
                    </m:oMathParaPr>
                    <m:oMath xmlns:m="http://schemas.openxmlformats.org/officeDocument/2006/math">
                      <m:r>
                        <a:rPr lang="en-US" sz="2000" i="1">
                          <a:solidFill>
                            <a:srgbClr val="000000"/>
                          </a:solidFill>
                          <a:latin typeface="Cambria Math" panose="02040503050406030204" pitchFamily="18" charset="0"/>
                        </a:rPr>
                        <m:t>𝐼</m:t>
                      </m:r>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𝐼</m:t>
                      </m:r>
                      <m:r>
                        <a:rPr lang="en-US" sz="2000" i="1">
                          <a:solidFill>
                            <a:srgbClr val="000000"/>
                          </a:solidFill>
                          <a:latin typeface="Cambria Math" panose="02040503050406030204" pitchFamily="18" charset="0"/>
                        </a:rPr>
                        <m:t>(</m:t>
                      </m:r>
                      <m:limLow>
                        <m:limLowPr>
                          <m:ctrlPr>
                            <a:rPr lang="en-US" sz="2000" i="1">
                              <a:solidFill>
                                <a:srgbClr val="000000"/>
                              </a:solidFill>
                              <a:latin typeface="Cambria Math" panose="02040503050406030204" pitchFamily="18" charset="0"/>
                            </a:rPr>
                          </m:ctrlPr>
                        </m:limLowPr>
                        <m:e>
                          <m:groupChr>
                            <m:groupChrPr>
                              <m:chr m:val="⏟"/>
                              <m:ctrlPr>
                                <a:rPr lang="en-US" sz="2000" i="1">
                                  <a:solidFill>
                                    <a:srgbClr val="000000"/>
                                  </a:solidFill>
                                  <a:latin typeface="Cambria Math" panose="02040503050406030204" pitchFamily="18" charset="0"/>
                                </a:rPr>
                              </m:ctrlPr>
                            </m:groupChrPr>
                            <m:e>
                              <m:r>
                                <a:rPr lang="en-US" sz="2000" i="1">
                                  <a:solidFill>
                                    <a:srgbClr val="000000"/>
                                  </a:solidFill>
                                  <a:latin typeface="Cambria Math" panose="02040503050406030204" pitchFamily="18" charset="0"/>
                                </a:rPr>
                                <m:t>𝑌</m:t>
                              </m:r>
                            </m:e>
                          </m:groupChr>
                        </m:e>
                        <m:lim>
                          <m:r>
                            <a:rPr lang="en-US" sz="2000" i="1">
                              <a:solidFill>
                                <a:srgbClr val="000000"/>
                              </a:solidFill>
                              <a:latin typeface="Cambria Math" panose="02040503050406030204" pitchFamily="18" charset="0"/>
                            </a:rPr>
                            <m:t>+</m:t>
                          </m:r>
                        </m:lim>
                      </m:limLow>
                      <m:r>
                        <a:rPr lang="en-US" sz="2000" i="1">
                          <a:solidFill>
                            <a:srgbClr val="000000"/>
                          </a:solidFill>
                          <a:latin typeface="Cambria Math" panose="02040503050406030204" pitchFamily="18" charset="0"/>
                        </a:rPr>
                        <m:t>,</m:t>
                      </m:r>
                      <m:limLow>
                        <m:limLowPr>
                          <m:ctrlPr>
                            <a:rPr lang="en-US" sz="2000" i="1">
                              <a:solidFill>
                                <a:srgbClr val="000000"/>
                              </a:solidFill>
                              <a:latin typeface="Cambria Math" panose="02040503050406030204" pitchFamily="18" charset="0"/>
                            </a:rPr>
                          </m:ctrlPr>
                        </m:limLowPr>
                        <m:e>
                          <m:groupChr>
                            <m:groupChrPr>
                              <m:chr m:val="⏟"/>
                              <m:ctrlPr>
                                <a:rPr lang="en-US" sz="2000" i="1">
                                  <a:solidFill>
                                    <a:srgbClr val="000000"/>
                                  </a:solidFill>
                                  <a:latin typeface="Cambria Math" panose="02040503050406030204" pitchFamily="18" charset="0"/>
                                </a:rPr>
                              </m:ctrlPr>
                            </m:groupChrPr>
                            <m:e>
                              <m:r>
                                <a:rPr lang="en-US" sz="2000" i="1">
                                  <a:solidFill>
                                    <a:srgbClr val="000000"/>
                                  </a:solidFill>
                                  <a:latin typeface="Cambria Math" panose="02040503050406030204" pitchFamily="18" charset="0"/>
                                </a:rPr>
                                <m:t>𝑖</m:t>
                              </m:r>
                            </m:e>
                          </m:groupChr>
                        </m:e>
                        <m:lim>
                          <m:r>
                            <a:rPr lang="en-US" sz="2000" i="1">
                              <a:solidFill>
                                <a:srgbClr val="000000"/>
                              </a:solidFill>
                              <a:latin typeface="Cambria Math" panose="02040503050406030204" pitchFamily="18" charset="0"/>
                            </a:rPr>
                            <m:t>−</m:t>
                          </m:r>
                        </m:lim>
                      </m:limLow>
                      <m:r>
                        <a:rPr lang="en-US" sz="2000" i="1">
                          <a:solidFill>
                            <a:srgbClr val="000000"/>
                          </a:solidFill>
                          <a:latin typeface="Cambria Math" panose="02040503050406030204" pitchFamily="18" charset="0"/>
                        </a:rPr>
                        <m:t>)</m:t>
                      </m:r>
                    </m:oMath>
                  </m:oMathPara>
                </a14:m>
                <a:endParaRPr lang="en-US" sz="2000"/>
              </a:p>
            </p:txBody>
          </p:sp>
        </mc:Choice>
        <mc:Fallback xmlns="">
          <p:sp>
            <p:nvSpPr>
              <p:cNvPr id="4" name="Object 3"/>
              <p:cNvSpPr txBox="1">
                <a:spLocks noRot="1" noChangeAspect="1" noMove="1" noResize="1" noEditPoints="1" noAdjustHandles="1" noChangeArrowheads="1" noChangeShapeType="1" noTextEdit="1"/>
              </p:cNvSpPr>
              <p:nvPr/>
            </p:nvSpPr>
            <p:spPr bwMode="auto">
              <a:xfrm>
                <a:off x="839416" y="4293096"/>
                <a:ext cx="2232248" cy="576064"/>
              </a:xfrm>
              <a:prstGeom prst="rect">
                <a:avLst/>
              </a:prstGeom>
              <a:blipFill>
                <a:blip r:embed="rId2"/>
                <a:stretch>
                  <a:fillRect r="-820" b="-18947"/>
                </a:stretch>
              </a:blipFill>
              <a:extLst/>
            </p:spPr>
            <p:txBody>
              <a:bodyPr/>
              <a:lstStyle/>
              <a:p>
                <a:r>
                  <a:rPr lang="en-US">
                    <a:noFill/>
                  </a:rPr>
                  <a:t> </a:t>
                </a:r>
              </a:p>
            </p:txBody>
          </p:sp>
        </mc:Fallback>
      </mc:AlternateContent>
      <p:sp>
        <p:nvSpPr>
          <p:cNvPr id="5" name="Date Placeholder 4"/>
          <p:cNvSpPr>
            <a:spLocks noGrp="1"/>
          </p:cNvSpPr>
          <p:nvPr>
            <p:ph type="dt" sz="half" idx="10"/>
          </p:nvPr>
        </p:nvSpPr>
        <p:spPr/>
        <p:txBody>
          <a:bodyPr/>
          <a:lstStyle/>
          <a:p>
            <a:fld id="{40EC327B-6612-4F45-950C-860897294168}" type="datetime1">
              <a:rPr lang="tr-TR" smtClean="0"/>
              <a:pPr/>
              <a:t>27.10.2025</a:t>
            </a:fld>
            <a:endParaRPr lang="tr-TR"/>
          </a:p>
        </p:txBody>
      </p:sp>
      <p:sp>
        <p:nvSpPr>
          <p:cNvPr id="6" name="Slide Number Placeholder 5"/>
          <p:cNvSpPr>
            <a:spLocks noGrp="1"/>
          </p:cNvSpPr>
          <p:nvPr>
            <p:ph type="sldNum" sz="quarter" idx="12"/>
          </p:nvPr>
        </p:nvSpPr>
        <p:spPr/>
        <p:txBody>
          <a:bodyPr/>
          <a:lstStyle/>
          <a:p>
            <a:fld id="{B5F697F6-09A5-4556-A079-4E63017F4F97}" type="slidenum">
              <a:rPr lang="tr-TR" smtClean="0"/>
              <a:pPr/>
              <a:t>5</a:t>
            </a:fld>
            <a:endParaRPr lang="tr-T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Investment Demand</a:t>
            </a:r>
          </a:p>
        </p:txBody>
      </p:sp>
      <p:sp>
        <p:nvSpPr>
          <p:cNvPr id="3" name="Content Placeholder 2"/>
          <p:cNvSpPr>
            <a:spLocks noGrp="1"/>
          </p:cNvSpPr>
          <p:nvPr>
            <p:ph sz="quarter" idx="1"/>
          </p:nvPr>
        </p:nvSpPr>
        <p:spPr/>
        <p:txBody>
          <a:bodyPr/>
          <a:lstStyle/>
          <a:p>
            <a:r>
              <a:rPr lang="tr-TR" dirty="0"/>
              <a:t>Assume a linear investment demand function:</a:t>
            </a:r>
          </a:p>
          <a:p>
            <a:endParaRPr lang="tr-TR" dirty="0"/>
          </a:p>
          <a:p>
            <a:endParaRPr lang="tr-TR" dirty="0"/>
          </a:p>
          <a:p>
            <a:endParaRPr lang="tr-TR" dirty="0"/>
          </a:p>
          <a:p>
            <a:endParaRPr lang="tr-TR" dirty="0"/>
          </a:p>
          <a:p>
            <a:r>
              <a:rPr lang="tr-TR" dirty="0"/>
              <a:t>The constant parameter b measures the </a:t>
            </a:r>
            <a:r>
              <a:rPr lang="tr-TR" i="1" dirty="0">
                <a:solidFill>
                  <a:schemeClr val="accent6">
                    <a:lumMod val="75000"/>
                  </a:schemeClr>
                </a:solidFill>
              </a:rPr>
              <a:t>sensitivity of investment to changes in interest rate</a:t>
            </a:r>
          </a:p>
          <a:p>
            <a:pPr lvl="1"/>
            <a:r>
              <a:rPr lang="tr-TR" dirty="0"/>
              <a:t>It is the slope of the investment </a:t>
            </a:r>
            <a:r>
              <a:rPr lang="tr-TR" dirty="0" err="1"/>
              <a:t>demand</a:t>
            </a:r>
            <a:r>
              <a:rPr lang="tr-TR" dirty="0"/>
              <a:t> fu</a:t>
            </a:r>
            <a:r>
              <a:rPr lang="en-US" dirty="0" err="1"/>
              <a:t>nc</a:t>
            </a:r>
            <a:r>
              <a:rPr lang="tr-TR" dirty="0" err="1"/>
              <a:t>tion</a:t>
            </a:r>
            <a:endParaRPr lang="tr-TR" dirty="0"/>
          </a:p>
          <a:p>
            <a:endParaRPr lang="tr-TR" dirty="0"/>
          </a:p>
          <a:p>
            <a:endParaRPr lang="tr-TR" dirty="0"/>
          </a:p>
        </p:txBody>
      </p:sp>
      <p:graphicFrame>
        <p:nvGraphicFramePr>
          <p:cNvPr id="4" name="Object 3"/>
          <p:cNvGraphicFramePr>
            <a:graphicFrameLocks noChangeAspect="1"/>
          </p:cNvGraphicFramePr>
          <p:nvPr/>
        </p:nvGraphicFramePr>
        <p:xfrm>
          <a:off x="4511824" y="2060849"/>
          <a:ext cx="2844800" cy="1800225"/>
        </p:xfrm>
        <a:graphic>
          <a:graphicData uri="http://schemas.openxmlformats.org/presentationml/2006/ole">
            <mc:AlternateContent xmlns:mc="http://schemas.openxmlformats.org/markup-compatibility/2006">
              <mc:Choice xmlns:v="urn:schemas-microsoft-com:vml" Requires="v">
                <p:oleObj spid="_x0000_s3139" name="Equation" r:id="rId3" imgW="1002960" imgH="634680" progId="Equation.3">
                  <p:embed/>
                </p:oleObj>
              </mc:Choice>
              <mc:Fallback>
                <p:oleObj name="Equation" r:id="rId3" imgW="1002960" imgH="6346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1824" y="2060849"/>
                        <a:ext cx="2844800" cy="1800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ate Placeholder 4"/>
          <p:cNvSpPr>
            <a:spLocks noGrp="1"/>
          </p:cNvSpPr>
          <p:nvPr>
            <p:ph type="dt" sz="half" idx="10"/>
          </p:nvPr>
        </p:nvSpPr>
        <p:spPr/>
        <p:txBody>
          <a:bodyPr/>
          <a:lstStyle/>
          <a:p>
            <a:fld id="{71FEC778-A9E9-4262-A679-90650F571C01}" type="datetime1">
              <a:rPr lang="tr-TR" smtClean="0"/>
              <a:pPr/>
              <a:t>27.10.2025</a:t>
            </a:fld>
            <a:endParaRPr lang="tr-TR"/>
          </a:p>
        </p:txBody>
      </p:sp>
      <p:sp>
        <p:nvSpPr>
          <p:cNvPr id="6" name="Slide Number Placeholder 5"/>
          <p:cNvSpPr>
            <a:spLocks noGrp="1"/>
          </p:cNvSpPr>
          <p:nvPr>
            <p:ph type="sldNum" sz="quarter" idx="12"/>
          </p:nvPr>
        </p:nvSpPr>
        <p:spPr/>
        <p:txBody>
          <a:bodyPr/>
          <a:lstStyle/>
          <a:p>
            <a:fld id="{B5F697F6-09A5-4556-A079-4E63017F4F97}" type="slidenum">
              <a:rPr lang="tr-TR" smtClean="0"/>
              <a:pPr/>
              <a:t>6</a:t>
            </a:fld>
            <a:endParaRPr lang="tr-T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Investment Demand</a:t>
            </a:r>
          </a:p>
        </p:txBody>
      </p:sp>
      <p:cxnSp>
        <p:nvCxnSpPr>
          <p:cNvPr id="5" name="Straight Connector 4"/>
          <p:cNvCxnSpPr/>
          <p:nvPr/>
        </p:nvCxnSpPr>
        <p:spPr>
          <a:xfrm rot="5400000">
            <a:off x="659396" y="3320988"/>
            <a:ext cx="309634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207568" y="4869160"/>
            <a:ext cx="3600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1919536" y="2492896"/>
            <a:ext cx="2664296" cy="20882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775520" y="2060848"/>
            <a:ext cx="513282" cy="369332"/>
          </a:xfrm>
          <a:prstGeom prst="rect">
            <a:avLst/>
          </a:prstGeom>
          <a:noFill/>
        </p:spPr>
        <p:txBody>
          <a:bodyPr wrap="none" rtlCol="0">
            <a:spAutoFit/>
          </a:bodyPr>
          <a:lstStyle/>
          <a:p>
            <a:r>
              <a:rPr lang="tr-TR" dirty="0"/>
              <a:t>Ī/b</a:t>
            </a:r>
          </a:p>
        </p:txBody>
      </p:sp>
      <p:sp>
        <p:nvSpPr>
          <p:cNvPr id="14" name="TextBox 13"/>
          <p:cNvSpPr txBox="1"/>
          <p:nvPr/>
        </p:nvSpPr>
        <p:spPr>
          <a:xfrm>
            <a:off x="4223792" y="4941168"/>
            <a:ext cx="274434" cy="369332"/>
          </a:xfrm>
          <a:prstGeom prst="rect">
            <a:avLst/>
          </a:prstGeom>
          <a:noFill/>
        </p:spPr>
        <p:txBody>
          <a:bodyPr wrap="none" rtlCol="0">
            <a:spAutoFit/>
          </a:bodyPr>
          <a:lstStyle/>
          <a:p>
            <a:r>
              <a:rPr lang="tr-TR" dirty="0"/>
              <a:t>Ī</a:t>
            </a:r>
          </a:p>
        </p:txBody>
      </p:sp>
      <p:sp>
        <p:nvSpPr>
          <p:cNvPr id="15" name="TextBox 14"/>
          <p:cNvSpPr txBox="1"/>
          <p:nvPr/>
        </p:nvSpPr>
        <p:spPr>
          <a:xfrm>
            <a:off x="1991544" y="1628800"/>
            <a:ext cx="251992" cy="369332"/>
          </a:xfrm>
          <a:prstGeom prst="rect">
            <a:avLst/>
          </a:prstGeom>
          <a:noFill/>
        </p:spPr>
        <p:txBody>
          <a:bodyPr wrap="none" rtlCol="0">
            <a:spAutoFit/>
          </a:bodyPr>
          <a:lstStyle/>
          <a:p>
            <a:r>
              <a:rPr lang="tr-TR" dirty="0"/>
              <a:t>i</a:t>
            </a:r>
          </a:p>
        </p:txBody>
      </p:sp>
      <p:sp>
        <p:nvSpPr>
          <p:cNvPr id="16" name="TextBox 15"/>
          <p:cNvSpPr txBox="1"/>
          <p:nvPr/>
        </p:nvSpPr>
        <p:spPr>
          <a:xfrm>
            <a:off x="5519936" y="4941168"/>
            <a:ext cx="274434" cy="369332"/>
          </a:xfrm>
          <a:prstGeom prst="rect">
            <a:avLst/>
          </a:prstGeom>
          <a:noFill/>
        </p:spPr>
        <p:txBody>
          <a:bodyPr wrap="none" rtlCol="0">
            <a:spAutoFit/>
          </a:bodyPr>
          <a:lstStyle/>
          <a:p>
            <a:r>
              <a:rPr lang="tr-TR" dirty="0"/>
              <a:t>I</a:t>
            </a:r>
          </a:p>
        </p:txBody>
      </p:sp>
      <p:graphicFrame>
        <p:nvGraphicFramePr>
          <p:cNvPr id="17" name="Content Placeholder 16"/>
          <p:cNvGraphicFramePr>
            <a:graphicFrameLocks noGrp="1" noChangeAspect="1"/>
          </p:cNvGraphicFramePr>
          <p:nvPr>
            <p:ph sz="half" idx="2"/>
          </p:nvPr>
        </p:nvGraphicFramePr>
        <p:xfrm>
          <a:off x="3935760" y="1772817"/>
          <a:ext cx="1584176" cy="1896093"/>
        </p:xfrm>
        <a:graphic>
          <a:graphicData uri="http://schemas.openxmlformats.org/presentationml/2006/ole">
            <mc:AlternateContent xmlns:mc="http://schemas.openxmlformats.org/markup-compatibility/2006">
              <mc:Choice xmlns:v="urn:schemas-microsoft-com:vml" Requires="v">
                <p:oleObj spid="_x0000_s4163" name="Equation" r:id="rId3" imgW="838080" imgH="1002960" progId="Equation.3">
                  <p:embed/>
                </p:oleObj>
              </mc:Choice>
              <mc:Fallback>
                <p:oleObj name="Equation" r:id="rId3" imgW="838080" imgH="1002960" progId="Equation.3">
                  <p:embed/>
                  <p:pic>
                    <p:nvPicPr>
                      <p:cNvPr id="0" name="Content Placeholder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5760" y="1772817"/>
                        <a:ext cx="1584176" cy="189609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9" name="Curved Connector 18"/>
          <p:cNvCxnSpPr/>
          <p:nvPr/>
        </p:nvCxnSpPr>
        <p:spPr>
          <a:xfrm rot="5400000" flipH="1" flipV="1">
            <a:off x="3035660" y="2312876"/>
            <a:ext cx="936104" cy="864096"/>
          </a:xfrm>
          <a:prstGeom prst="curvedConnector3">
            <a:avLst>
              <a:gd name="adj1" fmla="val 50000"/>
            </a:avLst>
          </a:prstGeom>
          <a:ln>
            <a:solidFill>
              <a:schemeClr val="accent6">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4943872" y="3284984"/>
            <a:ext cx="30243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456040" y="4797152"/>
            <a:ext cx="3600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456040" y="2276872"/>
            <a:ext cx="3744416" cy="100811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5771964" y="2816932"/>
            <a:ext cx="2952328" cy="10081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168008" y="1700808"/>
            <a:ext cx="251992" cy="369332"/>
          </a:xfrm>
          <a:prstGeom prst="rect">
            <a:avLst/>
          </a:prstGeom>
          <a:noFill/>
        </p:spPr>
        <p:txBody>
          <a:bodyPr wrap="none" rtlCol="0">
            <a:spAutoFit/>
          </a:bodyPr>
          <a:lstStyle/>
          <a:p>
            <a:r>
              <a:rPr lang="tr-TR" dirty="0"/>
              <a:t>i</a:t>
            </a:r>
          </a:p>
        </p:txBody>
      </p:sp>
      <p:sp>
        <p:nvSpPr>
          <p:cNvPr id="32" name="TextBox 31"/>
          <p:cNvSpPr txBox="1"/>
          <p:nvPr/>
        </p:nvSpPr>
        <p:spPr>
          <a:xfrm>
            <a:off x="9840416" y="4869160"/>
            <a:ext cx="274434" cy="369332"/>
          </a:xfrm>
          <a:prstGeom prst="rect">
            <a:avLst/>
          </a:prstGeom>
          <a:noFill/>
        </p:spPr>
        <p:txBody>
          <a:bodyPr wrap="none" rtlCol="0">
            <a:spAutoFit/>
          </a:bodyPr>
          <a:lstStyle/>
          <a:p>
            <a:r>
              <a:rPr lang="tr-TR" dirty="0"/>
              <a:t>I</a:t>
            </a:r>
          </a:p>
        </p:txBody>
      </p:sp>
      <p:cxnSp>
        <p:nvCxnSpPr>
          <p:cNvPr id="34" name="Straight Connector 33"/>
          <p:cNvCxnSpPr/>
          <p:nvPr/>
        </p:nvCxnSpPr>
        <p:spPr>
          <a:xfrm rot="10800000">
            <a:off x="6456040" y="2420888"/>
            <a:ext cx="504056"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16200000" flipH="1">
            <a:off x="5807968" y="3573016"/>
            <a:ext cx="2376264" cy="7200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456040" y="2708920"/>
            <a:ext cx="1512168"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6023992" y="3717032"/>
            <a:ext cx="2088232" cy="7200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flipH="1">
            <a:off x="6960096" y="3717032"/>
            <a:ext cx="2088232" cy="7200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8328249" y="1988840"/>
            <a:ext cx="1675459" cy="369332"/>
          </a:xfrm>
          <a:prstGeom prst="rect">
            <a:avLst/>
          </a:prstGeom>
          <a:noFill/>
        </p:spPr>
        <p:txBody>
          <a:bodyPr wrap="none" rtlCol="0">
            <a:spAutoFit/>
          </a:bodyPr>
          <a:lstStyle/>
          <a:p>
            <a:r>
              <a:rPr lang="tr-TR" dirty="0"/>
              <a:t>Flat I-function</a:t>
            </a:r>
          </a:p>
        </p:txBody>
      </p:sp>
      <p:sp>
        <p:nvSpPr>
          <p:cNvPr id="44" name="TextBox 43"/>
          <p:cNvSpPr txBox="1"/>
          <p:nvPr/>
        </p:nvSpPr>
        <p:spPr>
          <a:xfrm>
            <a:off x="8184232" y="3429000"/>
            <a:ext cx="1840568" cy="369332"/>
          </a:xfrm>
          <a:prstGeom prst="rect">
            <a:avLst/>
          </a:prstGeom>
          <a:noFill/>
        </p:spPr>
        <p:txBody>
          <a:bodyPr wrap="none" rtlCol="0">
            <a:spAutoFit/>
          </a:bodyPr>
          <a:lstStyle/>
          <a:p>
            <a:r>
              <a:rPr lang="tr-TR" dirty="0"/>
              <a:t>Steep I-function</a:t>
            </a:r>
          </a:p>
        </p:txBody>
      </p:sp>
      <p:cxnSp>
        <p:nvCxnSpPr>
          <p:cNvPr id="46" name="Curved Connector 45"/>
          <p:cNvCxnSpPr/>
          <p:nvPr/>
        </p:nvCxnSpPr>
        <p:spPr>
          <a:xfrm flipV="1">
            <a:off x="7680176" y="2132856"/>
            <a:ext cx="720080" cy="432048"/>
          </a:xfrm>
          <a:prstGeom prst="curvedConnector3">
            <a:avLst>
              <a:gd name="adj1" fmla="val 50000"/>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0" name="Curved Connector 49"/>
          <p:cNvCxnSpPr/>
          <p:nvPr/>
        </p:nvCxnSpPr>
        <p:spPr>
          <a:xfrm flipV="1">
            <a:off x="7464152" y="3573016"/>
            <a:ext cx="720080" cy="432048"/>
          </a:xfrm>
          <a:prstGeom prst="curvedConnector3">
            <a:avLst>
              <a:gd name="adj1" fmla="val 50000"/>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6168009" y="5157193"/>
            <a:ext cx="4280339" cy="1200329"/>
          </a:xfrm>
          <a:prstGeom prst="rect">
            <a:avLst/>
          </a:prstGeom>
          <a:noFill/>
        </p:spPr>
        <p:txBody>
          <a:bodyPr wrap="none" rtlCol="0">
            <a:spAutoFit/>
          </a:bodyPr>
          <a:lstStyle/>
          <a:p>
            <a:r>
              <a:rPr lang="tr-TR" dirty="0"/>
              <a:t>Flat I-function: b is large; I is highly </a:t>
            </a:r>
          </a:p>
          <a:p>
            <a:r>
              <a:rPr lang="tr-TR" dirty="0"/>
              <a:t>sensitive to changes in i;</a:t>
            </a:r>
          </a:p>
          <a:p>
            <a:r>
              <a:rPr lang="tr-TR" dirty="0"/>
              <a:t>Steep I-function</a:t>
            </a:r>
            <a:r>
              <a:rPr lang="tr-TR"/>
              <a:t>: b </a:t>
            </a:r>
            <a:r>
              <a:rPr lang="tr-TR" dirty="0"/>
              <a:t>is small; I is not very</a:t>
            </a:r>
          </a:p>
          <a:p>
            <a:r>
              <a:rPr lang="tr-TR" dirty="0"/>
              <a:t>sensitive to changes in i.</a:t>
            </a:r>
          </a:p>
        </p:txBody>
      </p:sp>
      <p:sp>
        <p:nvSpPr>
          <p:cNvPr id="52" name="Date Placeholder 51"/>
          <p:cNvSpPr>
            <a:spLocks noGrp="1"/>
          </p:cNvSpPr>
          <p:nvPr>
            <p:ph type="dt" sz="half" idx="10"/>
          </p:nvPr>
        </p:nvSpPr>
        <p:spPr/>
        <p:txBody>
          <a:bodyPr/>
          <a:lstStyle/>
          <a:p>
            <a:fld id="{5B1281AA-66A1-4CEE-BD7F-A35AC8A7E5C8}" type="datetime1">
              <a:rPr lang="tr-TR" smtClean="0"/>
              <a:pPr/>
              <a:t>27.10.2025</a:t>
            </a:fld>
            <a:endParaRPr lang="tr-TR"/>
          </a:p>
        </p:txBody>
      </p:sp>
      <p:sp>
        <p:nvSpPr>
          <p:cNvPr id="53" name="Slide Number Placeholder 52"/>
          <p:cNvSpPr>
            <a:spLocks noGrp="1"/>
          </p:cNvSpPr>
          <p:nvPr>
            <p:ph type="sldNum" sz="quarter" idx="12"/>
          </p:nvPr>
        </p:nvSpPr>
        <p:spPr/>
        <p:txBody>
          <a:bodyPr/>
          <a:lstStyle/>
          <a:p>
            <a:fld id="{B5F697F6-09A5-4556-A079-4E63017F4F97}" type="slidenum">
              <a:rPr lang="tr-TR" smtClean="0"/>
              <a:pPr/>
              <a:t>7</a:t>
            </a:fld>
            <a:endParaRPr lang="tr-TR"/>
          </a:p>
        </p:txBody>
      </p:sp>
      <p:sp>
        <p:nvSpPr>
          <p:cNvPr id="54" name="Rectangle 53"/>
          <p:cNvSpPr/>
          <p:nvPr/>
        </p:nvSpPr>
        <p:spPr>
          <a:xfrm>
            <a:off x="6096000" y="2420888"/>
            <a:ext cx="404278" cy="369332"/>
          </a:xfrm>
          <a:prstGeom prst="rect">
            <a:avLst/>
          </a:prstGeom>
        </p:spPr>
        <p:txBody>
          <a:bodyPr wrap="none">
            <a:spAutoFit/>
          </a:bodyPr>
          <a:lstStyle/>
          <a:p>
            <a:r>
              <a:rPr lang="el-GR" dirty="0">
                <a:solidFill>
                  <a:prstClr val="black"/>
                </a:solidFill>
              </a:rPr>
              <a:t>Δ</a:t>
            </a:r>
            <a:r>
              <a:rPr lang="tr-TR" dirty="0">
                <a:solidFill>
                  <a:prstClr val="black"/>
                </a:solidFill>
              </a:rPr>
              <a:t>i</a:t>
            </a:r>
            <a:endParaRPr lang="tr-TR" dirty="0"/>
          </a:p>
        </p:txBody>
      </p:sp>
      <p:sp>
        <p:nvSpPr>
          <p:cNvPr id="55" name="TextBox 54"/>
          <p:cNvSpPr txBox="1"/>
          <p:nvPr/>
        </p:nvSpPr>
        <p:spPr>
          <a:xfrm>
            <a:off x="5159897" y="2708920"/>
            <a:ext cx="891591" cy="369332"/>
          </a:xfrm>
          <a:prstGeom prst="rect">
            <a:avLst/>
          </a:prstGeom>
          <a:noFill/>
        </p:spPr>
        <p:txBody>
          <a:bodyPr wrap="none" rtlCol="0">
            <a:spAutoFit/>
          </a:bodyPr>
          <a:lstStyle/>
          <a:p>
            <a:r>
              <a:rPr lang="tr-TR" dirty="0"/>
              <a:t>(slope)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1000" fill="hold"/>
                                        <p:tgtEl>
                                          <p:spTgt spid="51"/>
                                        </p:tgtEl>
                                        <p:attrNameLst>
                                          <p:attrName>ppt_x</p:attrName>
                                        </p:attrNameLst>
                                      </p:cBhvr>
                                      <p:tavLst>
                                        <p:tav tm="0">
                                          <p:val>
                                            <p:strVal val="#ppt_x-.2"/>
                                          </p:val>
                                        </p:tav>
                                        <p:tav tm="100000">
                                          <p:val>
                                            <p:strVal val="#ppt_x"/>
                                          </p:val>
                                        </p:tav>
                                      </p:tavLst>
                                    </p:anim>
                                    <p:anim calcmode="lin" valueType="num">
                                      <p:cBhvr>
                                        <p:cTn id="8" dur="1000" fill="hold"/>
                                        <p:tgtEl>
                                          <p:spTgt spid="51"/>
                                        </p:tgtEl>
                                        <p:attrNameLst>
                                          <p:attrName>ppt_y</p:attrName>
                                        </p:attrNameLst>
                                      </p:cBhvr>
                                      <p:tavLst>
                                        <p:tav tm="0">
                                          <p:val>
                                            <p:strVal val="#ppt_y"/>
                                          </p:val>
                                        </p:tav>
                                        <p:tav tm="100000">
                                          <p:val>
                                            <p:strVal val="#ppt_y"/>
                                          </p:val>
                                        </p:tav>
                                      </p:tavLst>
                                    </p:anim>
                                    <p:animEffect transition="in" filter="wipe(right)" prLst="gradientSize: 0.1">
                                      <p:cBhvr>
                                        <p:cTn id="9"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Deriving the IS-curve</a:t>
            </a:r>
          </a:p>
        </p:txBody>
      </p:sp>
      <p:sp>
        <p:nvSpPr>
          <p:cNvPr id="3" name="Date Placeholder 2"/>
          <p:cNvSpPr>
            <a:spLocks noGrp="1"/>
          </p:cNvSpPr>
          <p:nvPr>
            <p:ph type="dt" sz="half" idx="10"/>
          </p:nvPr>
        </p:nvSpPr>
        <p:spPr/>
        <p:txBody>
          <a:bodyPr/>
          <a:lstStyle/>
          <a:p>
            <a:fld id="{513F3D92-BD60-4BCB-8774-CBD3413645D0}"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8</a:t>
            </a:fld>
            <a:endParaRPr lang="tr-TR"/>
          </a:p>
        </p:txBody>
      </p:sp>
      <p:sp>
        <p:nvSpPr>
          <p:cNvPr id="9" name="Content Placeholder 8"/>
          <p:cNvSpPr>
            <a:spLocks noGrp="1"/>
          </p:cNvSpPr>
          <p:nvPr>
            <p:ph sz="quarter" idx="1"/>
          </p:nvPr>
        </p:nvSpPr>
        <p:spPr/>
        <p:txBody>
          <a:bodyPr/>
          <a:lstStyle/>
          <a:p>
            <a:r>
              <a:rPr lang="tr-TR" dirty="0"/>
              <a:t>Aggregate Demand:</a:t>
            </a:r>
          </a:p>
          <a:p>
            <a:endParaRPr lang="tr-TR" dirty="0"/>
          </a:p>
          <a:p>
            <a:endParaRPr lang="tr-TR" dirty="0"/>
          </a:p>
          <a:p>
            <a:r>
              <a:rPr lang="tr-TR" dirty="0"/>
              <a:t>Consumption function:</a:t>
            </a:r>
          </a:p>
        </p:txBody>
      </p:sp>
      <p:graphicFrame>
        <p:nvGraphicFramePr>
          <p:cNvPr id="5124" name="Content Placeholder 7"/>
          <p:cNvGraphicFramePr>
            <a:graphicFrameLocks noChangeAspect="1"/>
          </p:cNvGraphicFramePr>
          <p:nvPr/>
        </p:nvGraphicFramePr>
        <p:xfrm>
          <a:off x="4079777" y="2132857"/>
          <a:ext cx="3384375" cy="935193"/>
        </p:xfrm>
        <a:graphic>
          <a:graphicData uri="http://schemas.openxmlformats.org/presentationml/2006/ole">
            <mc:AlternateContent xmlns:mc="http://schemas.openxmlformats.org/markup-compatibility/2006">
              <mc:Choice xmlns:v="urn:schemas-microsoft-com:vml" Requires="v">
                <p:oleObj spid="_x0000_s5254" name="Equation" r:id="rId3" imgW="1562040" imgH="431640" progId="Equation.3">
                  <p:embed/>
                </p:oleObj>
              </mc:Choice>
              <mc:Fallback>
                <p:oleObj name="Equation" r:id="rId3" imgW="1562040" imgH="431640" progId="Equation.3">
                  <p:embed/>
                  <p:pic>
                    <p:nvPicPr>
                      <p:cNvPr id="0" name="Content Placeholder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9777" y="2132857"/>
                        <a:ext cx="3384375" cy="93519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ct 11"/>
          <p:cNvGraphicFramePr>
            <a:graphicFrameLocks noChangeAspect="1"/>
          </p:cNvGraphicFramePr>
          <p:nvPr/>
        </p:nvGraphicFramePr>
        <p:xfrm>
          <a:off x="4367808" y="3573017"/>
          <a:ext cx="3312368" cy="2505879"/>
        </p:xfrm>
        <a:graphic>
          <a:graphicData uri="http://schemas.openxmlformats.org/presentationml/2006/ole">
            <mc:AlternateContent xmlns:mc="http://schemas.openxmlformats.org/markup-compatibility/2006">
              <mc:Choice xmlns:v="urn:schemas-microsoft-com:vml" Requires="v">
                <p:oleObj spid="_x0000_s5255" name="Equation" r:id="rId5" imgW="1460160" imgH="1104840" progId="Equation.3">
                  <p:embed/>
                </p:oleObj>
              </mc:Choice>
              <mc:Fallback>
                <p:oleObj name="Equation" r:id="rId5" imgW="1460160" imgH="110484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67808" y="3573017"/>
                        <a:ext cx="3312368" cy="250587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Deriving the IS-curve</a:t>
            </a:r>
          </a:p>
        </p:txBody>
      </p:sp>
      <p:sp>
        <p:nvSpPr>
          <p:cNvPr id="3" name="Date Placeholder 2"/>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9</a:t>
            </a:fld>
            <a:endParaRPr lang="tr-TR"/>
          </a:p>
        </p:txBody>
      </p:sp>
      <p:sp>
        <p:nvSpPr>
          <p:cNvPr id="5" name="Content Placeholder 4"/>
          <p:cNvSpPr>
            <a:spLocks noGrp="1"/>
          </p:cNvSpPr>
          <p:nvPr>
            <p:ph sz="quarter" idx="1"/>
          </p:nvPr>
        </p:nvSpPr>
        <p:spPr>
          <a:xfrm>
            <a:off x="1825752" y="1527048"/>
            <a:ext cx="8503920" cy="4926288"/>
          </a:xfrm>
        </p:spPr>
        <p:txBody>
          <a:bodyPr>
            <a:normAutofit lnSpcReduction="10000"/>
          </a:bodyPr>
          <a:lstStyle/>
          <a:p>
            <a:r>
              <a:rPr lang="tr-TR" dirty="0"/>
              <a:t>Aggregate Demand function becomes:</a:t>
            </a:r>
          </a:p>
          <a:p>
            <a:endParaRPr lang="tr-TR" dirty="0"/>
          </a:p>
          <a:p>
            <a:endParaRPr lang="tr-TR" dirty="0"/>
          </a:p>
          <a:p>
            <a:endParaRPr lang="tr-TR" dirty="0"/>
          </a:p>
          <a:p>
            <a:endParaRPr lang="tr-TR" dirty="0"/>
          </a:p>
          <a:p>
            <a:r>
              <a:rPr lang="tr-TR" dirty="0"/>
              <a:t>In goods market equilibrium</a:t>
            </a:r>
          </a:p>
          <a:p>
            <a:endParaRPr lang="tr-TR" dirty="0"/>
          </a:p>
          <a:p>
            <a:endParaRPr lang="tr-TR" dirty="0"/>
          </a:p>
          <a:p>
            <a:endParaRPr lang="tr-TR" dirty="0"/>
          </a:p>
          <a:p>
            <a:r>
              <a:rPr lang="tr-TR" sz="2000" dirty="0"/>
              <a:t>Goods market eqm occurs for </a:t>
            </a:r>
          </a:p>
          <a:p>
            <a:pPr>
              <a:buNone/>
            </a:pPr>
            <a:r>
              <a:rPr lang="tr-TR" sz="2000" dirty="0"/>
              <a:t>a given i, at equilibrium income level</a:t>
            </a:r>
          </a:p>
        </p:txBody>
      </p:sp>
      <p:graphicFrame>
        <p:nvGraphicFramePr>
          <p:cNvPr id="6" name="Object 5"/>
          <p:cNvGraphicFramePr>
            <a:graphicFrameLocks noChangeAspect="1"/>
          </p:cNvGraphicFramePr>
          <p:nvPr/>
        </p:nvGraphicFramePr>
        <p:xfrm>
          <a:off x="4151784" y="2132856"/>
          <a:ext cx="3888432" cy="1296144"/>
        </p:xfrm>
        <a:graphic>
          <a:graphicData uri="http://schemas.openxmlformats.org/presentationml/2006/ole">
            <mc:AlternateContent xmlns:mc="http://schemas.openxmlformats.org/markup-compatibility/2006">
              <mc:Choice xmlns:v="urn:schemas-microsoft-com:vml" Requires="v">
                <p:oleObj spid="_x0000_s6276" name="Equation" r:id="rId3" imgW="2171520" imgH="723600" progId="Equation.3">
                  <p:embed/>
                </p:oleObj>
              </mc:Choice>
              <mc:Fallback>
                <p:oleObj name="Equation" r:id="rId3" imgW="2171520" imgH="7236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1784" y="2132856"/>
                        <a:ext cx="3888432" cy="12961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nvGraphicFramePr>
        <p:xfrm>
          <a:off x="2927648" y="4365104"/>
          <a:ext cx="2592288" cy="864096"/>
        </p:xfrm>
        <a:graphic>
          <a:graphicData uri="http://schemas.openxmlformats.org/presentationml/2006/ole">
            <mc:AlternateContent xmlns:mc="http://schemas.openxmlformats.org/markup-compatibility/2006">
              <mc:Choice xmlns:v="urn:schemas-microsoft-com:vml" Requires="v">
                <p:oleObj spid="_x0000_s6277" name="Equation" r:id="rId5" imgW="1295280" imgH="431640" progId="Equation.3">
                  <p:embed/>
                </p:oleObj>
              </mc:Choice>
              <mc:Fallback>
                <p:oleObj name="Equation" r:id="rId5" imgW="1295280" imgH="4316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7648" y="4365104"/>
                        <a:ext cx="2592288" cy="8640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9" name="Straight Connector 8"/>
          <p:cNvCxnSpPr/>
          <p:nvPr/>
        </p:nvCxnSpPr>
        <p:spPr>
          <a:xfrm rot="5400000">
            <a:off x="5591944" y="4797152"/>
            <a:ext cx="25922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888088" y="6093296"/>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6888088" y="3501008"/>
            <a:ext cx="2736304" cy="25922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888088" y="4005064"/>
            <a:ext cx="2952328" cy="136815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528048" y="3356993"/>
            <a:ext cx="450764" cy="307777"/>
          </a:xfrm>
          <a:prstGeom prst="rect">
            <a:avLst/>
          </a:prstGeom>
          <a:noFill/>
        </p:spPr>
        <p:txBody>
          <a:bodyPr wrap="none" rtlCol="0">
            <a:spAutoFit/>
          </a:bodyPr>
          <a:lstStyle/>
          <a:p>
            <a:r>
              <a:rPr lang="tr-TR" sz="1400" dirty="0"/>
              <a:t>Z,Y</a:t>
            </a:r>
          </a:p>
        </p:txBody>
      </p:sp>
      <p:sp>
        <p:nvSpPr>
          <p:cNvPr id="18" name="TextBox 17"/>
          <p:cNvSpPr txBox="1"/>
          <p:nvPr/>
        </p:nvSpPr>
        <p:spPr>
          <a:xfrm>
            <a:off x="9624393" y="3284985"/>
            <a:ext cx="518091" cy="307777"/>
          </a:xfrm>
          <a:prstGeom prst="rect">
            <a:avLst/>
          </a:prstGeom>
          <a:noFill/>
        </p:spPr>
        <p:txBody>
          <a:bodyPr wrap="none" rtlCol="0">
            <a:spAutoFit/>
          </a:bodyPr>
          <a:lstStyle/>
          <a:p>
            <a:r>
              <a:rPr lang="tr-TR" sz="1400" dirty="0"/>
              <a:t>Y=Z</a:t>
            </a:r>
          </a:p>
        </p:txBody>
      </p:sp>
      <p:sp>
        <p:nvSpPr>
          <p:cNvPr id="19" name="TextBox 18"/>
          <p:cNvSpPr txBox="1"/>
          <p:nvPr/>
        </p:nvSpPr>
        <p:spPr>
          <a:xfrm>
            <a:off x="9840416" y="3789041"/>
            <a:ext cx="292068" cy="307777"/>
          </a:xfrm>
          <a:prstGeom prst="rect">
            <a:avLst/>
          </a:prstGeom>
          <a:noFill/>
        </p:spPr>
        <p:txBody>
          <a:bodyPr wrap="none" rtlCol="0">
            <a:spAutoFit/>
          </a:bodyPr>
          <a:lstStyle/>
          <a:p>
            <a:r>
              <a:rPr lang="tr-TR" sz="1400" dirty="0"/>
              <a:t>Z</a:t>
            </a:r>
          </a:p>
        </p:txBody>
      </p:sp>
      <p:sp>
        <p:nvSpPr>
          <p:cNvPr id="20" name="TextBox 19"/>
          <p:cNvSpPr txBox="1"/>
          <p:nvPr/>
        </p:nvSpPr>
        <p:spPr>
          <a:xfrm>
            <a:off x="9912424" y="6021289"/>
            <a:ext cx="295274" cy="307777"/>
          </a:xfrm>
          <a:prstGeom prst="rect">
            <a:avLst/>
          </a:prstGeom>
          <a:noFill/>
        </p:spPr>
        <p:txBody>
          <a:bodyPr wrap="none" rtlCol="0">
            <a:spAutoFit/>
          </a:bodyPr>
          <a:lstStyle/>
          <a:p>
            <a:r>
              <a:rPr lang="tr-TR" sz="1400" dirty="0"/>
              <a:t>Y</a:t>
            </a:r>
          </a:p>
        </p:txBody>
      </p:sp>
      <p:sp>
        <p:nvSpPr>
          <p:cNvPr id="21" name="TextBox 20"/>
          <p:cNvSpPr txBox="1"/>
          <p:nvPr/>
        </p:nvSpPr>
        <p:spPr>
          <a:xfrm>
            <a:off x="6384032" y="5229201"/>
            <a:ext cx="526106" cy="307777"/>
          </a:xfrm>
          <a:prstGeom prst="rect">
            <a:avLst/>
          </a:prstGeom>
          <a:noFill/>
        </p:spPr>
        <p:txBody>
          <a:bodyPr wrap="none" rtlCol="0">
            <a:spAutoFit/>
          </a:bodyPr>
          <a:lstStyle/>
          <a:p>
            <a:r>
              <a:rPr lang="tr-TR" sz="1400" dirty="0"/>
              <a:t>Ā-bi</a:t>
            </a:r>
          </a:p>
        </p:txBody>
      </p:sp>
      <p:cxnSp>
        <p:nvCxnSpPr>
          <p:cNvPr id="24" name="Straight Connector 23"/>
          <p:cNvCxnSpPr/>
          <p:nvPr/>
        </p:nvCxnSpPr>
        <p:spPr>
          <a:xfrm rot="5400000">
            <a:off x="7680176" y="5373216"/>
            <a:ext cx="144016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0800000">
            <a:off x="6888088" y="4653136"/>
            <a:ext cx="151216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Curved Connector 27"/>
          <p:cNvCxnSpPr/>
          <p:nvPr/>
        </p:nvCxnSpPr>
        <p:spPr>
          <a:xfrm rot="16200000" flipH="1">
            <a:off x="7716180" y="3969060"/>
            <a:ext cx="864096" cy="360040"/>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248129" y="3356992"/>
            <a:ext cx="1906291" cy="338554"/>
          </a:xfrm>
          <a:prstGeom prst="rect">
            <a:avLst/>
          </a:prstGeom>
          <a:noFill/>
        </p:spPr>
        <p:txBody>
          <a:bodyPr wrap="none" rtlCol="0">
            <a:spAutoFit/>
          </a:bodyPr>
          <a:lstStyle/>
          <a:p>
            <a:r>
              <a:rPr lang="tr-TR" sz="1600" dirty="0"/>
              <a:t>Goods market eqm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10</a:t>
            </a:fld>
            <a:endParaRPr lang="tr-TR"/>
          </a:p>
        </p:txBody>
      </p:sp>
      <p:cxnSp>
        <p:nvCxnSpPr>
          <p:cNvPr id="13" name="Straight Connector 12"/>
          <p:cNvCxnSpPr/>
          <p:nvPr/>
        </p:nvCxnSpPr>
        <p:spPr>
          <a:xfrm rot="5400000">
            <a:off x="1919536" y="1556792"/>
            <a:ext cx="244827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143672" y="2780928"/>
            <a:ext cx="31683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2099556" y="4473116"/>
            <a:ext cx="223224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215680" y="5589240"/>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143672" y="332656"/>
            <a:ext cx="3240360" cy="24482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143672" y="1268760"/>
            <a:ext cx="3528392" cy="1008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3143672" y="476672"/>
            <a:ext cx="3528392" cy="10801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423592" y="3789040"/>
            <a:ext cx="3600400"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3431704" y="3140968"/>
            <a:ext cx="4896544"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59696" y="3501008"/>
            <a:ext cx="3456384" cy="136815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0800000">
            <a:off x="3215680" y="3861048"/>
            <a:ext cx="1008112"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10800000">
            <a:off x="3215680" y="4509120"/>
            <a:ext cx="2664296"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711624" y="332657"/>
            <a:ext cx="450764" cy="307777"/>
          </a:xfrm>
          <a:prstGeom prst="rect">
            <a:avLst/>
          </a:prstGeom>
          <a:noFill/>
        </p:spPr>
        <p:txBody>
          <a:bodyPr wrap="none" rtlCol="0">
            <a:spAutoFit/>
          </a:bodyPr>
          <a:lstStyle/>
          <a:p>
            <a:r>
              <a:rPr lang="tr-TR" sz="1400" dirty="0"/>
              <a:t>Y,Z</a:t>
            </a:r>
          </a:p>
        </p:txBody>
      </p:sp>
      <p:sp>
        <p:nvSpPr>
          <p:cNvPr id="43" name="TextBox 42"/>
          <p:cNvSpPr txBox="1"/>
          <p:nvPr/>
        </p:nvSpPr>
        <p:spPr>
          <a:xfrm>
            <a:off x="6384033" y="188641"/>
            <a:ext cx="518091" cy="307777"/>
          </a:xfrm>
          <a:prstGeom prst="rect">
            <a:avLst/>
          </a:prstGeom>
          <a:noFill/>
        </p:spPr>
        <p:txBody>
          <a:bodyPr wrap="none" rtlCol="0">
            <a:spAutoFit/>
          </a:bodyPr>
          <a:lstStyle/>
          <a:p>
            <a:r>
              <a:rPr lang="tr-TR" sz="1400" dirty="0"/>
              <a:t>Y=Z</a:t>
            </a:r>
          </a:p>
        </p:txBody>
      </p:sp>
      <p:sp>
        <p:nvSpPr>
          <p:cNvPr id="44" name="TextBox 43"/>
          <p:cNvSpPr txBox="1"/>
          <p:nvPr/>
        </p:nvSpPr>
        <p:spPr>
          <a:xfrm>
            <a:off x="6672064" y="404665"/>
            <a:ext cx="415372" cy="307777"/>
          </a:xfrm>
          <a:prstGeom prst="rect">
            <a:avLst/>
          </a:prstGeom>
          <a:noFill/>
        </p:spPr>
        <p:txBody>
          <a:bodyPr wrap="square" rtlCol="0">
            <a:spAutoFit/>
          </a:bodyPr>
          <a:lstStyle/>
          <a:p>
            <a:r>
              <a:rPr lang="tr-TR" sz="1400" dirty="0"/>
              <a:t>Z</a:t>
            </a:r>
            <a:r>
              <a:rPr lang="tr-TR" sz="1400" baseline="-25000" dirty="0"/>
              <a:t>1</a:t>
            </a:r>
            <a:endParaRPr lang="tr-TR" sz="1400" dirty="0"/>
          </a:p>
        </p:txBody>
      </p:sp>
      <p:sp>
        <p:nvSpPr>
          <p:cNvPr id="45" name="TextBox 44"/>
          <p:cNvSpPr txBox="1"/>
          <p:nvPr/>
        </p:nvSpPr>
        <p:spPr>
          <a:xfrm>
            <a:off x="6744072" y="1124745"/>
            <a:ext cx="365806" cy="307777"/>
          </a:xfrm>
          <a:prstGeom prst="rect">
            <a:avLst/>
          </a:prstGeom>
          <a:noFill/>
        </p:spPr>
        <p:txBody>
          <a:bodyPr wrap="none" rtlCol="0">
            <a:spAutoFit/>
          </a:bodyPr>
          <a:lstStyle/>
          <a:p>
            <a:r>
              <a:rPr lang="tr-TR" sz="1400" dirty="0"/>
              <a:t>Z</a:t>
            </a:r>
            <a:r>
              <a:rPr lang="tr-TR" sz="1400" baseline="-25000" dirty="0"/>
              <a:t>0</a:t>
            </a:r>
            <a:endParaRPr lang="tr-TR" sz="1400" dirty="0"/>
          </a:p>
        </p:txBody>
      </p:sp>
      <p:cxnSp>
        <p:nvCxnSpPr>
          <p:cNvPr id="49" name="Straight Arrow Connector 48"/>
          <p:cNvCxnSpPr/>
          <p:nvPr/>
        </p:nvCxnSpPr>
        <p:spPr>
          <a:xfrm rot="5400000" flipH="1" flipV="1">
            <a:off x="6023992" y="980728"/>
            <a:ext cx="57606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2495600" y="2132857"/>
            <a:ext cx="599844" cy="307777"/>
          </a:xfrm>
          <a:prstGeom prst="rect">
            <a:avLst/>
          </a:prstGeom>
          <a:noFill/>
        </p:spPr>
        <p:txBody>
          <a:bodyPr wrap="none" rtlCol="0">
            <a:spAutoFit/>
          </a:bodyPr>
          <a:lstStyle/>
          <a:p>
            <a:r>
              <a:rPr lang="tr-TR" sz="1400" dirty="0"/>
              <a:t>Ā-bi</a:t>
            </a:r>
            <a:r>
              <a:rPr lang="tr-TR" sz="1400" baseline="-25000" dirty="0"/>
              <a:t>0</a:t>
            </a:r>
            <a:endParaRPr lang="tr-TR" sz="1400" dirty="0"/>
          </a:p>
        </p:txBody>
      </p:sp>
      <p:sp>
        <p:nvSpPr>
          <p:cNvPr id="52" name="TextBox 51"/>
          <p:cNvSpPr txBox="1"/>
          <p:nvPr/>
        </p:nvSpPr>
        <p:spPr>
          <a:xfrm>
            <a:off x="2495600" y="1412777"/>
            <a:ext cx="577402" cy="307777"/>
          </a:xfrm>
          <a:prstGeom prst="rect">
            <a:avLst/>
          </a:prstGeom>
          <a:noFill/>
        </p:spPr>
        <p:txBody>
          <a:bodyPr wrap="none" rtlCol="0">
            <a:spAutoFit/>
          </a:bodyPr>
          <a:lstStyle/>
          <a:p>
            <a:r>
              <a:rPr lang="tr-TR" sz="1400" dirty="0"/>
              <a:t>Ā-bi</a:t>
            </a:r>
            <a:r>
              <a:rPr lang="tr-TR" sz="1400" baseline="-25000" dirty="0"/>
              <a:t>1</a:t>
            </a:r>
            <a:endParaRPr lang="tr-TR" sz="1400" dirty="0"/>
          </a:p>
        </p:txBody>
      </p:sp>
      <p:sp>
        <p:nvSpPr>
          <p:cNvPr id="53" name="TextBox 52"/>
          <p:cNvSpPr txBox="1"/>
          <p:nvPr/>
        </p:nvSpPr>
        <p:spPr>
          <a:xfrm>
            <a:off x="2927648" y="3284984"/>
            <a:ext cx="245580" cy="338554"/>
          </a:xfrm>
          <a:prstGeom prst="rect">
            <a:avLst/>
          </a:prstGeom>
          <a:noFill/>
        </p:spPr>
        <p:txBody>
          <a:bodyPr wrap="none" rtlCol="0">
            <a:spAutoFit/>
          </a:bodyPr>
          <a:lstStyle/>
          <a:p>
            <a:r>
              <a:rPr lang="tr-TR" sz="1600" dirty="0"/>
              <a:t>i</a:t>
            </a:r>
          </a:p>
        </p:txBody>
      </p:sp>
      <p:sp>
        <p:nvSpPr>
          <p:cNvPr id="54" name="TextBox 53"/>
          <p:cNvSpPr txBox="1"/>
          <p:nvPr/>
        </p:nvSpPr>
        <p:spPr>
          <a:xfrm>
            <a:off x="2855640" y="3717033"/>
            <a:ext cx="311304" cy="307777"/>
          </a:xfrm>
          <a:prstGeom prst="rect">
            <a:avLst/>
          </a:prstGeom>
          <a:noFill/>
        </p:spPr>
        <p:txBody>
          <a:bodyPr wrap="none" rtlCol="0">
            <a:spAutoFit/>
          </a:bodyPr>
          <a:lstStyle/>
          <a:p>
            <a:r>
              <a:rPr lang="tr-TR" sz="1400" dirty="0"/>
              <a:t>i</a:t>
            </a:r>
            <a:r>
              <a:rPr lang="tr-TR" sz="1400" baseline="-25000" dirty="0"/>
              <a:t>0</a:t>
            </a:r>
            <a:endParaRPr lang="tr-TR" sz="1400" dirty="0"/>
          </a:p>
        </p:txBody>
      </p:sp>
      <p:sp>
        <p:nvSpPr>
          <p:cNvPr id="55" name="TextBox 54"/>
          <p:cNvSpPr txBox="1"/>
          <p:nvPr/>
        </p:nvSpPr>
        <p:spPr>
          <a:xfrm>
            <a:off x="2855640" y="4365105"/>
            <a:ext cx="288862" cy="307777"/>
          </a:xfrm>
          <a:prstGeom prst="rect">
            <a:avLst/>
          </a:prstGeom>
          <a:noFill/>
        </p:spPr>
        <p:txBody>
          <a:bodyPr wrap="none" rtlCol="0">
            <a:spAutoFit/>
          </a:bodyPr>
          <a:lstStyle/>
          <a:p>
            <a:r>
              <a:rPr lang="tr-TR" sz="1400" dirty="0"/>
              <a:t>i</a:t>
            </a:r>
            <a:r>
              <a:rPr lang="tr-TR" sz="1400" baseline="-25000" dirty="0"/>
              <a:t>1</a:t>
            </a:r>
            <a:endParaRPr lang="tr-TR" sz="1400" dirty="0"/>
          </a:p>
        </p:txBody>
      </p:sp>
      <p:sp>
        <p:nvSpPr>
          <p:cNvPr id="56" name="TextBox 55"/>
          <p:cNvSpPr txBox="1"/>
          <p:nvPr/>
        </p:nvSpPr>
        <p:spPr>
          <a:xfrm>
            <a:off x="4223792" y="2852937"/>
            <a:ext cx="369012" cy="307777"/>
          </a:xfrm>
          <a:prstGeom prst="rect">
            <a:avLst/>
          </a:prstGeom>
          <a:noFill/>
        </p:spPr>
        <p:txBody>
          <a:bodyPr wrap="none" rtlCol="0">
            <a:spAutoFit/>
          </a:bodyPr>
          <a:lstStyle/>
          <a:p>
            <a:r>
              <a:rPr lang="tr-TR" sz="1400" dirty="0"/>
              <a:t>Y</a:t>
            </a:r>
            <a:r>
              <a:rPr lang="tr-TR" sz="1400" baseline="-25000" dirty="0"/>
              <a:t>0</a:t>
            </a:r>
            <a:endParaRPr lang="tr-TR" sz="1400" dirty="0"/>
          </a:p>
        </p:txBody>
      </p:sp>
      <p:sp>
        <p:nvSpPr>
          <p:cNvPr id="57" name="TextBox 56"/>
          <p:cNvSpPr txBox="1"/>
          <p:nvPr/>
        </p:nvSpPr>
        <p:spPr>
          <a:xfrm>
            <a:off x="4079776" y="5661249"/>
            <a:ext cx="369012" cy="307777"/>
          </a:xfrm>
          <a:prstGeom prst="rect">
            <a:avLst/>
          </a:prstGeom>
          <a:noFill/>
        </p:spPr>
        <p:txBody>
          <a:bodyPr wrap="none" rtlCol="0">
            <a:spAutoFit/>
          </a:bodyPr>
          <a:lstStyle/>
          <a:p>
            <a:r>
              <a:rPr lang="tr-TR" sz="1400" dirty="0"/>
              <a:t>Y</a:t>
            </a:r>
            <a:r>
              <a:rPr lang="tr-TR" sz="1400" baseline="-25000" dirty="0"/>
              <a:t>0</a:t>
            </a:r>
            <a:endParaRPr lang="tr-TR" sz="1400" dirty="0"/>
          </a:p>
        </p:txBody>
      </p:sp>
      <p:sp>
        <p:nvSpPr>
          <p:cNvPr id="58" name="TextBox 57"/>
          <p:cNvSpPr txBox="1"/>
          <p:nvPr/>
        </p:nvSpPr>
        <p:spPr>
          <a:xfrm>
            <a:off x="5879976" y="2852937"/>
            <a:ext cx="346570" cy="307777"/>
          </a:xfrm>
          <a:prstGeom prst="rect">
            <a:avLst/>
          </a:prstGeom>
          <a:noFill/>
        </p:spPr>
        <p:txBody>
          <a:bodyPr wrap="none" rtlCol="0">
            <a:spAutoFit/>
          </a:bodyPr>
          <a:lstStyle/>
          <a:p>
            <a:r>
              <a:rPr lang="tr-TR" sz="1400" dirty="0"/>
              <a:t>Y</a:t>
            </a:r>
            <a:r>
              <a:rPr lang="tr-TR" sz="1400" baseline="-25000" dirty="0"/>
              <a:t>1</a:t>
            </a:r>
            <a:endParaRPr lang="tr-TR" sz="1400" dirty="0"/>
          </a:p>
        </p:txBody>
      </p:sp>
      <p:sp>
        <p:nvSpPr>
          <p:cNvPr id="59" name="TextBox 58"/>
          <p:cNvSpPr txBox="1"/>
          <p:nvPr/>
        </p:nvSpPr>
        <p:spPr>
          <a:xfrm>
            <a:off x="5735960" y="5661249"/>
            <a:ext cx="346570" cy="307777"/>
          </a:xfrm>
          <a:prstGeom prst="rect">
            <a:avLst/>
          </a:prstGeom>
          <a:noFill/>
        </p:spPr>
        <p:txBody>
          <a:bodyPr wrap="none" rtlCol="0">
            <a:spAutoFit/>
          </a:bodyPr>
          <a:lstStyle/>
          <a:p>
            <a:r>
              <a:rPr lang="tr-TR" sz="1400" dirty="0"/>
              <a:t>Y</a:t>
            </a:r>
            <a:r>
              <a:rPr lang="tr-TR" sz="1400" baseline="-25000" dirty="0"/>
              <a:t>1</a:t>
            </a:r>
            <a:endParaRPr lang="tr-TR" sz="1400" dirty="0"/>
          </a:p>
        </p:txBody>
      </p:sp>
      <p:sp>
        <p:nvSpPr>
          <p:cNvPr id="60" name="TextBox 59"/>
          <p:cNvSpPr txBox="1"/>
          <p:nvPr/>
        </p:nvSpPr>
        <p:spPr>
          <a:xfrm>
            <a:off x="6312024" y="2852937"/>
            <a:ext cx="295274" cy="307777"/>
          </a:xfrm>
          <a:prstGeom prst="rect">
            <a:avLst/>
          </a:prstGeom>
          <a:noFill/>
        </p:spPr>
        <p:txBody>
          <a:bodyPr wrap="none" rtlCol="0">
            <a:spAutoFit/>
          </a:bodyPr>
          <a:lstStyle/>
          <a:p>
            <a:r>
              <a:rPr lang="tr-TR" sz="1400" dirty="0"/>
              <a:t>Y</a:t>
            </a:r>
          </a:p>
        </p:txBody>
      </p:sp>
      <p:sp>
        <p:nvSpPr>
          <p:cNvPr id="61" name="TextBox 60"/>
          <p:cNvSpPr txBox="1"/>
          <p:nvPr/>
        </p:nvSpPr>
        <p:spPr>
          <a:xfrm>
            <a:off x="6456040" y="5661249"/>
            <a:ext cx="295274" cy="307777"/>
          </a:xfrm>
          <a:prstGeom prst="rect">
            <a:avLst/>
          </a:prstGeom>
          <a:noFill/>
        </p:spPr>
        <p:txBody>
          <a:bodyPr wrap="none" rtlCol="0">
            <a:spAutoFit/>
          </a:bodyPr>
          <a:lstStyle/>
          <a:p>
            <a:r>
              <a:rPr lang="tr-TR" sz="1400" dirty="0"/>
              <a:t>Y</a:t>
            </a:r>
          </a:p>
        </p:txBody>
      </p:sp>
      <p:sp>
        <p:nvSpPr>
          <p:cNvPr id="62" name="TextBox 61"/>
          <p:cNvSpPr txBox="1"/>
          <p:nvPr/>
        </p:nvSpPr>
        <p:spPr>
          <a:xfrm>
            <a:off x="6888088" y="4725145"/>
            <a:ext cx="356188" cy="307777"/>
          </a:xfrm>
          <a:prstGeom prst="rect">
            <a:avLst/>
          </a:prstGeom>
          <a:noFill/>
        </p:spPr>
        <p:txBody>
          <a:bodyPr wrap="none" rtlCol="0">
            <a:spAutoFit/>
          </a:bodyPr>
          <a:lstStyle/>
          <a:p>
            <a:r>
              <a:rPr lang="tr-TR" sz="1400" dirty="0"/>
              <a:t>IS</a:t>
            </a:r>
          </a:p>
        </p:txBody>
      </p:sp>
      <p:cxnSp>
        <p:nvCxnSpPr>
          <p:cNvPr id="64" name="Straight Arrow Connector 63"/>
          <p:cNvCxnSpPr/>
          <p:nvPr/>
        </p:nvCxnSpPr>
        <p:spPr>
          <a:xfrm rot="5400000">
            <a:off x="3035660" y="4185084"/>
            <a:ext cx="64807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4223792" y="5373216"/>
            <a:ext cx="158417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7312594" y="394692"/>
            <a:ext cx="3355406" cy="6463308"/>
          </a:xfrm>
          <a:prstGeom prst="rect">
            <a:avLst/>
          </a:prstGeom>
          <a:noFill/>
        </p:spPr>
        <p:txBody>
          <a:bodyPr wrap="none" rtlCol="0">
            <a:spAutoFit/>
          </a:bodyPr>
          <a:lstStyle/>
          <a:p>
            <a:r>
              <a:rPr lang="tr-TR" dirty="0"/>
              <a:t>If interest rate i drops:</a:t>
            </a:r>
          </a:p>
          <a:p>
            <a:endParaRPr lang="tr-TR" dirty="0"/>
          </a:p>
          <a:p>
            <a:r>
              <a:rPr lang="tr-TR" dirty="0"/>
              <a:t>*Investment demand </a:t>
            </a:r>
          </a:p>
          <a:p>
            <a:r>
              <a:rPr lang="tr-TR" dirty="0"/>
              <a:t>increases;</a:t>
            </a:r>
          </a:p>
          <a:p>
            <a:endParaRPr lang="tr-TR" dirty="0"/>
          </a:p>
          <a:p>
            <a:r>
              <a:rPr lang="tr-TR" dirty="0"/>
              <a:t>**Z shifts up;</a:t>
            </a:r>
          </a:p>
          <a:p>
            <a:endParaRPr lang="tr-TR" dirty="0"/>
          </a:p>
          <a:p>
            <a:r>
              <a:rPr lang="tr-TR" dirty="0"/>
              <a:t>***A new goods market eqm</a:t>
            </a:r>
          </a:p>
          <a:p>
            <a:r>
              <a:rPr lang="tr-TR" dirty="0"/>
              <a:t> occurs with new i;</a:t>
            </a:r>
          </a:p>
          <a:p>
            <a:endParaRPr lang="tr-TR" dirty="0"/>
          </a:p>
          <a:p>
            <a:r>
              <a:rPr lang="tr-TR" dirty="0">
                <a:solidFill>
                  <a:schemeClr val="accent6">
                    <a:lumMod val="75000"/>
                  </a:schemeClr>
                </a:solidFill>
              </a:rPr>
              <a:t>Holding everthing constant,</a:t>
            </a:r>
          </a:p>
          <a:p>
            <a:r>
              <a:rPr lang="tr-TR" dirty="0">
                <a:solidFill>
                  <a:schemeClr val="accent6">
                    <a:lumMod val="75000"/>
                  </a:schemeClr>
                </a:solidFill>
              </a:rPr>
              <a:t>the IS-curve shows the </a:t>
            </a:r>
          </a:p>
          <a:p>
            <a:r>
              <a:rPr lang="tr-TR" dirty="0">
                <a:solidFill>
                  <a:schemeClr val="accent6">
                    <a:lumMod val="75000"/>
                  </a:schemeClr>
                </a:solidFill>
              </a:rPr>
              <a:t>alternative combinations of</a:t>
            </a:r>
          </a:p>
          <a:p>
            <a:r>
              <a:rPr lang="tr-TR" dirty="0">
                <a:solidFill>
                  <a:schemeClr val="accent6">
                    <a:lumMod val="75000"/>
                  </a:schemeClr>
                </a:solidFill>
              </a:rPr>
              <a:t>goods market equilibria </a:t>
            </a:r>
          </a:p>
          <a:p>
            <a:r>
              <a:rPr lang="tr-TR" dirty="0">
                <a:solidFill>
                  <a:schemeClr val="accent6">
                    <a:lumMod val="75000"/>
                  </a:schemeClr>
                </a:solidFill>
              </a:rPr>
              <a:t>(i and Y that clear the </a:t>
            </a:r>
          </a:p>
          <a:p>
            <a:r>
              <a:rPr lang="tr-TR" dirty="0">
                <a:solidFill>
                  <a:schemeClr val="accent6">
                    <a:lumMod val="75000"/>
                  </a:schemeClr>
                </a:solidFill>
              </a:rPr>
              <a:t>Goods market)</a:t>
            </a:r>
          </a:p>
          <a:p>
            <a:endParaRPr lang="tr-TR" u="sng" dirty="0">
              <a:solidFill>
                <a:schemeClr val="accent6">
                  <a:lumMod val="75000"/>
                </a:schemeClr>
              </a:solidFill>
            </a:endParaRPr>
          </a:p>
          <a:p>
            <a:r>
              <a:rPr lang="tr-TR" u="sng" dirty="0">
                <a:solidFill>
                  <a:schemeClr val="accent6">
                    <a:lumMod val="75000"/>
                  </a:schemeClr>
                </a:solidFill>
              </a:rPr>
              <a:t>Important:</a:t>
            </a:r>
          </a:p>
          <a:p>
            <a:r>
              <a:rPr lang="tr-TR" dirty="0">
                <a:solidFill>
                  <a:schemeClr val="accent6">
                    <a:lumMod val="75000"/>
                  </a:schemeClr>
                </a:solidFill>
              </a:rPr>
              <a:t>i is determined outside the</a:t>
            </a:r>
          </a:p>
          <a:p>
            <a:r>
              <a:rPr lang="tr-TR" dirty="0">
                <a:solidFill>
                  <a:schemeClr val="accent6">
                    <a:lumMod val="75000"/>
                  </a:schemeClr>
                </a:solidFill>
              </a:rPr>
              <a:t>Goods market; Y is determined</a:t>
            </a:r>
          </a:p>
          <a:p>
            <a:r>
              <a:rPr lang="tr-TR" dirty="0">
                <a:solidFill>
                  <a:schemeClr val="accent6">
                    <a:lumMod val="75000"/>
                  </a:schemeClr>
                </a:solidFill>
              </a:rPr>
              <a:t>in the goods market </a:t>
            </a:r>
          </a:p>
          <a:p>
            <a:endParaRPr lang="tr-TR" dirty="0"/>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1000"/>
                                        <p:tgtEl>
                                          <p:spTgt spid="64"/>
                                        </p:tgtEl>
                                      </p:cBhvr>
                                    </p:animEffect>
                                    <p:anim calcmode="lin" valueType="num">
                                      <p:cBhvr>
                                        <p:cTn id="8" dur="1000" fill="hold"/>
                                        <p:tgtEl>
                                          <p:spTgt spid="64"/>
                                        </p:tgtEl>
                                        <p:attrNameLst>
                                          <p:attrName>ppt_x</p:attrName>
                                        </p:attrNameLst>
                                      </p:cBhvr>
                                      <p:tavLst>
                                        <p:tav tm="0">
                                          <p:val>
                                            <p:strVal val="#ppt_x"/>
                                          </p:val>
                                        </p:tav>
                                        <p:tav tm="100000">
                                          <p:val>
                                            <p:strVal val="#ppt_x"/>
                                          </p:val>
                                        </p:tav>
                                      </p:tavLst>
                                    </p:anim>
                                    <p:anim calcmode="lin" valueType="num">
                                      <p:cBhvr>
                                        <p:cTn id="9"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1000"/>
                                        <p:tgtEl>
                                          <p:spTgt spid="49"/>
                                        </p:tgtEl>
                                      </p:cBhvr>
                                    </p:animEffect>
                                    <p:anim calcmode="lin" valueType="num">
                                      <p:cBhvr>
                                        <p:cTn id="15" dur="1000" fill="hold"/>
                                        <p:tgtEl>
                                          <p:spTgt spid="49"/>
                                        </p:tgtEl>
                                        <p:attrNameLst>
                                          <p:attrName>ppt_x</p:attrName>
                                        </p:attrNameLst>
                                      </p:cBhvr>
                                      <p:tavLst>
                                        <p:tav tm="0">
                                          <p:val>
                                            <p:strVal val="#ppt_x"/>
                                          </p:val>
                                        </p:tav>
                                        <p:tav tm="100000">
                                          <p:val>
                                            <p:strVal val="#ppt_x"/>
                                          </p:val>
                                        </p:tav>
                                      </p:tavLst>
                                    </p:anim>
                                    <p:anim calcmode="lin" valueType="num">
                                      <p:cBhvr>
                                        <p:cTn id="16"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66"/>
                                        </p:tgtEl>
                                        <p:attrNameLst>
                                          <p:attrName>style.visibility</p:attrName>
                                        </p:attrNameLst>
                                      </p:cBhvr>
                                      <p:to>
                                        <p:strVal val="visible"/>
                                      </p:to>
                                    </p:set>
                                    <p:anim calcmode="lin" valueType="num">
                                      <p:cBhvr>
                                        <p:cTn id="21" dur="1000" fill="hold"/>
                                        <p:tgtEl>
                                          <p:spTgt spid="66"/>
                                        </p:tgtEl>
                                        <p:attrNameLst>
                                          <p:attrName>ppt_x</p:attrName>
                                        </p:attrNameLst>
                                      </p:cBhvr>
                                      <p:tavLst>
                                        <p:tav tm="0">
                                          <p:val>
                                            <p:strVal val="#ppt_x-.2"/>
                                          </p:val>
                                        </p:tav>
                                        <p:tav tm="100000">
                                          <p:val>
                                            <p:strVal val="#ppt_x"/>
                                          </p:val>
                                        </p:tav>
                                      </p:tavLst>
                                    </p:anim>
                                    <p:anim calcmode="lin" valueType="num">
                                      <p:cBhvr>
                                        <p:cTn id="22" dur="1000" fill="hold"/>
                                        <p:tgtEl>
                                          <p:spTgt spid="6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66"/>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1000" fill="hold"/>
                                        <p:tgtEl>
                                          <p:spTgt spid="35"/>
                                        </p:tgtEl>
                                        <p:attrNameLst>
                                          <p:attrName>ppt_x</p:attrName>
                                        </p:attrNameLst>
                                      </p:cBhvr>
                                      <p:tavLst>
                                        <p:tav tm="0">
                                          <p:val>
                                            <p:strVal val="#ppt_x-.2"/>
                                          </p:val>
                                        </p:tav>
                                        <p:tav tm="100000">
                                          <p:val>
                                            <p:strVal val="#ppt_x"/>
                                          </p:val>
                                        </p:tav>
                                      </p:tavLst>
                                    </p:anim>
                                    <p:anim calcmode="lin" valueType="num">
                                      <p:cBhvr>
                                        <p:cTn id="29" dur="1000" fill="hold"/>
                                        <p:tgtEl>
                                          <p:spTgt spid="35"/>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t>Deriving the IS-curve</a:t>
            </a:r>
          </a:p>
        </p:txBody>
      </p:sp>
      <p:sp>
        <p:nvSpPr>
          <p:cNvPr id="2" name="Date Placeholder 1"/>
          <p:cNvSpPr>
            <a:spLocks noGrp="1"/>
          </p:cNvSpPr>
          <p:nvPr>
            <p:ph type="dt" sz="half" idx="10"/>
          </p:nvPr>
        </p:nvSpPr>
        <p:spPr/>
        <p:txBody>
          <a:bodyPr/>
          <a:lstStyle/>
          <a:p>
            <a:fld id="{FB5792B0-9128-464B-AC0A-CFFCDA23223A}" type="datetime1">
              <a:rPr lang="tr-TR" smtClean="0"/>
              <a:pPr/>
              <a:t>27.10.2025</a:t>
            </a:fld>
            <a:endParaRPr lang="tr-TR"/>
          </a:p>
        </p:txBody>
      </p:sp>
      <p:sp>
        <p:nvSpPr>
          <p:cNvPr id="3" name="Slide Number Placeholder 2"/>
          <p:cNvSpPr>
            <a:spLocks noGrp="1"/>
          </p:cNvSpPr>
          <p:nvPr>
            <p:ph type="sldNum" sz="quarter" idx="12"/>
          </p:nvPr>
        </p:nvSpPr>
        <p:spPr/>
        <p:txBody>
          <a:bodyPr/>
          <a:lstStyle/>
          <a:p>
            <a:fld id="{B5F697F6-09A5-4556-A079-4E63017F4F97}" type="slidenum">
              <a:rPr lang="tr-TR" smtClean="0"/>
              <a:pPr/>
              <a:t>11</a:t>
            </a:fld>
            <a:endParaRPr lang="tr-TR"/>
          </a:p>
        </p:txBody>
      </p:sp>
      <p:sp>
        <p:nvSpPr>
          <p:cNvPr id="5" name="Content Placeholder 4"/>
          <p:cNvSpPr>
            <a:spLocks noGrp="1"/>
          </p:cNvSpPr>
          <p:nvPr>
            <p:ph sz="quarter" idx="1"/>
          </p:nvPr>
        </p:nvSpPr>
        <p:spPr>
          <a:xfrm>
            <a:off x="1825752" y="1527048"/>
            <a:ext cx="8503920" cy="4782272"/>
          </a:xfrm>
        </p:spPr>
        <p:txBody>
          <a:bodyPr/>
          <a:lstStyle/>
          <a:p>
            <a:r>
              <a:rPr lang="tr-TR" dirty="0"/>
              <a:t>We can express the IS-curve algebraically, as well:</a:t>
            </a:r>
          </a:p>
        </p:txBody>
      </p:sp>
      <p:graphicFrame>
        <p:nvGraphicFramePr>
          <p:cNvPr id="6" name="Object 5"/>
          <p:cNvGraphicFramePr>
            <a:graphicFrameLocks noChangeAspect="1"/>
          </p:cNvGraphicFramePr>
          <p:nvPr/>
        </p:nvGraphicFramePr>
        <p:xfrm>
          <a:off x="2711625" y="2348880"/>
          <a:ext cx="2881313" cy="2598738"/>
        </p:xfrm>
        <a:graphic>
          <a:graphicData uri="http://schemas.openxmlformats.org/presentationml/2006/ole">
            <mc:AlternateContent xmlns:mc="http://schemas.openxmlformats.org/markup-compatibility/2006">
              <mc:Choice xmlns:v="urn:schemas-microsoft-com:vml" Requires="v">
                <p:oleObj spid="_x0000_s7365" name="Equation" r:id="rId3" imgW="1562040" imgH="1409400" progId="Equation.3">
                  <p:embed/>
                </p:oleObj>
              </mc:Choice>
              <mc:Fallback>
                <p:oleObj name="Equation" r:id="rId3" imgW="1562040" imgH="14094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1625" y="2348880"/>
                        <a:ext cx="2881313" cy="25987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1" name="Object 3"/>
          <p:cNvGraphicFramePr>
            <a:graphicFrameLocks noChangeAspect="1"/>
          </p:cNvGraphicFramePr>
          <p:nvPr/>
        </p:nvGraphicFramePr>
        <p:xfrm>
          <a:off x="6640513" y="2420939"/>
          <a:ext cx="2584450" cy="2371725"/>
        </p:xfrm>
        <a:graphic>
          <a:graphicData uri="http://schemas.openxmlformats.org/presentationml/2006/ole">
            <mc:AlternateContent xmlns:mc="http://schemas.openxmlformats.org/markup-compatibility/2006">
              <mc:Choice xmlns:v="urn:schemas-microsoft-com:vml" Requires="v">
                <p:oleObj spid="_x0000_s7366" name="Equation" r:id="rId5" imgW="1231560" imgH="1130040" progId="Equation.3">
                  <p:embed/>
                </p:oleObj>
              </mc:Choice>
              <mc:Fallback>
                <p:oleObj name="Equation" r:id="rId5" imgW="1231560" imgH="11300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40513" y="2420939"/>
                        <a:ext cx="2584450"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 name="Object 7"/>
          <p:cNvGraphicFramePr>
            <a:graphicFrameLocks noChangeAspect="1"/>
          </p:cNvGraphicFramePr>
          <p:nvPr/>
        </p:nvGraphicFramePr>
        <p:xfrm>
          <a:off x="4079776" y="4941168"/>
          <a:ext cx="2863376" cy="936104"/>
        </p:xfrm>
        <a:graphic>
          <a:graphicData uri="http://schemas.openxmlformats.org/presentationml/2006/ole">
            <mc:AlternateContent xmlns:mc="http://schemas.openxmlformats.org/markup-compatibility/2006">
              <mc:Choice xmlns:v="urn:schemas-microsoft-com:vml" Requires="v">
                <p:oleObj spid="_x0000_s7367" name="Equation" r:id="rId7" imgW="1320480" imgH="431640" progId="Equation.3">
                  <p:embed/>
                </p:oleObj>
              </mc:Choice>
              <mc:Fallback>
                <p:oleObj name="Equation" r:id="rId7" imgW="1320480" imgH="43164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79776" y="4941168"/>
                        <a:ext cx="2863376" cy="93610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Box 8"/>
          <p:cNvSpPr txBox="1"/>
          <p:nvPr/>
        </p:nvSpPr>
        <p:spPr>
          <a:xfrm>
            <a:off x="7176120" y="5013177"/>
            <a:ext cx="2811988" cy="1200329"/>
          </a:xfrm>
          <a:prstGeom prst="rect">
            <a:avLst/>
          </a:prstGeom>
          <a:solidFill>
            <a:schemeClr val="accent4">
              <a:lumMod val="60000"/>
              <a:lumOff val="40000"/>
            </a:schemeClr>
          </a:solidFill>
        </p:spPr>
        <p:txBody>
          <a:bodyPr wrap="none" rtlCol="0">
            <a:spAutoFit/>
          </a:bodyPr>
          <a:lstStyle/>
          <a:p>
            <a:r>
              <a:rPr lang="tr-TR" dirty="0"/>
              <a:t>The parameter b and the </a:t>
            </a:r>
          </a:p>
          <a:p>
            <a:r>
              <a:rPr lang="tr-TR" dirty="0"/>
              <a:t>multiplier determine</a:t>
            </a:r>
          </a:p>
          <a:p>
            <a:r>
              <a:rPr lang="tr-TR" dirty="0"/>
              <a:t>together how steep </a:t>
            </a:r>
          </a:p>
          <a:p>
            <a:r>
              <a:rPr lang="tr-TR" dirty="0"/>
              <a:t>or how flat the IS-curve 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Shifts in the IS-curve</a:t>
            </a:r>
          </a:p>
        </p:txBody>
      </p:sp>
      <p:sp>
        <p:nvSpPr>
          <p:cNvPr id="3" name="Date Placeholder 2"/>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12</a:t>
            </a:fld>
            <a:endParaRPr lang="tr-TR"/>
          </a:p>
        </p:txBody>
      </p:sp>
      <p:sp>
        <p:nvSpPr>
          <p:cNvPr id="5" name="Content Placeholder 4"/>
          <p:cNvSpPr>
            <a:spLocks noGrp="1"/>
          </p:cNvSpPr>
          <p:nvPr>
            <p:ph sz="quarter" idx="1"/>
          </p:nvPr>
        </p:nvSpPr>
        <p:spPr/>
        <p:txBody>
          <a:bodyPr>
            <a:normAutofit/>
          </a:bodyPr>
          <a:lstStyle/>
          <a:p>
            <a:r>
              <a:rPr lang="tr-TR" dirty="0"/>
              <a:t>Shifts in the IS curve are caused by changes in the autonomous expenditures, Ā, given a constant interest rate, i.</a:t>
            </a:r>
          </a:p>
          <a:p>
            <a:endParaRPr lang="tr-TR" dirty="0"/>
          </a:p>
          <a:p>
            <a:endParaRPr lang="tr-TR" dirty="0"/>
          </a:p>
          <a:p>
            <a:endParaRPr lang="tr-TR" dirty="0"/>
          </a:p>
          <a:p>
            <a:endParaRPr lang="tr-TR" dirty="0"/>
          </a:p>
          <a:p>
            <a:endParaRPr lang="tr-TR" dirty="0"/>
          </a:p>
          <a:p>
            <a:endParaRPr lang="tr-TR" dirty="0"/>
          </a:p>
          <a:p>
            <a:pPr>
              <a:buNone/>
            </a:pPr>
            <a:endParaRPr lang="tr-TR" dirty="0"/>
          </a:p>
        </p:txBody>
      </p:sp>
      <p:graphicFrame>
        <p:nvGraphicFramePr>
          <p:cNvPr id="6" name="Object 5"/>
          <p:cNvGraphicFramePr>
            <a:graphicFrameLocks noChangeAspect="1"/>
          </p:cNvGraphicFramePr>
          <p:nvPr/>
        </p:nvGraphicFramePr>
        <p:xfrm>
          <a:off x="5447928" y="2492897"/>
          <a:ext cx="3384376" cy="3297597"/>
        </p:xfrm>
        <a:graphic>
          <a:graphicData uri="http://schemas.openxmlformats.org/presentationml/2006/ole">
            <mc:AlternateContent xmlns:mc="http://schemas.openxmlformats.org/markup-compatibility/2006">
              <mc:Choice xmlns:v="urn:schemas-microsoft-com:vml" Requires="v">
                <p:oleObj spid="_x0000_s8259" name="Equation" r:id="rId3" imgW="1485720" imgH="1447560" progId="Equation.3">
                  <p:embed/>
                </p:oleObj>
              </mc:Choice>
              <mc:Fallback>
                <p:oleObj name="Equation" r:id="rId3" imgW="1485720" imgH="144756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7928" y="2492897"/>
                        <a:ext cx="3384376" cy="329759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Shifts in the IS-curve</a:t>
            </a:r>
          </a:p>
        </p:txBody>
      </p:sp>
      <p:sp>
        <p:nvSpPr>
          <p:cNvPr id="3" name="Date Placeholder 2"/>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13</a:t>
            </a:fld>
            <a:endParaRPr lang="tr-TR"/>
          </a:p>
        </p:txBody>
      </p:sp>
      <p:sp>
        <p:nvSpPr>
          <p:cNvPr id="5" name="Content Placeholder 4"/>
          <p:cNvSpPr>
            <a:spLocks noGrp="1"/>
          </p:cNvSpPr>
          <p:nvPr>
            <p:ph sz="quarter" idx="1"/>
          </p:nvPr>
        </p:nvSpPr>
        <p:spPr/>
        <p:txBody>
          <a:bodyPr/>
          <a:lstStyle/>
          <a:p>
            <a:pPr>
              <a:buNone/>
            </a:pPr>
            <a:endParaRPr lang="tr-TR" dirty="0"/>
          </a:p>
          <a:p>
            <a:pPr>
              <a:buNone/>
            </a:pPr>
            <a:endParaRPr lang="tr-TR" dirty="0"/>
          </a:p>
          <a:p>
            <a:r>
              <a:rPr lang="tr-TR" i="1" dirty="0">
                <a:solidFill>
                  <a:srgbClr val="FF0000"/>
                </a:solidFill>
              </a:rPr>
              <a:t>Important:</a:t>
            </a:r>
          </a:p>
          <a:p>
            <a:r>
              <a:rPr lang="tr-TR" dirty="0"/>
              <a:t>Changes in the interest rate lead to </a:t>
            </a:r>
            <a:r>
              <a:rPr lang="tr-TR" i="1" dirty="0"/>
              <a:t>movements along a given IS-curve</a:t>
            </a:r>
            <a:r>
              <a:rPr lang="tr-TR" dirty="0"/>
              <a:t>, only!..</a:t>
            </a:r>
          </a:p>
          <a:p>
            <a:r>
              <a:rPr lang="tr-TR" dirty="0"/>
              <a:t>Changes in the interest rate do not cause the IS-curve to shift!..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14</a:t>
            </a:fld>
            <a:endParaRPr lang="tr-TR"/>
          </a:p>
        </p:txBody>
      </p:sp>
      <p:cxnSp>
        <p:nvCxnSpPr>
          <p:cNvPr id="13" name="Straight Connector 12"/>
          <p:cNvCxnSpPr/>
          <p:nvPr/>
        </p:nvCxnSpPr>
        <p:spPr>
          <a:xfrm rot="5400000">
            <a:off x="1919536" y="1556792"/>
            <a:ext cx="244827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143672" y="2780928"/>
            <a:ext cx="31683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2099556" y="4473116"/>
            <a:ext cx="223224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215680" y="5589240"/>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143672" y="332656"/>
            <a:ext cx="3240360" cy="24482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143672" y="1268760"/>
            <a:ext cx="3528392" cy="1008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3143672" y="476672"/>
            <a:ext cx="3528392" cy="10801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423592" y="3789040"/>
            <a:ext cx="3600400"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3431704" y="3140968"/>
            <a:ext cx="4896544"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59696" y="4149080"/>
            <a:ext cx="3096344" cy="122413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10800000">
            <a:off x="3215680" y="4509120"/>
            <a:ext cx="2664296"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711624" y="332657"/>
            <a:ext cx="450764" cy="307777"/>
          </a:xfrm>
          <a:prstGeom prst="rect">
            <a:avLst/>
          </a:prstGeom>
          <a:noFill/>
        </p:spPr>
        <p:txBody>
          <a:bodyPr wrap="none" rtlCol="0">
            <a:spAutoFit/>
          </a:bodyPr>
          <a:lstStyle/>
          <a:p>
            <a:r>
              <a:rPr lang="tr-TR" sz="1400" dirty="0"/>
              <a:t>Y,Z</a:t>
            </a:r>
          </a:p>
        </p:txBody>
      </p:sp>
      <p:sp>
        <p:nvSpPr>
          <p:cNvPr id="43" name="TextBox 42"/>
          <p:cNvSpPr txBox="1"/>
          <p:nvPr/>
        </p:nvSpPr>
        <p:spPr>
          <a:xfrm>
            <a:off x="6384033" y="188641"/>
            <a:ext cx="518091" cy="307777"/>
          </a:xfrm>
          <a:prstGeom prst="rect">
            <a:avLst/>
          </a:prstGeom>
          <a:noFill/>
        </p:spPr>
        <p:txBody>
          <a:bodyPr wrap="none" rtlCol="0">
            <a:spAutoFit/>
          </a:bodyPr>
          <a:lstStyle/>
          <a:p>
            <a:r>
              <a:rPr lang="tr-TR" sz="1400" dirty="0"/>
              <a:t>Y=Z</a:t>
            </a:r>
          </a:p>
        </p:txBody>
      </p:sp>
      <p:sp>
        <p:nvSpPr>
          <p:cNvPr id="44" name="TextBox 43"/>
          <p:cNvSpPr txBox="1"/>
          <p:nvPr/>
        </p:nvSpPr>
        <p:spPr>
          <a:xfrm>
            <a:off x="6672064" y="404665"/>
            <a:ext cx="415372" cy="307777"/>
          </a:xfrm>
          <a:prstGeom prst="rect">
            <a:avLst/>
          </a:prstGeom>
          <a:noFill/>
        </p:spPr>
        <p:txBody>
          <a:bodyPr wrap="square" rtlCol="0">
            <a:spAutoFit/>
          </a:bodyPr>
          <a:lstStyle/>
          <a:p>
            <a:r>
              <a:rPr lang="tr-TR" sz="1400" dirty="0"/>
              <a:t>Z</a:t>
            </a:r>
            <a:r>
              <a:rPr lang="tr-TR" sz="1400" baseline="-25000" dirty="0"/>
              <a:t>1</a:t>
            </a:r>
            <a:endParaRPr lang="tr-TR" sz="1400" dirty="0"/>
          </a:p>
        </p:txBody>
      </p:sp>
      <p:sp>
        <p:nvSpPr>
          <p:cNvPr id="45" name="TextBox 44"/>
          <p:cNvSpPr txBox="1"/>
          <p:nvPr/>
        </p:nvSpPr>
        <p:spPr>
          <a:xfrm>
            <a:off x="6744072" y="1124745"/>
            <a:ext cx="365806" cy="307777"/>
          </a:xfrm>
          <a:prstGeom prst="rect">
            <a:avLst/>
          </a:prstGeom>
          <a:noFill/>
        </p:spPr>
        <p:txBody>
          <a:bodyPr wrap="none" rtlCol="0">
            <a:spAutoFit/>
          </a:bodyPr>
          <a:lstStyle/>
          <a:p>
            <a:r>
              <a:rPr lang="tr-TR" sz="1400" dirty="0"/>
              <a:t>Z</a:t>
            </a:r>
            <a:r>
              <a:rPr lang="tr-TR" sz="1400" baseline="-25000" dirty="0"/>
              <a:t>0</a:t>
            </a:r>
            <a:endParaRPr lang="tr-TR" sz="1400" dirty="0"/>
          </a:p>
        </p:txBody>
      </p:sp>
      <p:cxnSp>
        <p:nvCxnSpPr>
          <p:cNvPr id="49" name="Straight Arrow Connector 48"/>
          <p:cNvCxnSpPr/>
          <p:nvPr/>
        </p:nvCxnSpPr>
        <p:spPr>
          <a:xfrm rot="5400000" flipH="1" flipV="1">
            <a:off x="6023992" y="980728"/>
            <a:ext cx="576064"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2495601" y="2132857"/>
            <a:ext cx="716863" cy="307777"/>
          </a:xfrm>
          <a:prstGeom prst="rect">
            <a:avLst/>
          </a:prstGeom>
          <a:noFill/>
        </p:spPr>
        <p:txBody>
          <a:bodyPr wrap="none" rtlCol="0">
            <a:spAutoFit/>
          </a:bodyPr>
          <a:lstStyle/>
          <a:p>
            <a:r>
              <a:rPr lang="tr-TR" sz="1400" dirty="0"/>
              <a:t>Ā </a:t>
            </a:r>
            <a:r>
              <a:rPr lang="tr-TR" sz="1400" baseline="-25000" dirty="0"/>
              <a:t>0</a:t>
            </a:r>
            <a:r>
              <a:rPr lang="tr-TR" sz="1400" dirty="0"/>
              <a:t>-bi</a:t>
            </a:r>
            <a:r>
              <a:rPr lang="tr-TR" sz="1400" baseline="-25000" dirty="0"/>
              <a:t>0</a:t>
            </a:r>
            <a:endParaRPr lang="tr-TR" sz="1400" dirty="0"/>
          </a:p>
        </p:txBody>
      </p:sp>
      <p:sp>
        <p:nvSpPr>
          <p:cNvPr id="52" name="TextBox 51"/>
          <p:cNvSpPr txBox="1"/>
          <p:nvPr/>
        </p:nvSpPr>
        <p:spPr>
          <a:xfrm>
            <a:off x="2495601" y="1412777"/>
            <a:ext cx="694421" cy="307777"/>
          </a:xfrm>
          <a:prstGeom prst="rect">
            <a:avLst/>
          </a:prstGeom>
          <a:noFill/>
        </p:spPr>
        <p:txBody>
          <a:bodyPr wrap="none" rtlCol="0">
            <a:spAutoFit/>
          </a:bodyPr>
          <a:lstStyle/>
          <a:p>
            <a:r>
              <a:rPr lang="tr-TR" sz="1400" dirty="0"/>
              <a:t>Ā </a:t>
            </a:r>
            <a:r>
              <a:rPr lang="tr-TR" sz="1400" baseline="-25000" dirty="0"/>
              <a:t>1</a:t>
            </a:r>
            <a:r>
              <a:rPr lang="tr-TR" sz="1400" dirty="0"/>
              <a:t>-bi</a:t>
            </a:r>
            <a:r>
              <a:rPr lang="tr-TR" sz="1400" baseline="-25000" dirty="0"/>
              <a:t>0</a:t>
            </a:r>
            <a:endParaRPr lang="tr-TR" sz="1400" dirty="0"/>
          </a:p>
        </p:txBody>
      </p:sp>
      <p:sp>
        <p:nvSpPr>
          <p:cNvPr id="53" name="TextBox 52"/>
          <p:cNvSpPr txBox="1"/>
          <p:nvPr/>
        </p:nvSpPr>
        <p:spPr>
          <a:xfrm>
            <a:off x="2927648" y="3284984"/>
            <a:ext cx="245580" cy="338554"/>
          </a:xfrm>
          <a:prstGeom prst="rect">
            <a:avLst/>
          </a:prstGeom>
          <a:noFill/>
        </p:spPr>
        <p:txBody>
          <a:bodyPr wrap="none" rtlCol="0">
            <a:spAutoFit/>
          </a:bodyPr>
          <a:lstStyle/>
          <a:p>
            <a:r>
              <a:rPr lang="tr-TR" sz="1600" dirty="0"/>
              <a:t>i</a:t>
            </a:r>
          </a:p>
        </p:txBody>
      </p:sp>
      <p:sp>
        <p:nvSpPr>
          <p:cNvPr id="54" name="TextBox 53"/>
          <p:cNvSpPr txBox="1"/>
          <p:nvPr/>
        </p:nvSpPr>
        <p:spPr>
          <a:xfrm>
            <a:off x="2855640" y="4365105"/>
            <a:ext cx="311304" cy="307777"/>
          </a:xfrm>
          <a:prstGeom prst="rect">
            <a:avLst/>
          </a:prstGeom>
          <a:noFill/>
        </p:spPr>
        <p:txBody>
          <a:bodyPr wrap="none" rtlCol="0">
            <a:spAutoFit/>
          </a:bodyPr>
          <a:lstStyle/>
          <a:p>
            <a:r>
              <a:rPr lang="tr-TR" sz="1400" dirty="0"/>
              <a:t>i</a:t>
            </a:r>
            <a:r>
              <a:rPr lang="tr-TR" sz="1400" baseline="-25000" dirty="0"/>
              <a:t>0</a:t>
            </a:r>
            <a:endParaRPr lang="tr-TR" sz="1400" dirty="0"/>
          </a:p>
        </p:txBody>
      </p:sp>
      <p:sp>
        <p:nvSpPr>
          <p:cNvPr id="56" name="TextBox 55"/>
          <p:cNvSpPr txBox="1"/>
          <p:nvPr/>
        </p:nvSpPr>
        <p:spPr>
          <a:xfrm>
            <a:off x="4223792" y="2852937"/>
            <a:ext cx="369012" cy="307777"/>
          </a:xfrm>
          <a:prstGeom prst="rect">
            <a:avLst/>
          </a:prstGeom>
          <a:noFill/>
        </p:spPr>
        <p:txBody>
          <a:bodyPr wrap="none" rtlCol="0">
            <a:spAutoFit/>
          </a:bodyPr>
          <a:lstStyle/>
          <a:p>
            <a:r>
              <a:rPr lang="tr-TR" sz="1400" dirty="0"/>
              <a:t>Y</a:t>
            </a:r>
            <a:r>
              <a:rPr lang="tr-TR" sz="1400" baseline="-25000" dirty="0"/>
              <a:t>0</a:t>
            </a:r>
            <a:endParaRPr lang="tr-TR" sz="1400" dirty="0"/>
          </a:p>
        </p:txBody>
      </p:sp>
      <p:sp>
        <p:nvSpPr>
          <p:cNvPr id="57" name="TextBox 56"/>
          <p:cNvSpPr txBox="1"/>
          <p:nvPr/>
        </p:nvSpPr>
        <p:spPr>
          <a:xfrm>
            <a:off x="4079776" y="5661249"/>
            <a:ext cx="369012" cy="307777"/>
          </a:xfrm>
          <a:prstGeom prst="rect">
            <a:avLst/>
          </a:prstGeom>
          <a:noFill/>
        </p:spPr>
        <p:txBody>
          <a:bodyPr wrap="none" rtlCol="0">
            <a:spAutoFit/>
          </a:bodyPr>
          <a:lstStyle/>
          <a:p>
            <a:r>
              <a:rPr lang="tr-TR" sz="1400" dirty="0"/>
              <a:t>Y</a:t>
            </a:r>
            <a:r>
              <a:rPr lang="tr-TR" sz="1400" baseline="-25000" dirty="0"/>
              <a:t>0</a:t>
            </a:r>
            <a:endParaRPr lang="tr-TR" sz="1400" dirty="0"/>
          </a:p>
        </p:txBody>
      </p:sp>
      <p:sp>
        <p:nvSpPr>
          <p:cNvPr id="58" name="TextBox 57"/>
          <p:cNvSpPr txBox="1"/>
          <p:nvPr/>
        </p:nvSpPr>
        <p:spPr>
          <a:xfrm>
            <a:off x="5879976" y="2852937"/>
            <a:ext cx="346570" cy="307777"/>
          </a:xfrm>
          <a:prstGeom prst="rect">
            <a:avLst/>
          </a:prstGeom>
          <a:noFill/>
        </p:spPr>
        <p:txBody>
          <a:bodyPr wrap="none" rtlCol="0">
            <a:spAutoFit/>
          </a:bodyPr>
          <a:lstStyle/>
          <a:p>
            <a:r>
              <a:rPr lang="tr-TR" sz="1400" dirty="0"/>
              <a:t>Y</a:t>
            </a:r>
            <a:r>
              <a:rPr lang="tr-TR" sz="1400" baseline="-25000" dirty="0"/>
              <a:t>1</a:t>
            </a:r>
            <a:endParaRPr lang="tr-TR" sz="1400" dirty="0"/>
          </a:p>
        </p:txBody>
      </p:sp>
      <p:sp>
        <p:nvSpPr>
          <p:cNvPr id="59" name="TextBox 58"/>
          <p:cNvSpPr txBox="1"/>
          <p:nvPr/>
        </p:nvSpPr>
        <p:spPr>
          <a:xfrm>
            <a:off x="5735960" y="5661249"/>
            <a:ext cx="346570" cy="307777"/>
          </a:xfrm>
          <a:prstGeom prst="rect">
            <a:avLst/>
          </a:prstGeom>
          <a:noFill/>
        </p:spPr>
        <p:txBody>
          <a:bodyPr wrap="none" rtlCol="0">
            <a:spAutoFit/>
          </a:bodyPr>
          <a:lstStyle/>
          <a:p>
            <a:r>
              <a:rPr lang="tr-TR" sz="1400" dirty="0"/>
              <a:t>Y</a:t>
            </a:r>
            <a:r>
              <a:rPr lang="tr-TR" sz="1400" baseline="-25000" dirty="0"/>
              <a:t>1</a:t>
            </a:r>
            <a:endParaRPr lang="tr-TR" sz="1400" dirty="0"/>
          </a:p>
        </p:txBody>
      </p:sp>
      <p:sp>
        <p:nvSpPr>
          <p:cNvPr id="60" name="TextBox 59"/>
          <p:cNvSpPr txBox="1"/>
          <p:nvPr/>
        </p:nvSpPr>
        <p:spPr>
          <a:xfrm>
            <a:off x="6312024" y="2852937"/>
            <a:ext cx="295274" cy="307777"/>
          </a:xfrm>
          <a:prstGeom prst="rect">
            <a:avLst/>
          </a:prstGeom>
          <a:noFill/>
        </p:spPr>
        <p:txBody>
          <a:bodyPr wrap="none" rtlCol="0">
            <a:spAutoFit/>
          </a:bodyPr>
          <a:lstStyle/>
          <a:p>
            <a:r>
              <a:rPr lang="tr-TR" sz="1400" dirty="0"/>
              <a:t>Y</a:t>
            </a:r>
          </a:p>
        </p:txBody>
      </p:sp>
      <p:sp>
        <p:nvSpPr>
          <p:cNvPr id="61" name="TextBox 60"/>
          <p:cNvSpPr txBox="1"/>
          <p:nvPr/>
        </p:nvSpPr>
        <p:spPr>
          <a:xfrm>
            <a:off x="6456040" y="5661249"/>
            <a:ext cx="295274" cy="307777"/>
          </a:xfrm>
          <a:prstGeom prst="rect">
            <a:avLst/>
          </a:prstGeom>
          <a:noFill/>
        </p:spPr>
        <p:txBody>
          <a:bodyPr wrap="none" rtlCol="0">
            <a:spAutoFit/>
          </a:bodyPr>
          <a:lstStyle/>
          <a:p>
            <a:r>
              <a:rPr lang="tr-TR" sz="1400" dirty="0"/>
              <a:t>Y</a:t>
            </a:r>
          </a:p>
        </p:txBody>
      </p:sp>
      <p:sp>
        <p:nvSpPr>
          <p:cNvPr id="62" name="TextBox 61"/>
          <p:cNvSpPr txBox="1"/>
          <p:nvPr/>
        </p:nvSpPr>
        <p:spPr>
          <a:xfrm>
            <a:off x="6456040" y="5229201"/>
            <a:ext cx="356188" cy="307777"/>
          </a:xfrm>
          <a:prstGeom prst="rect">
            <a:avLst/>
          </a:prstGeom>
          <a:noFill/>
        </p:spPr>
        <p:txBody>
          <a:bodyPr wrap="none" rtlCol="0">
            <a:spAutoFit/>
          </a:bodyPr>
          <a:lstStyle/>
          <a:p>
            <a:r>
              <a:rPr lang="tr-TR" sz="1400" dirty="0"/>
              <a:t>IS</a:t>
            </a:r>
          </a:p>
        </p:txBody>
      </p:sp>
      <p:cxnSp>
        <p:nvCxnSpPr>
          <p:cNvPr id="66" name="Straight Arrow Connector 65"/>
          <p:cNvCxnSpPr/>
          <p:nvPr/>
        </p:nvCxnSpPr>
        <p:spPr>
          <a:xfrm>
            <a:off x="4223792" y="5373216"/>
            <a:ext cx="1584176"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4079776" y="3789040"/>
            <a:ext cx="3096344" cy="122413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176120" y="4869161"/>
            <a:ext cx="394660" cy="307777"/>
          </a:xfrm>
          <a:prstGeom prst="rect">
            <a:avLst/>
          </a:prstGeom>
          <a:noFill/>
        </p:spPr>
        <p:txBody>
          <a:bodyPr wrap="none" rtlCol="0">
            <a:spAutoFit/>
          </a:bodyPr>
          <a:lstStyle/>
          <a:p>
            <a:r>
              <a:rPr lang="tr-TR" sz="1400" dirty="0"/>
              <a:t>IS’</a:t>
            </a:r>
          </a:p>
        </p:txBody>
      </p:sp>
      <p:graphicFrame>
        <p:nvGraphicFramePr>
          <p:cNvPr id="9218" name="Object 2"/>
          <p:cNvGraphicFramePr>
            <a:graphicFrameLocks noChangeAspect="1"/>
          </p:cNvGraphicFramePr>
          <p:nvPr/>
        </p:nvGraphicFramePr>
        <p:xfrm>
          <a:off x="4367808" y="5877272"/>
          <a:ext cx="1364362" cy="432048"/>
        </p:xfrm>
        <a:graphic>
          <a:graphicData uri="http://schemas.openxmlformats.org/presentationml/2006/ole">
            <mc:AlternateContent xmlns:mc="http://schemas.openxmlformats.org/markup-compatibility/2006">
              <mc:Choice xmlns:v="urn:schemas-microsoft-com:vml" Requires="v">
                <p:oleObj spid="_x0000_s9348" name="Equation" r:id="rId3" imgW="761760" imgH="241200" progId="Equation.3">
                  <p:embed/>
                </p:oleObj>
              </mc:Choice>
              <mc:Fallback>
                <p:oleObj name="Equation" r:id="rId3" imgW="761760" imgH="2412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7808" y="5877272"/>
                        <a:ext cx="1364362" cy="43204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9" name="Object 3"/>
          <p:cNvGraphicFramePr>
            <a:graphicFrameLocks noChangeAspect="1"/>
          </p:cNvGraphicFramePr>
          <p:nvPr/>
        </p:nvGraphicFramePr>
        <p:xfrm>
          <a:off x="2207568" y="1700809"/>
          <a:ext cx="936104" cy="312035"/>
        </p:xfrm>
        <a:graphic>
          <a:graphicData uri="http://schemas.openxmlformats.org/presentationml/2006/ole">
            <mc:AlternateContent xmlns:mc="http://schemas.openxmlformats.org/markup-compatibility/2006">
              <mc:Choice xmlns:v="urn:schemas-microsoft-com:vml" Requires="v">
                <p:oleObj spid="_x0000_s9349" name="Equation" r:id="rId5" imgW="609480" imgH="203040" progId="Equation.3">
                  <p:embed/>
                </p:oleObj>
              </mc:Choice>
              <mc:Fallback>
                <p:oleObj name="Equation" r:id="rId5" imgW="609480" imgH="2030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7568" y="1700809"/>
                        <a:ext cx="936104" cy="312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6" name="Left Brace 45"/>
          <p:cNvSpPr/>
          <p:nvPr/>
        </p:nvSpPr>
        <p:spPr>
          <a:xfrm>
            <a:off x="3215680" y="1556792"/>
            <a:ext cx="144016" cy="64807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cxnSp>
        <p:nvCxnSpPr>
          <p:cNvPr id="48" name="Curved Connector 47"/>
          <p:cNvCxnSpPr/>
          <p:nvPr/>
        </p:nvCxnSpPr>
        <p:spPr>
          <a:xfrm>
            <a:off x="6023992" y="6165304"/>
            <a:ext cx="1584176" cy="1588"/>
          </a:xfrm>
          <a:prstGeom prst="curvedConnector3">
            <a:avLst>
              <a:gd name="adj1" fmla="val 50000"/>
            </a:avLst>
          </a:prstGeom>
          <a:ln w="25400">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7680176" y="5877272"/>
            <a:ext cx="2795958" cy="369332"/>
          </a:xfrm>
          <a:prstGeom prst="rect">
            <a:avLst/>
          </a:prstGeom>
          <a:solidFill>
            <a:schemeClr val="accent3">
              <a:lumMod val="40000"/>
              <a:lumOff val="60000"/>
            </a:schemeClr>
          </a:solidFill>
        </p:spPr>
        <p:txBody>
          <a:bodyPr wrap="none" rtlCol="0">
            <a:spAutoFit/>
          </a:bodyPr>
          <a:lstStyle/>
          <a:p>
            <a:r>
              <a:rPr lang="tr-TR" dirty="0"/>
              <a:t>Full multiplier effect on Y</a:t>
            </a:r>
          </a:p>
        </p:txBody>
      </p:sp>
      <p:cxnSp>
        <p:nvCxnSpPr>
          <p:cNvPr id="69" name="Straight Arrow Connector 68"/>
          <p:cNvCxnSpPr/>
          <p:nvPr/>
        </p:nvCxnSpPr>
        <p:spPr>
          <a:xfrm rot="5400000" flipH="1" flipV="1">
            <a:off x="6059996" y="4833156"/>
            <a:ext cx="504056" cy="28803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wipe(down)">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down)">
                                      <p:cBhvr>
                                        <p:cTn id="17" dur="500"/>
                                        <p:tgtEl>
                                          <p:spTgt spid="38"/>
                                        </p:tgtEl>
                                      </p:cBhvr>
                                    </p:animEffect>
                                  </p:childTnLst>
                                </p:cTn>
                              </p:par>
                              <p:par>
                                <p:cTn id="18" presetID="22" presetClass="entr" presetSubtype="4" fill="hold" nodeType="with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wipe(down)">
                                      <p:cBhvr>
                                        <p:cTn id="20" dur="500"/>
                                        <p:tgtEl>
                                          <p:spTgt spid="69"/>
                                        </p:tgtEl>
                                      </p:cBhvr>
                                    </p:animEffect>
                                  </p:childTnLst>
                                </p:cTn>
                              </p:par>
                              <p:par>
                                <p:cTn id="21" presetID="22" presetClass="entr" presetSubtype="4" fill="hold" nodeType="withEffect">
                                  <p:stCondLst>
                                    <p:cond delay="0"/>
                                  </p:stCondLst>
                                  <p:childTnLst>
                                    <p:set>
                                      <p:cBhvr>
                                        <p:cTn id="22" dur="1" fill="hold">
                                          <p:stCondLst>
                                            <p:cond delay="0"/>
                                          </p:stCondLst>
                                        </p:cTn>
                                        <p:tgtEl>
                                          <p:spTgt spid="9218"/>
                                        </p:tgtEl>
                                        <p:attrNameLst>
                                          <p:attrName>style.visibility</p:attrName>
                                        </p:attrNameLst>
                                      </p:cBhvr>
                                      <p:to>
                                        <p:strVal val="visible"/>
                                      </p:to>
                                    </p:set>
                                    <p:animEffect transition="in" filter="wipe(down)">
                                      <p:cBhvr>
                                        <p:cTn id="23" dur="500"/>
                                        <p:tgtEl>
                                          <p:spTgt spid="921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wipe(down)">
                                      <p:cBhvr>
                                        <p:cTn id="28" dur="500"/>
                                        <p:tgtEl>
                                          <p:spTgt spid="48"/>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wipe(down)">
                                      <p:cBhvr>
                                        <p:cTn id="3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t>The Money Market and the LM-curve</a:t>
            </a:r>
          </a:p>
        </p:txBody>
      </p:sp>
      <p:sp>
        <p:nvSpPr>
          <p:cNvPr id="2" name="Date Placeholder 1"/>
          <p:cNvSpPr>
            <a:spLocks noGrp="1"/>
          </p:cNvSpPr>
          <p:nvPr>
            <p:ph type="dt" sz="half" idx="10"/>
          </p:nvPr>
        </p:nvSpPr>
        <p:spPr/>
        <p:txBody>
          <a:bodyPr/>
          <a:lstStyle/>
          <a:p>
            <a:fld id="{FB5792B0-9128-464B-AC0A-CFFCDA23223A}" type="datetime1">
              <a:rPr lang="tr-TR" smtClean="0"/>
              <a:pPr/>
              <a:t>27.10.2025</a:t>
            </a:fld>
            <a:endParaRPr lang="tr-TR"/>
          </a:p>
        </p:txBody>
      </p:sp>
      <p:sp>
        <p:nvSpPr>
          <p:cNvPr id="3" name="Slide Number Placeholder 2"/>
          <p:cNvSpPr>
            <a:spLocks noGrp="1"/>
          </p:cNvSpPr>
          <p:nvPr>
            <p:ph type="sldNum" sz="quarter" idx="12"/>
          </p:nvPr>
        </p:nvSpPr>
        <p:spPr/>
        <p:txBody>
          <a:bodyPr/>
          <a:lstStyle/>
          <a:p>
            <a:fld id="{B5F697F6-09A5-4556-A079-4E63017F4F97}" type="slidenum">
              <a:rPr lang="tr-TR" smtClean="0"/>
              <a:pPr/>
              <a:t>15</a:t>
            </a:fld>
            <a:endParaRPr lang="tr-TR"/>
          </a:p>
        </p:txBody>
      </p:sp>
      <p:sp>
        <p:nvSpPr>
          <p:cNvPr id="5" name="Content Placeholder 4"/>
          <p:cNvSpPr>
            <a:spLocks noGrp="1"/>
          </p:cNvSpPr>
          <p:nvPr>
            <p:ph sz="quarter" idx="1"/>
          </p:nvPr>
        </p:nvSpPr>
        <p:spPr/>
        <p:txBody>
          <a:bodyPr/>
          <a:lstStyle/>
          <a:p>
            <a:r>
              <a:rPr lang="tr-TR" i="1" dirty="0">
                <a:solidFill>
                  <a:schemeClr val="accent4">
                    <a:lumMod val="75000"/>
                  </a:schemeClr>
                </a:solidFill>
              </a:rPr>
              <a:t>LM-curve: </a:t>
            </a:r>
            <a:r>
              <a:rPr lang="tr-TR" dirty="0"/>
              <a:t>shows the alternative combinations of interest rate and income levels which clear the money markets (where the quantity of money demanded is equal to the quantity of </a:t>
            </a:r>
            <a:r>
              <a:rPr lang="tr-TR" dirty="0" err="1"/>
              <a:t>money</a:t>
            </a:r>
            <a:r>
              <a:rPr lang="tr-TR" dirty="0"/>
              <a:t> </a:t>
            </a:r>
            <a:r>
              <a:rPr lang="tr-TR" dirty="0" err="1"/>
              <a:t>supplied</a:t>
            </a:r>
            <a:r>
              <a:rPr lang="en-US" dirty="0"/>
              <a:t> in real terms</a:t>
            </a:r>
            <a:r>
              <a:rPr lang="tr-TR" dirty="0"/>
              <a:t>)</a:t>
            </a:r>
          </a:p>
          <a:p>
            <a:r>
              <a:rPr lang="tr-TR" dirty="0"/>
              <a:t>Deriving the LM-curve:</a:t>
            </a:r>
          </a:p>
          <a:p>
            <a:pPr lvl="1"/>
            <a:r>
              <a:rPr lang="tr-TR" dirty="0"/>
              <a:t>Elaborate on the money demand schedule</a:t>
            </a:r>
          </a:p>
          <a:p>
            <a:pPr lvl="1"/>
            <a:r>
              <a:rPr lang="tr-TR" dirty="0"/>
              <a:t>Establish the money market equilibrium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The Demand for Money</a:t>
            </a:r>
          </a:p>
        </p:txBody>
      </p:sp>
      <p:sp>
        <p:nvSpPr>
          <p:cNvPr id="3" name="Date Placeholder 2"/>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16</a:t>
            </a:fld>
            <a:endParaRPr lang="tr-TR"/>
          </a:p>
        </p:txBody>
      </p:sp>
      <p:sp>
        <p:nvSpPr>
          <p:cNvPr id="5" name="Content Placeholder 4"/>
          <p:cNvSpPr>
            <a:spLocks noGrp="1"/>
          </p:cNvSpPr>
          <p:nvPr>
            <p:ph sz="quarter" idx="1"/>
          </p:nvPr>
        </p:nvSpPr>
        <p:spPr/>
        <p:txBody>
          <a:bodyPr>
            <a:normAutofit fontScale="92500" lnSpcReduction="10000"/>
          </a:bodyPr>
          <a:lstStyle/>
          <a:p>
            <a:r>
              <a:rPr lang="tr-TR" i="1" dirty="0"/>
              <a:t>Demand for Real Balances</a:t>
            </a:r>
            <a:r>
              <a:rPr lang="tr-TR" dirty="0"/>
              <a:t>: </a:t>
            </a:r>
          </a:p>
          <a:p>
            <a:pPr lvl="1"/>
            <a:r>
              <a:rPr lang="tr-TR" dirty="0"/>
              <a:t>Consider the demand for real amount of money, rather than the nominal amount of money</a:t>
            </a:r>
          </a:p>
          <a:p>
            <a:pPr lvl="1"/>
            <a:r>
              <a:rPr lang="tr-TR" dirty="0"/>
              <a:t>Why?</a:t>
            </a:r>
          </a:p>
          <a:p>
            <a:pPr lvl="1"/>
            <a:r>
              <a:rPr lang="tr-TR" dirty="0"/>
              <a:t>Because people are interested in the </a:t>
            </a:r>
            <a:r>
              <a:rPr lang="tr-TR" u="sng" dirty="0"/>
              <a:t>real purchasing power </a:t>
            </a:r>
            <a:r>
              <a:rPr lang="tr-TR" dirty="0"/>
              <a:t>of the money that they hold for transactions purposes</a:t>
            </a:r>
          </a:p>
          <a:p>
            <a:pPr lvl="1"/>
            <a:r>
              <a:rPr lang="tr-TR" dirty="0"/>
              <a:t>Example: </a:t>
            </a:r>
          </a:p>
          <a:p>
            <a:pPr marL="731520" lvl="1" indent="-457200">
              <a:buFont typeface="+mj-lt"/>
              <a:buAutoNum type="arabicPeriod"/>
            </a:pPr>
            <a:r>
              <a:rPr lang="tr-TR" dirty="0"/>
              <a:t>Suppose you hold 100 TL, and 100 TL buys 50 kg of apples, at 2 TL per kg.</a:t>
            </a:r>
          </a:p>
          <a:p>
            <a:pPr marL="731520" lvl="1" indent="-457200">
              <a:buFont typeface="+mj-lt"/>
              <a:buAutoNum type="arabicPeriod"/>
            </a:pPr>
            <a:r>
              <a:rPr lang="tr-TR" dirty="0"/>
              <a:t>Let’s say that the price of apples increase to 4 TL per kg from 2 TL per kg</a:t>
            </a:r>
          </a:p>
          <a:p>
            <a:pPr marL="731520" lvl="1" indent="-457200">
              <a:buFont typeface="+mj-lt"/>
              <a:buAutoNum type="arabicPeriod"/>
            </a:pPr>
            <a:r>
              <a:rPr lang="tr-TR" dirty="0"/>
              <a:t>Then, to buy the same 50 kg of apples, you need to hold 200 TL rather than 100 TL</a:t>
            </a:r>
          </a:p>
          <a:p>
            <a:pPr marL="731520" lvl="1" indent="-457200">
              <a:buFont typeface="+mj-lt"/>
              <a:buAutoNum type="arabicPeriod"/>
            </a:pPr>
            <a:r>
              <a:rPr lang="tr-TR" dirty="0"/>
              <a:t>In nominal terms, you hold twice the amount of money, but in real terms, nothing has </a:t>
            </a:r>
            <a:r>
              <a:rPr lang="tr-TR" dirty="0" err="1"/>
              <a:t>changed</a:t>
            </a:r>
            <a:r>
              <a:rPr lang="tr-TR" dirty="0"/>
              <a:t>.</a:t>
            </a:r>
            <a:endParaRPr lang="en-US" dirty="0"/>
          </a:p>
          <a:p>
            <a:pPr marL="0" indent="0">
              <a:buNone/>
            </a:pPr>
            <a:r>
              <a:rPr lang="en-US" dirty="0">
                <a:solidFill>
                  <a:srgbClr val="FF0000"/>
                </a:solidFill>
              </a:rPr>
              <a:t>Demand for real balances: Represented in goods and services, not in monetary or nominal terms</a:t>
            </a:r>
            <a:r>
              <a:rPr lang="en-US" dirty="0"/>
              <a:t>.</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The Demand for Money</a:t>
            </a:r>
          </a:p>
        </p:txBody>
      </p:sp>
      <p:sp>
        <p:nvSpPr>
          <p:cNvPr id="6" name="Content Placeholder 5"/>
          <p:cNvSpPr>
            <a:spLocks noGrp="1"/>
          </p:cNvSpPr>
          <p:nvPr>
            <p:ph sz="half" idx="1"/>
          </p:nvPr>
        </p:nvSpPr>
        <p:spPr/>
        <p:txBody>
          <a:bodyPr/>
          <a:lstStyle/>
          <a:p>
            <a:pPr>
              <a:buNone/>
            </a:pPr>
            <a:r>
              <a:rPr lang="en-US" i="1" dirty="0"/>
              <a:t>                   </a:t>
            </a:r>
            <a:r>
              <a:rPr lang="tr-TR" i="1" dirty="0"/>
              <a:t>i</a:t>
            </a:r>
          </a:p>
          <a:p>
            <a:pPr>
              <a:buNone/>
            </a:pPr>
            <a:endParaRPr lang="tr-TR" i="1" dirty="0"/>
          </a:p>
          <a:p>
            <a:pPr>
              <a:buNone/>
            </a:pPr>
            <a:endParaRPr lang="tr-TR" i="1" dirty="0"/>
          </a:p>
          <a:p>
            <a:pPr>
              <a:buNone/>
            </a:pPr>
            <a:endParaRPr lang="tr-TR" i="1" dirty="0"/>
          </a:p>
          <a:p>
            <a:pPr>
              <a:buNone/>
            </a:pPr>
            <a:endParaRPr lang="tr-TR" i="1" dirty="0"/>
          </a:p>
          <a:p>
            <a:pPr>
              <a:buNone/>
            </a:pPr>
            <a:endParaRPr lang="tr-TR" i="1" dirty="0"/>
          </a:p>
          <a:p>
            <a:pPr>
              <a:buNone/>
            </a:pPr>
            <a:endParaRPr lang="tr-TR" i="1" dirty="0"/>
          </a:p>
          <a:p>
            <a:pPr>
              <a:buNone/>
            </a:pPr>
            <a:r>
              <a:rPr lang="tr-TR" i="1" dirty="0"/>
              <a:t>				          </a:t>
            </a:r>
            <a:r>
              <a:rPr lang="en-US" i="1" dirty="0"/>
              <a:t>                  </a:t>
            </a:r>
            <a:r>
              <a:rPr lang="tr-TR" i="1" dirty="0"/>
              <a:t>M</a:t>
            </a:r>
          </a:p>
        </p:txBody>
      </p:sp>
      <p:cxnSp>
        <p:nvCxnSpPr>
          <p:cNvPr id="9" name="Straight Connector 8"/>
          <p:cNvCxnSpPr/>
          <p:nvPr/>
        </p:nvCxnSpPr>
        <p:spPr>
          <a:xfrm rot="5400000">
            <a:off x="659396" y="3104964"/>
            <a:ext cx="309634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207568" y="4653136"/>
            <a:ext cx="35283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351584" y="1844824"/>
            <a:ext cx="2880320" cy="23762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927648" y="1628800"/>
            <a:ext cx="2448272" cy="20882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flipH="1" flipV="1">
            <a:off x="4295800" y="3140968"/>
            <a:ext cx="288032" cy="288032"/>
          </a:xfrm>
          <a:prstGeom prst="straightConnector1">
            <a:avLst/>
          </a:prstGeom>
          <a:ln w="22225">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231905" y="4221088"/>
            <a:ext cx="582211" cy="369332"/>
          </a:xfrm>
          <a:prstGeom prst="rect">
            <a:avLst/>
          </a:prstGeom>
          <a:noFill/>
        </p:spPr>
        <p:txBody>
          <a:bodyPr wrap="none" rtlCol="0">
            <a:spAutoFit/>
          </a:bodyPr>
          <a:lstStyle/>
          <a:p>
            <a:r>
              <a:rPr lang="tr-TR" dirty="0"/>
              <a:t>M</a:t>
            </a:r>
            <a:r>
              <a:rPr lang="tr-TR" baseline="-25000" dirty="0"/>
              <a:t>0</a:t>
            </a:r>
            <a:r>
              <a:rPr lang="tr-TR" baseline="30000" dirty="0"/>
              <a:t>d</a:t>
            </a:r>
            <a:endParaRPr lang="tr-TR" dirty="0"/>
          </a:p>
        </p:txBody>
      </p:sp>
      <p:sp>
        <p:nvSpPr>
          <p:cNvPr id="28" name="TextBox 27"/>
          <p:cNvSpPr txBox="1"/>
          <p:nvPr/>
        </p:nvSpPr>
        <p:spPr>
          <a:xfrm>
            <a:off x="5375921" y="3573016"/>
            <a:ext cx="553357" cy="369332"/>
          </a:xfrm>
          <a:prstGeom prst="rect">
            <a:avLst/>
          </a:prstGeom>
          <a:noFill/>
        </p:spPr>
        <p:txBody>
          <a:bodyPr wrap="none" rtlCol="0">
            <a:spAutoFit/>
          </a:bodyPr>
          <a:lstStyle/>
          <a:p>
            <a:r>
              <a:rPr lang="tr-TR" dirty="0"/>
              <a:t>M</a:t>
            </a:r>
            <a:r>
              <a:rPr lang="tr-TR" baseline="-25000" dirty="0"/>
              <a:t>1</a:t>
            </a:r>
            <a:r>
              <a:rPr lang="tr-TR" baseline="30000" dirty="0"/>
              <a:t>d</a:t>
            </a:r>
            <a:endParaRPr lang="tr-TR" dirty="0"/>
          </a:p>
        </p:txBody>
      </p:sp>
      <p:cxnSp>
        <p:nvCxnSpPr>
          <p:cNvPr id="30" name="Straight Connector 29"/>
          <p:cNvCxnSpPr/>
          <p:nvPr/>
        </p:nvCxnSpPr>
        <p:spPr>
          <a:xfrm>
            <a:off x="2207568" y="2492896"/>
            <a:ext cx="18002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2063552" y="3573016"/>
            <a:ext cx="216024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2927648" y="3573016"/>
            <a:ext cx="216024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39" name="Content Placeholder 38"/>
          <p:cNvGraphicFramePr>
            <a:graphicFrameLocks noGrp="1" noChangeAspect="1"/>
          </p:cNvGraphicFramePr>
          <p:nvPr>
            <p:ph sz="half" idx="2"/>
            <p:extLst>
              <p:ext uri="{D42A27DB-BD31-4B8C-83A1-F6EECF244321}">
                <p14:modId xmlns:p14="http://schemas.microsoft.com/office/powerpoint/2010/main" val="1492400132"/>
              </p:ext>
            </p:extLst>
          </p:nvPr>
        </p:nvGraphicFramePr>
        <p:xfrm>
          <a:off x="6888088" y="3902527"/>
          <a:ext cx="1728787" cy="1408112"/>
        </p:xfrm>
        <a:graphic>
          <a:graphicData uri="http://schemas.openxmlformats.org/presentationml/2006/ole">
            <mc:AlternateContent xmlns:mc="http://schemas.openxmlformats.org/markup-compatibility/2006">
              <mc:Choice xmlns:v="urn:schemas-microsoft-com:vml" Requires="v">
                <p:oleObj spid="_x0000_s11461" name="Equation" r:id="rId3" imgW="888840" imgH="723600" progId="Equation.3">
                  <p:embed/>
                </p:oleObj>
              </mc:Choice>
              <mc:Fallback>
                <p:oleObj name="Equation" r:id="rId3" imgW="888840" imgH="723600" progId="Equation.3">
                  <p:embed/>
                  <p:pic>
                    <p:nvPicPr>
                      <p:cNvPr id="0" name="Content Placeholder 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8088" y="3902527"/>
                        <a:ext cx="1728787" cy="1408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41" name="Straight Arrow Connector 40"/>
          <p:cNvCxnSpPr/>
          <p:nvPr/>
        </p:nvCxnSpPr>
        <p:spPr>
          <a:xfrm>
            <a:off x="3143672" y="3789040"/>
            <a:ext cx="792088" cy="1588"/>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3" name="Date Placeholder 42"/>
          <p:cNvSpPr>
            <a:spLocks noGrp="1"/>
          </p:cNvSpPr>
          <p:nvPr>
            <p:ph type="dt" sz="half" idx="10"/>
          </p:nvPr>
        </p:nvSpPr>
        <p:spPr/>
        <p:txBody>
          <a:bodyPr/>
          <a:lstStyle/>
          <a:p>
            <a:fld id="{53E1C738-79B3-4D75-8661-A9BB6196CF80}" type="datetime1">
              <a:rPr lang="tr-TR" smtClean="0"/>
              <a:pPr/>
              <a:t>27.10.2025</a:t>
            </a:fld>
            <a:endParaRPr lang="tr-TR"/>
          </a:p>
        </p:txBody>
      </p:sp>
      <p:sp>
        <p:nvSpPr>
          <p:cNvPr id="44" name="Slide Number Placeholder 43"/>
          <p:cNvSpPr>
            <a:spLocks noGrp="1"/>
          </p:cNvSpPr>
          <p:nvPr>
            <p:ph type="sldNum" sz="quarter" idx="12"/>
          </p:nvPr>
        </p:nvSpPr>
        <p:spPr/>
        <p:txBody>
          <a:bodyPr/>
          <a:lstStyle/>
          <a:p>
            <a:fld id="{0780E4E7-CED5-46B0-9B99-92834339C152}" type="slidenum">
              <a:rPr lang="tr-TR" smtClean="0"/>
              <a:pPr/>
              <a:t>17</a:t>
            </a:fld>
            <a:endParaRPr lang="tr-TR"/>
          </a:p>
        </p:txBody>
      </p:sp>
      <p:cxnSp>
        <p:nvCxnSpPr>
          <p:cNvPr id="20" name="Straight Connector 19"/>
          <p:cNvCxnSpPr/>
          <p:nvPr/>
        </p:nvCxnSpPr>
        <p:spPr>
          <a:xfrm>
            <a:off x="2207568" y="2492896"/>
            <a:ext cx="936104"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21" name="Object 20"/>
          <p:cNvGraphicFramePr>
            <a:graphicFrameLocks noChangeAspect="1"/>
          </p:cNvGraphicFramePr>
          <p:nvPr/>
        </p:nvGraphicFramePr>
        <p:xfrm>
          <a:off x="6888088" y="1628800"/>
          <a:ext cx="2610290" cy="2088232"/>
        </p:xfrm>
        <a:graphic>
          <a:graphicData uri="http://schemas.openxmlformats.org/presentationml/2006/ole">
            <mc:AlternateContent xmlns:mc="http://schemas.openxmlformats.org/markup-compatibility/2006">
              <mc:Choice xmlns:v="urn:schemas-microsoft-com:vml" Requires="v">
                <p:oleObj spid="_x0000_s11462" name="Equation" r:id="rId5" imgW="1143000" imgH="914400" progId="Equation.3">
                  <p:embed/>
                </p:oleObj>
              </mc:Choice>
              <mc:Fallback>
                <p:oleObj name="Equation" r:id="rId5" imgW="1143000" imgH="9144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88088" y="1628800"/>
                        <a:ext cx="2610290" cy="20882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 name="Left Brace 22"/>
          <p:cNvSpPr/>
          <p:nvPr/>
        </p:nvSpPr>
        <p:spPr>
          <a:xfrm rot="16200000">
            <a:off x="3467708" y="4401108"/>
            <a:ext cx="216024" cy="86409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graphicFrame>
        <p:nvGraphicFramePr>
          <p:cNvPr id="11268" name="Object 4"/>
          <p:cNvGraphicFramePr>
            <a:graphicFrameLocks noChangeAspect="1"/>
          </p:cNvGraphicFramePr>
          <p:nvPr/>
        </p:nvGraphicFramePr>
        <p:xfrm>
          <a:off x="2927648" y="5085185"/>
          <a:ext cx="1512168" cy="390237"/>
        </p:xfrm>
        <a:graphic>
          <a:graphicData uri="http://schemas.openxmlformats.org/presentationml/2006/ole">
            <mc:AlternateContent xmlns:mc="http://schemas.openxmlformats.org/markup-compatibility/2006">
              <mc:Choice xmlns:v="urn:schemas-microsoft-com:vml" Requires="v">
                <p:oleObj spid="_x0000_s11463" name="Equation" r:id="rId7" imgW="787320" imgH="203040" progId="Equation.3">
                  <p:embed/>
                </p:oleObj>
              </mc:Choice>
              <mc:Fallback>
                <p:oleObj name="Equation" r:id="rId7" imgW="787320" imgH="20304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27648" y="5085185"/>
                        <a:ext cx="1512168" cy="390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Metin kutusu 2">
            <a:extLst>
              <a:ext uri="{FF2B5EF4-FFF2-40B4-BE49-F238E27FC236}">
                <a16:creationId xmlns:a16="http://schemas.microsoft.com/office/drawing/2014/main" id="{BC9C9F89-FA09-40DF-88CE-E79C5E7E13BF}"/>
              </a:ext>
            </a:extLst>
          </p:cNvPr>
          <p:cNvSpPr txBox="1"/>
          <p:nvPr/>
        </p:nvSpPr>
        <p:spPr>
          <a:xfrm flipH="1">
            <a:off x="9264352" y="1660158"/>
            <a:ext cx="2186529" cy="369332"/>
          </a:xfrm>
          <a:prstGeom prst="rect">
            <a:avLst/>
          </a:prstGeom>
          <a:noFill/>
        </p:spPr>
        <p:txBody>
          <a:bodyPr wrap="square" rtlCol="0">
            <a:spAutoFit/>
          </a:bodyPr>
          <a:lstStyle/>
          <a:p>
            <a:r>
              <a:rPr lang="en-US" dirty="0"/>
              <a:t>(Y is real income)</a:t>
            </a:r>
          </a:p>
        </p:txBody>
      </p:sp>
      <p:sp>
        <p:nvSpPr>
          <p:cNvPr id="4" name="Metin kutusu 3">
            <a:extLst>
              <a:ext uri="{FF2B5EF4-FFF2-40B4-BE49-F238E27FC236}">
                <a16:creationId xmlns:a16="http://schemas.microsoft.com/office/drawing/2014/main" id="{33C01125-9235-4ECE-8C2A-EE6987D8E5CE}"/>
              </a:ext>
            </a:extLst>
          </p:cNvPr>
          <p:cNvSpPr txBox="1"/>
          <p:nvPr/>
        </p:nvSpPr>
        <p:spPr>
          <a:xfrm>
            <a:off x="8832304" y="3343132"/>
            <a:ext cx="2304256" cy="369332"/>
          </a:xfrm>
          <a:prstGeom prst="rect">
            <a:avLst/>
          </a:prstGeom>
          <a:noFill/>
        </p:spPr>
        <p:txBody>
          <a:bodyPr wrap="square" rtlCol="0">
            <a:spAutoFit/>
          </a:bodyPr>
          <a:lstStyle/>
          <a:p>
            <a:r>
              <a:rPr lang="en-US" dirty="0"/>
              <a:t>(horizontal distance)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8">
                                            <p:txEl>
                                              <p:pRg st="0" end="0"/>
                                            </p:txEl>
                                          </p:spTgt>
                                        </p:tgtEl>
                                        <p:attrNameLst>
                                          <p:attrName>style.visibility</p:attrName>
                                        </p:attrNameLst>
                                      </p:cBhvr>
                                      <p:to>
                                        <p:strVal val="visible"/>
                                      </p:to>
                                    </p:set>
                                    <p:animEffect transition="in" filter="wipe(down)">
                                      <p:cBhvr>
                                        <p:cTn id="10" dur="500"/>
                                        <p:tgtEl>
                                          <p:spTgt spid="28">
                                            <p:txEl>
                                              <p:pRg st="0" end="0"/>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500"/>
                                        <p:tgtEl>
                                          <p:spTgt spid="22"/>
                                        </p:tgtEl>
                                      </p:cBhvr>
                                    </p:animEffect>
                                  </p:childTnLst>
                                </p:cTn>
                              </p:par>
                              <p:par>
                                <p:cTn id="14" presetID="22" presetClass="entr" presetSubtype="4"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down)">
                                      <p:cBhvr>
                                        <p:cTn id="16" dur="500"/>
                                        <p:tgtEl>
                                          <p:spTgt spid="30"/>
                                        </p:tgtEl>
                                      </p:cBhvr>
                                    </p:animEffect>
                                  </p:childTnLst>
                                </p:cTn>
                              </p:par>
                              <p:par>
                                <p:cTn id="17" presetID="22" presetClass="entr" presetSubtype="4"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down)">
                                      <p:cBhvr>
                                        <p:cTn id="19" dur="500"/>
                                        <p:tgtEl>
                                          <p:spTgt spid="34"/>
                                        </p:tgtEl>
                                      </p:cBhvr>
                                    </p:animEffect>
                                  </p:childTnLst>
                                </p:cTn>
                              </p:par>
                              <p:par>
                                <p:cTn id="20" presetID="22" presetClass="entr" presetSubtype="4"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wipe(down)">
                                      <p:cBhvr>
                                        <p:cTn id="22" dur="500"/>
                                        <p:tgtEl>
                                          <p:spTgt spid="4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1268"/>
                                        </p:tgtEl>
                                        <p:attrNameLst>
                                          <p:attrName>style.visibility</p:attrName>
                                        </p:attrNameLst>
                                      </p:cBhvr>
                                      <p:to>
                                        <p:strVal val="visible"/>
                                      </p:to>
                                    </p:set>
                                    <p:animEffect transition="in" filter="wipe(down)">
                                      <p:cBhvr>
                                        <p:cTn id="30" dur="5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allAtOnce"/>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tr-TR" dirty="0"/>
              <a:t>The Money Market Equilibrium</a:t>
            </a:r>
          </a:p>
        </p:txBody>
      </p:sp>
      <p:sp>
        <p:nvSpPr>
          <p:cNvPr id="3" name="Date Placeholder 2"/>
          <p:cNvSpPr>
            <a:spLocks noGrp="1"/>
          </p:cNvSpPr>
          <p:nvPr>
            <p:ph type="dt" sz="half" idx="10"/>
          </p:nvPr>
        </p:nvSpPr>
        <p:spPr/>
        <p:txBody>
          <a:bodyPr/>
          <a:lstStyle/>
          <a:p>
            <a:fld id="{513F3D92-BD60-4BCB-8774-CBD3413645D0}"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18</a:t>
            </a:fld>
            <a:endParaRPr lang="tr-TR"/>
          </a:p>
        </p:txBody>
      </p:sp>
      <mc:AlternateContent xmlns:mc="http://schemas.openxmlformats.org/markup-compatibility/2006" xmlns:a14="http://schemas.microsoft.com/office/drawing/2010/main">
        <mc:Choice Requires="a14">
          <p:sp>
            <p:nvSpPr>
              <p:cNvPr id="8" name="Content Placeholder 7"/>
              <p:cNvSpPr>
                <a:spLocks noGrp="1"/>
              </p:cNvSpPr>
              <p:nvPr>
                <p:ph sz="quarter" idx="1"/>
              </p:nvPr>
            </p:nvSpPr>
            <p:spPr/>
            <p:txBody>
              <a:bodyPr/>
              <a:lstStyle/>
              <a:p>
                <a:r>
                  <a:rPr lang="tr-TR" dirty="0"/>
                  <a:t>The Money Market Equilibrium:</a:t>
                </a:r>
              </a:p>
              <a:p>
                <a:endParaRPr lang="tr-TR" dirty="0"/>
              </a:p>
              <a:p>
                <a:pPr marL="0" indent="0">
                  <a:buNone/>
                </a:pPr>
                <a14:m>
                  <m:oMathPara xmlns:m="http://schemas.openxmlformats.org/officeDocument/2006/math">
                    <m:oMathParaPr>
                      <m:jc m:val="centerGroup"/>
                    </m:oMathParaPr>
                    <m:oMath xmlns:m="http://schemas.openxmlformats.org/officeDocument/2006/math">
                      <m:f>
                        <m:fPr>
                          <m:ctrlPr>
                            <a:rPr lang="tr-TR" i="1" smtClean="0">
                              <a:latin typeface="Cambria Math" panose="02040503050406030204" pitchFamily="18" charset="0"/>
                            </a:rPr>
                          </m:ctrlPr>
                        </m:fPr>
                        <m:num>
                          <m:r>
                            <a:rPr lang="tr-TR" b="0" i="1" smtClean="0">
                              <a:latin typeface="Cambria Math"/>
                            </a:rPr>
                            <m:t>𝑀</m:t>
                          </m:r>
                        </m:num>
                        <m:den>
                          <m:r>
                            <a:rPr lang="tr-TR" b="0" i="1" smtClean="0">
                              <a:latin typeface="Cambria Math"/>
                            </a:rPr>
                            <m:t>𝑃</m:t>
                          </m:r>
                        </m:den>
                      </m:f>
                      <m:r>
                        <a:rPr lang="tr-TR" b="0" i="1" smtClean="0">
                          <a:latin typeface="Cambria Math"/>
                        </a:rPr>
                        <m:t>=</m:t>
                      </m:r>
                      <m:r>
                        <a:rPr lang="tr-TR" b="0" i="1" smtClean="0">
                          <a:latin typeface="Cambria Math"/>
                        </a:rPr>
                        <m:t>𝑘𝑌</m:t>
                      </m:r>
                      <m:r>
                        <a:rPr lang="tr-TR" b="0" i="1" smtClean="0">
                          <a:latin typeface="Cambria Math"/>
                        </a:rPr>
                        <m:t>−</m:t>
                      </m:r>
                      <m:r>
                        <a:rPr lang="tr-TR" b="0" i="1" smtClean="0">
                          <a:latin typeface="Cambria Math"/>
                        </a:rPr>
                        <m:t>h𝑖</m:t>
                      </m:r>
                    </m:oMath>
                  </m:oMathPara>
                </a14:m>
                <a:endParaRPr lang="tr-TR" dirty="0"/>
              </a:p>
              <a:p>
                <a:endParaRPr lang="tr-TR" dirty="0"/>
              </a:p>
              <a:p>
                <a:pPr marL="0" indent="0">
                  <a:buNone/>
                </a:pPr>
                <a:endParaRPr lang="tr-TR" dirty="0"/>
              </a:p>
              <a:p>
                <a:endParaRPr lang="tr-TR" dirty="0"/>
              </a:p>
              <a:p>
                <a:r>
                  <a:rPr lang="tr-TR" dirty="0"/>
                  <a:t>Rewrite i as a function of Y:</a:t>
                </a:r>
                <a:endParaRPr lang="en-US" dirty="0"/>
              </a:p>
              <a:p>
                <a:pPr marL="0" indent="0">
                  <a:buNone/>
                </a:pPr>
                <a:r>
                  <a:rPr lang="en-US" dirty="0"/>
                  <a:t>(Y independent, </a:t>
                </a:r>
                <a:r>
                  <a:rPr lang="en-US" dirty="0" err="1"/>
                  <a:t>i</a:t>
                </a:r>
                <a:r>
                  <a:rPr lang="en-US" dirty="0"/>
                  <a:t> dependent var.)</a:t>
                </a:r>
                <a:endParaRPr lang="tr-TR" dirty="0"/>
              </a:p>
            </p:txBody>
          </p:sp>
        </mc:Choice>
        <mc:Fallback xmlns="">
          <p:sp>
            <p:nvSpPr>
              <p:cNvPr id="8" name="Content Placeholder 7"/>
              <p:cNvSpPr>
                <a:spLocks noGrp="1" noRot="1" noChangeAspect="1" noMove="1" noResize="1" noEditPoints="1" noAdjustHandles="1" noChangeArrowheads="1" noChangeShapeType="1" noTextEdit="1"/>
              </p:cNvSpPr>
              <p:nvPr>
                <p:ph sz="quarter" idx="1"/>
              </p:nvPr>
            </p:nvSpPr>
            <p:spPr>
              <a:blipFill>
                <a:blip r:embed="rId3"/>
                <a:stretch>
                  <a:fillRect l="-1022" t="-1333"/>
                </a:stretch>
              </a:blipFill>
            </p:spPr>
            <p:txBody>
              <a:bodyPr/>
              <a:lstStyle/>
              <a:p>
                <a:r>
                  <a:rPr lang="en-US">
                    <a:noFill/>
                  </a:rPr>
                  <a:t> </a:t>
                </a:r>
              </a:p>
            </p:txBody>
          </p:sp>
        </mc:Fallback>
      </mc:AlternateContent>
      <p:graphicFrame>
        <p:nvGraphicFramePr>
          <p:cNvPr id="10" name="Object 9"/>
          <p:cNvGraphicFramePr>
            <a:graphicFrameLocks noChangeAspect="1"/>
          </p:cNvGraphicFramePr>
          <p:nvPr/>
        </p:nvGraphicFramePr>
        <p:xfrm>
          <a:off x="6600056" y="4509120"/>
          <a:ext cx="2155238" cy="936104"/>
        </p:xfrm>
        <a:graphic>
          <a:graphicData uri="http://schemas.openxmlformats.org/presentationml/2006/ole">
            <mc:AlternateContent xmlns:mc="http://schemas.openxmlformats.org/markup-compatibility/2006">
              <mc:Choice xmlns:v="urn:schemas-microsoft-com:vml" Requires="v">
                <p:oleObj spid="_x0000_s12362" name="Equation" r:id="rId4" imgW="965160" imgH="406080" progId="Equation.3">
                  <p:embed/>
                </p:oleObj>
              </mc:Choice>
              <mc:Fallback>
                <p:oleObj name="Equation" r:id="rId4" imgW="965160" imgH="40608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0056" y="4509120"/>
                        <a:ext cx="2155238" cy="93610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p:nvPr/>
        </p:nvSpPr>
        <p:spPr>
          <a:xfrm>
            <a:off x="6672064" y="5589241"/>
            <a:ext cx="2412840" cy="461665"/>
          </a:xfrm>
          <a:prstGeom prst="rect">
            <a:avLst/>
          </a:prstGeom>
          <a:solidFill>
            <a:schemeClr val="accent3">
              <a:lumMod val="60000"/>
              <a:lumOff val="40000"/>
            </a:schemeClr>
          </a:solidFill>
        </p:spPr>
        <p:txBody>
          <a:bodyPr wrap="none" rtlCol="0">
            <a:spAutoFit/>
          </a:bodyPr>
          <a:lstStyle/>
          <a:p>
            <a:r>
              <a:rPr lang="tr-TR" sz="2400" dirty="0"/>
              <a:t>LM-relationship</a:t>
            </a:r>
          </a:p>
        </p:txBody>
      </p:sp>
      <p:sp>
        <p:nvSpPr>
          <p:cNvPr id="2" name="Metin kutusu 1">
            <a:extLst>
              <a:ext uri="{FF2B5EF4-FFF2-40B4-BE49-F238E27FC236}">
                <a16:creationId xmlns:a16="http://schemas.microsoft.com/office/drawing/2014/main" id="{68900D15-C4CD-4823-B6D4-2730EBD43E1E}"/>
              </a:ext>
            </a:extLst>
          </p:cNvPr>
          <p:cNvSpPr txBox="1"/>
          <p:nvPr/>
        </p:nvSpPr>
        <p:spPr>
          <a:xfrm>
            <a:off x="3542217" y="3536911"/>
            <a:ext cx="5107566" cy="369332"/>
          </a:xfrm>
          <a:prstGeom prst="rect">
            <a:avLst/>
          </a:prstGeom>
          <a:noFill/>
        </p:spPr>
        <p:txBody>
          <a:bodyPr wrap="square" rtlCol="0">
            <a:spAutoFit/>
          </a:bodyPr>
          <a:lstStyle/>
          <a:p>
            <a:r>
              <a:rPr lang="en-US" dirty="0"/>
              <a:t>(Real money supply=Real demand for money)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Derivation of the LM-curve</a:t>
            </a:r>
          </a:p>
        </p:txBody>
      </p:sp>
      <p:sp>
        <p:nvSpPr>
          <p:cNvPr id="43" name="Date Placeholder 42"/>
          <p:cNvSpPr>
            <a:spLocks noGrp="1"/>
          </p:cNvSpPr>
          <p:nvPr>
            <p:ph type="dt" sz="half" idx="10"/>
          </p:nvPr>
        </p:nvSpPr>
        <p:spPr/>
        <p:txBody>
          <a:bodyPr/>
          <a:lstStyle/>
          <a:p>
            <a:fld id="{53E1C738-79B3-4D75-8661-A9BB6196CF80}" type="datetime1">
              <a:rPr lang="tr-TR" smtClean="0"/>
              <a:pPr/>
              <a:t>27.10.2025</a:t>
            </a:fld>
            <a:endParaRPr lang="tr-TR"/>
          </a:p>
        </p:txBody>
      </p:sp>
      <p:sp>
        <p:nvSpPr>
          <p:cNvPr id="44" name="Slide Number Placeholder 43"/>
          <p:cNvSpPr>
            <a:spLocks noGrp="1"/>
          </p:cNvSpPr>
          <p:nvPr>
            <p:ph type="sldNum" sz="quarter" idx="12"/>
          </p:nvPr>
        </p:nvSpPr>
        <p:spPr/>
        <p:txBody>
          <a:bodyPr/>
          <a:lstStyle/>
          <a:p>
            <a:fld id="{0780E4E7-CED5-46B0-9B99-92834339C152}" type="slidenum">
              <a:rPr lang="tr-TR" smtClean="0"/>
              <a:pPr/>
              <a:t>19</a:t>
            </a:fld>
            <a:endParaRPr lang="tr-TR"/>
          </a:p>
        </p:txBody>
      </p:sp>
      <p:sp>
        <p:nvSpPr>
          <p:cNvPr id="6" name="Content Placeholder 5"/>
          <p:cNvSpPr>
            <a:spLocks noGrp="1"/>
          </p:cNvSpPr>
          <p:nvPr>
            <p:ph sz="quarter" idx="1"/>
          </p:nvPr>
        </p:nvSpPr>
        <p:spPr/>
        <p:txBody>
          <a:bodyPr/>
          <a:lstStyle/>
          <a:p>
            <a:pPr>
              <a:buNone/>
            </a:pPr>
            <a:endParaRPr lang="tr-TR" i="1" dirty="0"/>
          </a:p>
          <a:p>
            <a:pPr>
              <a:buNone/>
            </a:pPr>
            <a:endParaRPr lang="tr-TR" i="1" dirty="0"/>
          </a:p>
          <a:p>
            <a:pPr>
              <a:buNone/>
            </a:pPr>
            <a:endParaRPr lang="tr-TR" i="1" dirty="0"/>
          </a:p>
          <a:p>
            <a:pPr>
              <a:buNone/>
            </a:pPr>
            <a:endParaRPr lang="tr-TR" i="1" dirty="0"/>
          </a:p>
          <a:p>
            <a:pPr>
              <a:buNone/>
            </a:pPr>
            <a:endParaRPr lang="tr-TR" i="1" dirty="0"/>
          </a:p>
          <a:p>
            <a:pPr>
              <a:buNone/>
            </a:pPr>
            <a:endParaRPr lang="tr-TR" i="1" dirty="0"/>
          </a:p>
          <a:p>
            <a:pPr>
              <a:buNone/>
            </a:pPr>
            <a:r>
              <a:rPr lang="tr-TR" i="1" dirty="0"/>
              <a:t>				</a:t>
            </a:r>
          </a:p>
          <a:p>
            <a:pPr>
              <a:buNone/>
            </a:pPr>
            <a:endParaRPr lang="tr-TR" i="1" dirty="0"/>
          </a:p>
        </p:txBody>
      </p:sp>
      <p:cxnSp>
        <p:nvCxnSpPr>
          <p:cNvPr id="9" name="Straight Connector 8"/>
          <p:cNvCxnSpPr/>
          <p:nvPr/>
        </p:nvCxnSpPr>
        <p:spPr>
          <a:xfrm rot="5400000">
            <a:off x="659396" y="3104964"/>
            <a:ext cx="309634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207568" y="4653136"/>
            <a:ext cx="35283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351584" y="1844824"/>
            <a:ext cx="2880320" cy="23762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927648" y="1628800"/>
            <a:ext cx="2448272" cy="20882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flipH="1" flipV="1">
            <a:off x="4295800" y="3140968"/>
            <a:ext cx="288032" cy="288032"/>
          </a:xfrm>
          <a:prstGeom prst="straightConnector1">
            <a:avLst/>
          </a:prstGeom>
          <a:ln w="22225">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231905" y="4221088"/>
            <a:ext cx="582211" cy="369332"/>
          </a:xfrm>
          <a:prstGeom prst="rect">
            <a:avLst/>
          </a:prstGeom>
          <a:noFill/>
        </p:spPr>
        <p:txBody>
          <a:bodyPr wrap="none" rtlCol="0">
            <a:spAutoFit/>
          </a:bodyPr>
          <a:lstStyle/>
          <a:p>
            <a:r>
              <a:rPr lang="tr-TR" dirty="0"/>
              <a:t>M</a:t>
            </a:r>
            <a:r>
              <a:rPr lang="tr-TR" baseline="-25000" dirty="0"/>
              <a:t>0</a:t>
            </a:r>
            <a:r>
              <a:rPr lang="tr-TR" baseline="30000" dirty="0"/>
              <a:t>d</a:t>
            </a:r>
            <a:endParaRPr lang="tr-TR" dirty="0"/>
          </a:p>
        </p:txBody>
      </p:sp>
      <p:sp>
        <p:nvSpPr>
          <p:cNvPr id="28" name="TextBox 27"/>
          <p:cNvSpPr txBox="1"/>
          <p:nvPr/>
        </p:nvSpPr>
        <p:spPr>
          <a:xfrm>
            <a:off x="5375921" y="3573016"/>
            <a:ext cx="553357" cy="369332"/>
          </a:xfrm>
          <a:prstGeom prst="rect">
            <a:avLst/>
          </a:prstGeom>
          <a:noFill/>
        </p:spPr>
        <p:txBody>
          <a:bodyPr wrap="none" rtlCol="0">
            <a:spAutoFit/>
          </a:bodyPr>
          <a:lstStyle/>
          <a:p>
            <a:r>
              <a:rPr lang="tr-TR" dirty="0"/>
              <a:t>M</a:t>
            </a:r>
            <a:r>
              <a:rPr lang="tr-TR" baseline="-25000" dirty="0"/>
              <a:t>1</a:t>
            </a:r>
            <a:r>
              <a:rPr lang="tr-TR" baseline="30000" dirty="0"/>
              <a:t>d</a:t>
            </a:r>
            <a:endParaRPr lang="tr-TR" dirty="0"/>
          </a:p>
        </p:txBody>
      </p:sp>
      <p:cxnSp>
        <p:nvCxnSpPr>
          <p:cNvPr id="34" name="Straight Connector 33"/>
          <p:cNvCxnSpPr/>
          <p:nvPr/>
        </p:nvCxnSpPr>
        <p:spPr>
          <a:xfrm rot="5400000">
            <a:off x="2927648" y="3573016"/>
            <a:ext cx="216024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143672" y="3789040"/>
            <a:ext cx="792088" cy="1588"/>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559496" y="2996952"/>
            <a:ext cx="3240360" cy="72008"/>
          </a:xfrm>
          <a:prstGeom prst="line">
            <a:avLst/>
          </a:prstGeom>
          <a:ln w="28575"/>
        </p:spPr>
        <p:style>
          <a:lnRef idx="1">
            <a:schemeClr val="accent1"/>
          </a:lnRef>
          <a:fillRef idx="0">
            <a:schemeClr val="accent1"/>
          </a:fillRef>
          <a:effectRef idx="0">
            <a:schemeClr val="accent1"/>
          </a:effectRef>
          <a:fontRef idx="minor">
            <a:schemeClr val="tx1"/>
          </a:fontRef>
        </p:style>
      </p:cxnSp>
      <p:graphicFrame>
        <p:nvGraphicFramePr>
          <p:cNvPr id="29" name="Object 28"/>
          <p:cNvGraphicFramePr>
            <a:graphicFrameLocks noChangeAspect="1"/>
          </p:cNvGraphicFramePr>
          <p:nvPr/>
        </p:nvGraphicFramePr>
        <p:xfrm>
          <a:off x="2999656" y="4797152"/>
          <a:ext cx="228600" cy="504056"/>
        </p:xfrm>
        <a:graphic>
          <a:graphicData uri="http://schemas.openxmlformats.org/presentationml/2006/ole">
            <mc:AlternateContent xmlns:mc="http://schemas.openxmlformats.org/markup-compatibility/2006">
              <mc:Choice xmlns:v="urn:schemas-microsoft-com:vml" Requires="v">
                <p:oleObj spid="_x0000_s13447" name="Equation" r:id="rId3" imgW="228600" imgH="406080" progId="Equation.3">
                  <p:embed/>
                </p:oleObj>
              </mc:Choice>
              <mc:Fallback>
                <p:oleObj name="Equation" r:id="rId3" imgW="228600" imgH="406080"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9656" y="4797152"/>
                        <a:ext cx="228600" cy="5040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3" name="Straight Connector 32"/>
          <p:cNvCxnSpPr/>
          <p:nvPr/>
        </p:nvCxnSpPr>
        <p:spPr>
          <a:xfrm rot="5400000">
            <a:off x="5159896" y="3068960"/>
            <a:ext cx="31683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744072" y="4653136"/>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0800000">
            <a:off x="2207568" y="1772816"/>
            <a:ext cx="86409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0800000">
            <a:off x="2207568" y="2564904"/>
            <a:ext cx="18002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079776" y="2564904"/>
            <a:ext cx="266429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143672" y="1772816"/>
            <a:ext cx="36004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1847528" y="2420888"/>
            <a:ext cx="328936" cy="338554"/>
          </a:xfrm>
          <a:prstGeom prst="rect">
            <a:avLst/>
          </a:prstGeom>
          <a:noFill/>
        </p:spPr>
        <p:txBody>
          <a:bodyPr wrap="none" rtlCol="0">
            <a:spAutoFit/>
          </a:bodyPr>
          <a:lstStyle/>
          <a:p>
            <a:r>
              <a:rPr lang="tr-TR" sz="1600" dirty="0"/>
              <a:t>i</a:t>
            </a:r>
            <a:r>
              <a:rPr lang="tr-TR" sz="1600" baseline="-25000" dirty="0"/>
              <a:t>0</a:t>
            </a:r>
            <a:endParaRPr lang="tr-TR" sz="1600" dirty="0"/>
          </a:p>
        </p:txBody>
      </p:sp>
      <p:sp>
        <p:nvSpPr>
          <p:cNvPr id="51" name="TextBox 50"/>
          <p:cNvSpPr txBox="1"/>
          <p:nvPr/>
        </p:nvSpPr>
        <p:spPr>
          <a:xfrm>
            <a:off x="1847528" y="1628800"/>
            <a:ext cx="304892" cy="338554"/>
          </a:xfrm>
          <a:prstGeom prst="rect">
            <a:avLst/>
          </a:prstGeom>
          <a:noFill/>
        </p:spPr>
        <p:txBody>
          <a:bodyPr wrap="none" rtlCol="0">
            <a:spAutoFit/>
          </a:bodyPr>
          <a:lstStyle/>
          <a:p>
            <a:r>
              <a:rPr lang="tr-TR" sz="1600" dirty="0"/>
              <a:t>i</a:t>
            </a:r>
            <a:r>
              <a:rPr lang="tr-TR" sz="1600" baseline="-25000" dirty="0"/>
              <a:t>1</a:t>
            </a:r>
            <a:endParaRPr lang="tr-TR" sz="1600" dirty="0"/>
          </a:p>
        </p:txBody>
      </p:sp>
      <p:cxnSp>
        <p:nvCxnSpPr>
          <p:cNvPr id="53" name="Straight Connector 52"/>
          <p:cNvCxnSpPr/>
          <p:nvPr/>
        </p:nvCxnSpPr>
        <p:spPr>
          <a:xfrm rot="5400000">
            <a:off x="6924092" y="1592796"/>
            <a:ext cx="2664296" cy="259228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6672064" y="2564904"/>
            <a:ext cx="194421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6744072" y="1772816"/>
            <a:ext cx="259228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a:off x="7572164" y="3609020"/>
            <a:ext cx="208823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5400000">
            <a:off x="7896200" y="3212976"/>
            <a:ext cx="288032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5519936" y="4725144"/>
            <a:ext cx="399468" cy="369332"/>
          </a:xfrm>
          <a:prstGeom prst="rect">
            <a:avLst/>
          </a:prstGeom>
          <a:noFill/>
        </p:spPr>
        <p:txBody>
          <a:bodyPr wrap="none" rtlCol="0">
            <a:spAutoFit/>
          </a:bodyPr>
          <a:lstStyle/>
          <a:p>
            <a:r>
              <a:rPr lang="tr-TR" dirty="0"/>
              <a:t>M</a:t>
            </a:r>
          </a:p>
        </p:txBody>
      </p:sp>
      <p:sp>
        <p:nvSpPr>
          <p:cNvPr id="65" name="TextBox 64"/>
          <p:cNvSpPr txBox="1"/>
          <p:nvPr/>
        </p:nvSpPr>
        <p:spPr>
          <a:xfrm>
            <a:off x="6456040" y="1412776"/>
            <a:ext cx="251992" cy="369332"/>
          </a:xfrm>
          <a:prstGeom prst="rect">
            <a:avLst/>
          </a:prstGeom>
          <a:noFill/>
        </p:spPr>
        <p:txBody>
          <a:bodyPr wrap="none" rtlCol="0">
            <a:spAutoFit/>
          </a:bodyPr>
          <a:lstStyle/>
          <a:p>
            <a:r>
              <a:rPr lang="tr-TR" dirty="0"/>
              <a:t>i</a:t>
            </a:r>
          </a:p>
        </p:txBody>
      </p:sp>
      <p:sp>
        <p:nvSpPr>
          <p:cNvPr id="66" name="TextBox 65"/>
          <p:cNvSpPr txBox="1"/>
          <p:nvPr/>
        </p:nvSpPr>
        <p:spPr>
          <a:xfrm>
            <a:off x="1991544" y="1340768"/>
            <a:ext cx="251992" cy="369332"/>
          </a:xfrm>
          <a:prstGeom prst="rect">
            <a:avLst/>
          </a:prstGeom>
          <a:noFill/>
        </p:spPr>
        <p:txBody>
          <a:bodyPr wrap="none" rtlCol="0">
            <a:spAutoFit/>
          </a:bodyPr>
          <a:lstStyle/>
          <a:p>
            <a:r>
              <a:rPr lang="tr-TR" dirty="0"/>
              <a:t>i</a:t>
            </a:r>
          </a:p>
        </p:txBody>
      </p:sp>
      <p:sp>
        <p:nvSpPr>
          <p:cNvPr id="67" name="TextBox 66"/>
          <p:cNvSpPr txBox="1"/>
          <p:nvPr/>
        </p:nvSpPr>
        <p:spPr>
          <a:xfrm>
            <a:off x="9984432" y="4725144"/>
            <a:ext cx="327334" cy="369332"/>
          </a:xfrm>
          <a:prstGeom prst="rect">
            <a:avLst/>
          </a:prstGeom>
          <a:noFill/>
        </p:spPr>
        <p:txBody>
          <a:bodyPr wrap="none" rtlCol="0">
            <a:spAutoFit/>
          </a:bodyPr>
          <a:lstStyle/>
          <a:p>
            <a:r>
              <a:rPr lang="tr-TR" dirty="0"/>
              <a:t>Y</a:t>
            </a:r>
          </a:p>
        </p:txBody>
      </p:sp>
      <p:sp>
        <p:nvSpPr>
          <p:cNvPr id="68" name="TextBox 67"/>
          <p:cNvSpPr txBox="1"/>
          <p:nvPr/>
        </p:nvSpPr>
        <p:spPr>
          <a:xfrm>
            <a:off x="9552384" y="1484784"/>
            <a:ext cx="538930" cy="369332"/>
          </a:xfrm>
          <a:prstGeom prst="rect">
            <a:avLst/>
          </a:prstGeom>
          <a:noFill/>
        </p:spPr>
        <p:txBody>
          <a:bodyPr wrap="none" rtlCol="0">
            <a:spAutoFit/>
          </a:bodyPr>
          <a:lstStyle/>
          <a:p>
            <a:r>
              <a:rPr lang="tr-TR" dirty="0"/>
              <a:t>LM</a:t>
            </a:r>
          </a:p>
        </p:txBody>
      </p:sp>
      <p:sp>
        <p:nvSpPr>
          <p:cNvPr id="69" name="Left Brace 68"/>
          <p:cNvSpPr/>
          <p:nvPr/>
        </p:nvSpPr>
        <p:spPr>
          <a:xfrm rot="16200000">
            <a:off x="3523148" y="4345668"/>
            <a:ext cx="155448" cy="914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70" name="TextBox 69"/>
          <p:cNvSpPr txBox="1"/>
          <p:nvPr/>
        </p:nvSpPr>
        <p:spPr>
          <a:xfrm>
            <a:off x="3575720" y="5373217"/>
            <a:ext cx="1814920" cy="646331"/>
          </a:xfrm>
          <a:prstGeom prst="rect">
            <a:avLst/>
          </a:prstGeom>
          <a:noFill/>
        </p:spPr>
        <p:txBody>
          <a:bodyPr wrap="none" rtlCol="0">
            <a:spAutoFit/>
          </a:bodyPr>
          <a:lstStyle/>
          <a:p>
            <a:r>
              <a:rPr lang="tr-TR" dirty="0"/>
              <a:t>Excess demand </a:t>
            </a:r>
          </a:p>
          <a:p>
            <a:r>
              <a:rPr lang="tr-TR" dirty="0"/>
              <a:t>for money</a:t>
            </a:r>
          </a:p>
        </p:txBody>
      </p:sp>
      <p:cxnSp>
        <p:nvCxnSpPr>
          <p:cNvPr id="72" name="Curved Connector 71"/>
          <p:cNvCxnSpPr/>
          <p:nvPr/>
        </p:nvCxnSpPr>
        <p:spPr>
          <a:xfrm rot="16200000" flipH="1">
            <a:off x="3719736" y="5013176"/>
            <a:ext cx="504056" cy="36004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13318" name="Content Placeholder 38"/>
          <p:cNvGraphicFramePr>
            <a:graphicFrameLocks noChangeAspect="1"/>
          </p:cNvGraphicFramePr>
          <p:nvPr/>
        </p:nvGraphicFramePr>
        <p:xfrm>
          <a:off x="6168008" y="4869160"/>
          <a:ext cx="1728788" cy="1408112"/>
        </p:xfrm>
        <a:graphic>
          <a:graphicData uri="http://schemas.openxmlformats.org/presentationml/2006/ole">
            <mc:AlternateContent xmlns:mc="http://schemas.openxmlformats.org/markup-compatibility/2006">
              <mc:Choice xmlns:v="urn:schemas-microsoft-com:vml" Requires="v">
                <p:oleObj spid="_x0000_s13448" name="Equation" r:id="rId5" imgW="888840" imgH="723600" progId="Equation.3">
                  <p:embed/>
                </p:oleObj>
              </mc:Choice>
              <mc:Fallback>
                <p:oleObj name="Equation" r:id="rId5" imgW="888840" imgH="723600" progId="Equation.3">
                  <p:embed/>
                  <p:pic>
                    <p:nvPicPr>
                      <p:cNvPr id="0" name="Content Placeholder 3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68008" y="4869160"/>
                        <a:ext cx="1728788" cy="1408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4" name="TextBox 73"/>
          <p:cNvSpPr txBox="1"/>
          <p:nvPr/>
        </p:nvSpPr>
        <p:spPr>
          <a:xfrm>
            <a:off x="8400256" y="4725144"/>
            <a:ext cx="432048" cy="369332"/>
          </a:xfrm>
          <a:prstGeom prst="rect">
            <a:avLst/>
          </a:prstGeom>
          <a:noFill/>
        </p:spPr>
        <p:txBody>
          <a:bodyPr wrap="square" rtlCol="0">
            <a:spAutoFit/>
          </a:bodyPr>
          <a:lstStyle/>
          <a:p>
            <a:r>
              <a:rPr lang="tr-TR" dirty="0"/>
              <a:t>Y</a:t>
            </a:r>
            <a:r>
              <a:rPr lang="tr-TR" baseline="-25000" dirty="0"/>
              <a:t>0    </a:t>
            </a:r>
            <a:endParaRPr lang="tr-TR" dirty="0"/>
          </a:p>
        </p:txBody>
      </p:sp>
      <p:sp>
        <p:nvSpPr>
          <p:cNvPr id="75" name="TextBox 74"/>
          <p:cNvSpPr txBox="1"/>
          <p:nvPr/>
        </p:nvSpPr>
        <p:spPr>
          <a:xfrm>
            <a:off x="9192344" y="4725144"/>
            <a:ext cx="432048" cy="369332"/>
          </a:xfrm>
          <a:prstGeom prst="rect">
            <a:avLst/>
          </a:prstGeom>
          <a:noFill/>
        </p:spPr>
        <p:txBody>
          <a:bodyPr wrap="square" rtlCol="0">
            <a:spAutoFit/>
          </a:bodyPr>
          <a:lstStyle/>
          <a:p>
            <a:r>
              <a:rPr lang="tr-TR" dirty="0"/>
              <a:t>Y</a:t>
            </a:r>
            <a:r>
              <a:rPr lang="tr-TR" baseline="-25000" dirty="0"/>
              <a:t>1    </a:t>
            </a:r>
            <a:endParaRPr lang="tr-TR" dirty="0"/>
          </a:p>
        </p:txBody>
      </p:sp>
      <p:cxnSp>
        <p:nvCxnSpPr>
          <p:cNvPr id="77" name="Straight Arrow Connector 76"/>
          <p:cNvCxnSpPr/>
          <p:nvPr/>
        </p:nvCxnSpPr>
        <p:spPr>
          <a:xfrm rot="5400000" flipH="1" flipV="1">
            <a:off x="8724292" y="2240868"/>
            <a:ext cx="504056" cy="43204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rot="5400000" flipH="1" flipV="1">
            <a:off x="1812318" y="2240074"/>
            <a:ext cx="504056"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rot="10800000">
            <a:off x="3431704" y="1844824"/>
            <a:ext cx="648072" cy="504056"/>
          </a:xfrm>
          <a:prstGeom prst="straightConnector1">
            <a:avLst/>
          </a:prstGeom>
          <a:ln>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00"/>
                                        <p:tgtEl>
                                          <p:spTgt spid="41"/>
                                        </p:tgtEl>
                                      </p:cBhvr>
                                    </p:animEffect>
                                  </p:childTnLst>
                                </p:cTn>
                              </p:par>
                              <p:par>
                                <p:cTn id="8" presetID="22" presetClass="entr" presetSubtype="4" fill="hold"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wipe(down)">
                                      <p:cBhvr>
                                        <p:cTn id="10" dur="500"/>
                                        <p:tgtEl>
                                          <p:spTgt spid="80"/>
                                        </p:tgtEl>
                                      </p:cBhvr>
                                    </p:animEffect>
                                  </p:childTnLst>
                                </p:cTn>
                              </p:par>
                              <p:par>
                                <p:cTn id="11" presetID="22" presetClass="entr" presetSubtype="4"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500"/>
                                        <p:tgtEl>
                                          <p:spTgt spid="22"/>
                                        </p:tgtEl>
                                      </p:cBhvr>
                                    </p:animEffect>
                                  </p:childTnLst>
                                </p:cTn>
                              </p:par>
                              <p:par>
                                <p:cTn id="14" presetID="22" presetClass="entr" presetSubtype="4"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down)">
                                      <p:cBhvr>
                                        <p:cTn id="16" dur="500"/>
                                        <p:tgtEl>
                                          <p:spTgt spid="77"/>
                                        </p:tgtEl>
                                      </p:cBhvr>
                                    </p:animEffect>
                                  </p:childTnLst>
                                </p:cTn>
                              </p:par>
                              <p:par>
                                <p:cTn id="17" presetID="22" presetClass="entr" presetSubtype="4" fill="hold" nodeType="with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wipe(down)">
                                      <p:cBhvr>
                                        <p:cTn id="1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Shifts in the LM-curve</a:t>
            </a:r>
          </a:p>
        </p:txBody>
      </p:sp>
      <p:sp>
        <p:nvSpPr>
          <p:cNvPr id="3" name="Date Placeholder 2"/>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20</a:t>
            </a:fld>
            <a:endParaRPr lang="tr-TR"/>
          </a:p>
        </p:txBody>
      </p:sp>
      <p:sp>
        <p:nvSpPr>
          <p:cNvPr id="5" name="Content Placeholder 4"/>
          <p:cNvSpPr>
            <a:spLocks noGrp="1"/>
          </p:cNvSpPr>
          <p:nvPr>
            <p:ph sz="quarter" idx="1"/>
          </p:nvPr>
        </p:nvSpPr>
        <p:spPr/>
        <p:txBody>
          <a:bodyPr/>
          <a:lstStyle/>
          <a:p>
            <a:r>
              <a:rPr lang="tr-TR" dirty="0"/>
              <a:t>Shifts in the LM-curve are caused by only changes in the real money supply:</a:t>
            </a:r>
          </a:p>
          <a:p>
            <a:pPr lvl="1"/>
            <a:r>
              <a:rPr lang="tr-TR" dirty="0"/>
              <a:t>Expansionary monetary policy effects</a:t>
            </a:r>
          </a:p>
          <a:p>
            <a:pPr lvl="1"/>
            <a:r>
              <a:rPr lang="tr-TR" dirty="0"/>
              <a:t>Contractionary monetary policy effects</a:t>
            </a:r>
          </a:p>
          <a:p>
            <a:r>
              <a:rPr lang="tr-TR" dirty="0"/>
              <a:t>Changes in the interest rate lead to </a:t>
            </a:r>
            <a:r>
              <a:rPr lang="tr-TR" i="1" dirty="0"/>
              <a:t>movements along a given LM-curve</a:t>
            </a:r>
            <a:r>
              <a:rPr lang="tr-TR" dirty="0"/>
              <a:t>, only!..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Shifts in the LM-curve</a:t>
            </a:r>
          </a:p>
        </p:txBody>
      </p:sp>
      <p:sp>
        <p:nvSpPr>
          <p:cNvPr id="43" name="Date Placeholder 42"/>
          <p:cNvSpPr>
            <a:spLocks noGrp="1"/>
          </p:cNvSpPr>
          <p:nvPr>
            <p:ph type="dt" sz="half" idx="10"/>
          </p:nvPr>
        </p:nvSpPr>
        <p:spPr/>
        <p:txBody>
          <a:bodyPr/>
          <a:lstStyle/>
          <a:p>
            <a:fld id="{53E1C738-79B3-4D75-8661-A9BB6196CF80}" type="datetime1">
              <a:rPr lang="tr-TR" smtClean="0"/>
              <a:pPr/>
              <a:t>27.10.2025</a:t>
            </a:fld>
            <a:endParaRPr lang="tr-TR"/>
          </a:p>
        </p:txBody>
      </p:sp>
      <p:sp>
        <p:nvSpPr>
          <p:cNvPr id="44" name="Slide Number Placeholder 43"/>
          <p:cNvSpPr>
            <a:spLocks noGrp="1"/>
          </p:cNvSpPr>
          <p:nvPr>
            <p:ph type="sldNum" sz="quarter" idx="12"/>
          </p:nvPr>
        </p:nvSpPr>
        <p:spPr/>
        <p:txBody>
          <a:bodyPr/>
          <a:lstStyle/>
          <a:p>
            <a:fld id="{0780E4E7-CED5-46B0-9B99-92834339C152}" type="slidenum">
              <a:rPr lang="tr-TR" smtClean="0"/>
              <a:pPr/>
              <a:t>21</a:t>
            </a:fld>
            <a:endParaRPr lang="tr-TR"/>
          </a:p>
        </p:txBody>
      </p:sp>
      <p:sp>
        <p:nvSpPr>
          <p:cNvPr id="6" name="Content Placeholder 5"/>
          <p:cNvSpPr>
            <a:spLocks noGrp="1"/>
          </p:cNvSpPr>
          <p:nvPr>
            <p:ph sz="quarter" idx="1"/>
          </p:nvPr>
        </p:nvSpPr>
        <p:spPr/>
        <p:txBody>
          <a:bodyPr/>
          <a:lstStyle/>
          <a:p>
            <a:pPr>
              <a:buNone/>
            </a:pPr>
            <a:endParaRPr lang="tr-TR" i="1" dirty="0"/>
          </a:p>
          <a:p>
            <a:pPr>
              <a:buNone/>
            </a:pPr>
            <a:endParaRPr lang="tr-TR" i="1" dirty="0"/>
          </a:p>
          <a:p>
            <a:pPr>
              <a:buNone/>
            </a:pPr>
            <a:endParaRPr lang="tr-TR" i="1" dirty="0"/>
          </a:p>
          <a:p>
            <a:pPr>
              <a:buNone/>
            </a:pPr>
            <a:endParaRPr lang="tr-TR" i="1" dirty="0"/>
          </a:p>
          <a:p>
            <a:pPr>
              <a:buNone/>
            </a:pPr>
            <a:endParaRPr lang="tr-TR" i="1" dirty="0"/>
          </a:p>
          <a:p>
            <a:pPr>
              <a:buNone/>
            </a:pPr>
            <a:endParaRPr lang="tr-TR" i="1" dirty="0"/>
          </a:p>
          <a:p>
            <a:pPr>
              <a:buNone/>
            </a:pPr>
            <a:r>
              <a:rPr lang="tr-TR" i="1" dirty="0"/>
              <a:t>				</a:t>
            </a:r>
          </a:p>
          <a:p>
            <a:pPr>
              <a:buNone/>
            </a:pPr>
            <a:endParaRPr lang="tr-TR" i="1" dirty="0"/>
          </a:p>
        </p:txBody>
      </p:sp>
      <p:cxnSp>
        <p:nvCxnSpPr>
          <p:cNvPr id="9" name="Straight Connector 8"/>
          <p:cNvCxnSpPr/>
          <p:nvPr/>
        </p:nvCxnSpPr>
        <p:spPr>
          <a:xfrm rot="5400000">
            <a:off x="659396" y="3104964"/>
            <a:ext cx="309634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207568" y="4653136"/>
            <a:ext cx="35283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351584" y="1844824"/>
            <a:ext cx="2880320" cy="23762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231905" y="4221088"/>
            <a:ext cx="582211" cy="369332"/>
          </a:xfrm>
          <a:prstGeom prst="rect">
            <a:avLst/>
          </a:prstGeom>
          <a:noFill/>
        </p:spPr>
        <p:txBody>
          <a:bodyPr wrap="none" rtlCol="0">
            <a:spAutoFit/>
          </a:bodyPr>
          <a:lstStyle/>
          <a:p>
            <a:r>
              <a:rPr lang="tr-TR" dirty="0"/>
              <a:t>M</a:t>
            </a:r>
            <a:r>
              <a:rPr lang="tr-TR" baseline="-25000" dirty="0"/>
              <a:t>0</a:t>
            </a:r>
            <a:r>
              <a:rPr lang="tr-TR" baseline="30000" dirty="0"/>
              <a:t>d</a:t>
            </a:r>
            <a:endParaRPr lang="tr-TR" dirty="0"/>
          </a:p>
        </p:txBody>
      </p:sp>
      <p:cxnSp>
        <p:nvCxnSpPr>
          <p:cNvPr id="41" name="Straight Arrow Connector 40"/>
          <p:cNvCxnSpPr/>
          <p:nvPr/>
        </p:nvCxnSpPr>
        <p:spPr>
          <a:xfrm>
            <a:off x="3215680" y="3861048"/>
            <a:ext cx="792088" cy="1588"/>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559496" y="2996952"/>
            <a:ext cx="3240360" cy="72008"/>
          </a:xfrm>
          <a:prstGeom prst="line">
            <a:avLst/>
          </a:prstGeom>
          <a:ln w="28575"/>
        </p:spPr>
        <p:style>
          <a:lnRef idx="1">
            <a:schemeClr val="accent1"/>
          </a:lnRef>
          <a:fillRef idx="0">
            <a:schemeClr val="accent1"/>
          </a:fillRef>
          <a:effectRef idx="0">
            <a:schemeClr val="accent1"/>
          </a:effectRef>
          <a:fontRef idx="minor">
            <a:schemeClr val="tx1"/>
          </a:fontRef>
        </p:style>
      </p:cxnSp>
      <p:graphicFrame>
        <p:nvGraphicFramePr>
          <p:cNvPr id="29" name="Object 28"/>
          <p:cNvGraphicFramePr>
            <a:graphicFrameLocks noChangeAspect="1"/>
          </p:cNvGraphicFramePr>
          <p:nvPr/>
        </p:nvGraphicFramePr>
        <p:xfrm>
          <a:off x="2974975" y="4797425"/>
          <a:ext cx="279400" cy="503238"/>
        </p:xfrm>
        <a:graphic>
          <a:graphicData uri="http://schemas.openxmlformats.org/presentationml/2006/ole">
            <mc:AlternateContent xmlns:mc="http://schemas.openxmlformats.org/markup-compatibility/2006">
              <mc:Choice xmlns:v="urn:schemas-microsoft-com:vml" Requires="v">
                <p:oleObj spid="_x0000_s14469" name="Equation" r:id="rId3" imgW="279360" imgH="406080" progId="Equation.3">
                  <p:embed/>
                </p:oleObj>
              </mc:Choice>
              <mc:Fallback>
                <p:oleObj name="Equation" r:id="rId3" imgW="279360" imgH="4060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4975" y="4797425"/>
                        <a:ext cx="279400" cy="503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3" name="Straight Connector 32"/>
          <p:cNvCxnSpPr/>
          <p:nvPr/>
        </p:nvCxnSpPr>
        <p:spPr>
          <a:xfrm rot="5400000">
            <a:off x="5159896" y="3068960"/>
            <a:ext cx="31683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744072" y="4653136"/>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0800000">
            <a:off x="2207568" y="2564904"/>
            <a:ext cx="18002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079776" y="2564904"/>
            <a:ext cx="266429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1847528" y="2420888"/>
            <a:ext cx="328936" cy="338554"/>
          </a:xfrm>
          <a:prstGeom prst="rect">
            <a:avLst/>
          </a:prstGeom>
          <a:noFill/>
        </p:spPr>
        <p:txBody>
          <a:bodyPr wrap="none" rtlCol="0">
            <a:spAutoFit/>
          </a:bodyPr>
          <a:lstStyle/>
          <a:p>
            <a:r>
              <a:rPr lang="tr-TR" sz="1600" dirty="0"/>
              <a:t>i</a:t>
            </a:r>
            <a:r>
              <a:rPr lang="tr-TR" sz="1600" baseline="-25000" dirty="0"/>
              <a:t>0</a:t>
            </a:r>
            <a:endParaRPr lang="tr-TR" sz="1600" dirty="0"/>
          </a:p>
        </p:txBody>
      </p:sp>
      <p:sp>
        <p:nvSpPr>
          <p:cNvPr id="51" name="TextBox 50"/>
          <p:cNvSpPr txBox="1"/>
          <p:nvPr/>
        </p:nvSpPr>
        <p:spPr>
          <a:xfrm>
            <a:off x="1847528" y="3140968"/>
            <a:ext cx="304892" cy="338554"/>
          </a:xfrm>
          <a:prstGeom prst="rect">
            <a:avLst/>
          </a:prstGeom>
          <a:noFill/>
        </p:spPr>
        <p:txBody>
          <a:bodyPr wrap="none" rtlCol="0">
            <a:spAutoFit/>
          </a:bodyPr>
          <a:lstStyle/>
          <a:p>
            <a:r>
              <a:rPr lang="tr-TR" sz="1600" dirty="0"/>
              <a:t>i</a:t>
            </a:r>
            <a:r>
              <a:rPr lang="tr-TR" sz="1600" baseline="-25000" dirty="0"/>
              <a:t>1</a:t>
            </a:r>
            <a:endParaRPr lang="tr-TR" sz="1600" dirty="0"/>
          </a:p>
        </p:txBody>
      </p:sp>
      <p:cxnSp>
        <p:nvCxnSpPr>
          <p:cNvPr id="53" name="Straight Connector 52"/>
          <p:cNvCxnSpPr/>
          <p:nvPr/>
        </p:nvCxnSpPr>
        <p:spPr>
          <a:xfrm rot="5400000">
            <a:off x="6924092" y="1592796"/>
            <a:ext cx="2664296" cy="259228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6672064" y="2564904"/>
            <a:ext cx="194421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a:off x="7572164" y="3609020"/>
            <a:ext cx="208823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5519936" y="4725144"/>
            <a:ext cx="399468" cy="369332"/>
          </a:xfrm>
          <a:prstGeom prst="rect">
            <a:avLst/>
          </a:prstGeom>
          <a:noFill/>
        </p:spPr>
        <p:txBody>
          <a:bodyPr wrap="none" rtlCol="0">
            <a:spAutoFit/>
          </a:bodyPr>
          <a:lstStyle/>
          <a:p>
            <a:r>
              <a:rPr lang="tr-TR" dirty="0"/>
              <a:t>M</a:t>
            </a:r>
          </a:p>
        </p:txBody>
      </p:sp>
      <p:sp>
        <p:nvSpPr>
          <p:cNvPr id="65" name="TextBox 64"/>
          <p:cNvSpPr txBox="1"/>
          <p:nvPr/>
        </p:nvSpPr>
        <p:spPr>
          <a:xfrm>
            <a:off x="6456040" y="1412776"/>
            <a:ext cx="251992" cy="369332"/>
          </a:xfrm>
          <a:prstGeom prst="rect">
            <a:avLst/>
          </a:prstGeom>
          <a:noFill/>
        </p:spPr>
        <p:txBody>
          <a:bodyPr wrap="none" rtlCol="0">
            <a:spAutoFit/>
          </a:bodyPr>
          <a:lstStyle/>
          <a:p>
            <a:r>
              <a:rPr lang="tr-TR" dirty="0"/>
              <a:t>i</a:t>
            </a:r>
          </a:p>
        </p:txBody>
      </p:sp>
      <p:sp>
        <p:nvSpPr>
          <p:cNvPr id="66" name="TextBox 65"/>
          <p:cNvSpPr txBox="1"/>
          <p:nvPr/>
        </p:nvSpPr>
        <p:spPr>
          <a:xfrm>
            <a:off x="1991544" y="1340768"/>
            <a:ext cx="251992" cy="369332"/>
          </a:xfrm>
          <a:prstGeom prst="rect">
            <a:avLst/>
          </a:prstGeom>
          <a:noFill/>
        </p:spPr>
        <p:txBody>
          <a:bodyPr wrap="none" rtlCol="0">
            <a:spAutoFit/>
          </a:bodyPr>
          <a:lstStyle/>
          <a:p>
            <a:r>
              <a:rPr lang="tr-TR" dirty="0"/>
              <a:t>i</a:t>
            </a:r>
          </a:p>
        </p:txBody>
      </p:sp>
      <p:sp>
        <p:nvSpPr>
          <p:cNvPr id="67" name="TextBox 66"/>
          <p:cNvSpPr txBox="1"/>
          <p:nvPr/>
        </p:nvSpPr>
        <p:spPr>
          <a:xfrm>
            <a:off x="9984432" y="4725144"/>
            <a:ext cx="327334" cy="369332"/>
          </a:xfrm>
          <a:prstGeom prst="rect">
            <a:avLst/>
          </a:prstGeom>
          <a:noFill/>
        </p:spPr>
        <p:txBody>
          <a:bodyPr wrap="none" rtlCol="0">
            <a:spAutoFit/>
          </a:bodyPr>
          <a:lstStyle/>
          <a:p>
            <a:r>
              <a:rPr lang="tr-TR" dirty="0"/>
              <a:t>Y</a:t>
            </a:r>
          </a:p>
        </p:txBody>
      </p:sp>
      <p:sp>
        <p:nvSpPr>
          <p:cNvPr id="68" name="TextBox 67"/>
          <p:cNvSpPr txBox="1"/>
          <p:nvPr/>
        </p:nvSpPr>
        <p:spPr>
          <a:xfrm>
            <a:off x="9480376" y="1340768"/>
            <a:ext cx="538930" cy="369332"/>
          </a:xfrm>
          <a:prstGeom prst="rect">
            <a:avLst/>
          </a:prstGeom>
          <a:noFill/>
        </p:spPr>
        <p:txBody>
          <a:bodyPr wrap="none" rtlCol="0">
            <a:spAutoFit/>
          </a:bodyPr>
          <a:lstStyle/>
          <a:p>
            <a:r>
              <a:rPr lang="tr-TR" dirty="0"/>
              <a:t>LM</a:t>
            </a:r>
          </a:p>
        </p:txBody>
      </p:sp>
      <p:sp>
        <p:nvSpPr>
          <p:cNvPr id="69" name="Left Brace 68"/>
          <p:cNvSpPr/>
          <p:nvPr/>
        </p:nvSpPr>
        <p:spPr>
          <a:xfrm rot="5400000">
            <a:off x="3595156" y="1969404"/>
            <a:ext cx="155448" cy="914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70" name="TextBox 69"/>
          <p:cNvSpPr txBox="1"/>
          <p:nvPr/>
        </p:nvSpPr>
        <p:spPr>
          <a:xfrm>
            <a:off x="4223792" y="1844825"/>
            <a:ext cx="1654620" cy="646331"/>
          </a:xfrm>
          <a:prstGeom prst="rect">
            <a:avLst/>
          </a:prstGeom>
          <a:noFill/>
        </p:spPr>
        <p:txBody>
          <a:bodyPr wrap="none" rtlCol="0">
            <a:spAutoFit/>
          </a:bodyPr>
          <a:lstStyle/>
          <a:p>
            <a:r>
              <a:rPr lang="tr-TR" dirty="0"/>
              <a:t>Excess supply </a:t>
            </a:r>
          </a:p>
          <a:p>
            <a:r>
              <a:rPr lang="tr-TR" dirty="0"/>
              <a:t>of money</a:t>
            </a:r>
          </a:p>
        </p:txBody>
      </p:sp>
      <p:sp>
        <p:nvSpPr>
          <p:cNvPr id="74" name="TextBox 73"/>
          <p:cNvSpPr txBox="1"/>
          <p:nvPr/>
        </p:nvSpPr>
        <p:spPr>
          <a:xfrm>
            <a:off x="8400256" y="4725144"/>
            <a:ext cx="432048" cy="369332"/>
          </a:xfrm>
          <a:prstGeom prst="rect">
            <a:avLst/>
          </a:prstGeom>
          <a:noFill/>
        </p:spPr>
        <p:txBody>
          <a:bodyPr wrap="square" rtlCol="0">
            <a:spAutoFit/>
          </a:bodyPr>
          <a:lstStyle/>
          <a:p>
            <a:r>
              <a:rPr lang="tr-TR" dirty="0"/>
              <a:t>Y</a:t>
            </a:r>
            <a:r>
              <a:rPr lang="tr-TR" baseline="-25000" dirty="0"/>
              <a:t>0    </a:t>
            </a:r>
            <a:endParaRPr lang="tr-TR" dirty="0"/>
          </a:p>
        </p:txBody>
      </p:sp>
      <p:cxnSp>
        <p:nvCxnSpPr>
          <p:cNvPr id="47" name="Straight Connector 46"/>
          <p:cNvCxnSpPr/>
          <p:nvPr/>
        </p:nvCxnSpPr>
        <p:spPr>
          <a:xfrm rot="5400000" flipH="1" flipV="1">
            <a:off x="2459596" y="3032956"/>
            <a:ext cx="324036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3575720" y="2060848"/>
            <a:ext cx="720080" cy="216024"/>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aphicFrame>
        <p:nvGraphicFramePr>
          <p:cNvPr id="14340" name="Object 4"/>
          <p:cNvGraphicFramePr>
            <a:graphicFrameLocks noChangeAspect="1"/>
          </p:cNvGraphicFramePr>
          <p:nvPr/>
        </p:nvGraphicFramePr>
        <p:xfrm>
          <a:off x="4014788" y="4797425"/>
          <a:ext cx="266700" cy="503238"/>
        </p:xfrm>
        <a:graphic>
          <a:graphicData uri="http://schemas.openxmlformats.org/presentationml/2006/ole">
            <mc:AlternateContent xmlns:mc="http://schemas.openxmlformats.org/markup-compatibility/2006">
              <mc:Choice xmlns:v="urn:schemas-microsoft-com:vml" Requires="v">
                <p:oleObj spid="_x0000_s14470" name="Equation" r:id="rId5" imgW="266400" imgH="406080" progId="Equation.3">
                  <p:embed/>
                </p:oleObj>
              </mc:Choice>
              <mc:Fallback>
                <p:oleObj name="Equation" r:id="rId5" imgW="266400" imgH="40608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14788" y="4797425"/>
                        <a:ext cx="266700" cy="503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61" name="Straight Connector 60"/>
          <p:cNvCxnSpPr/>
          <p:nvPr/>
        </p:nvCxnSpPr>
        <p:spPr>
          <a:xfrm rot="10800000">
            <a:off x="2207568" y="3284984"/>
            <a:ext cx="187220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rot="5400000">
            <a:off x="2135560" y="2924944"/>
            <a:ext cx="576064"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4079776" y="3212976"/>
            <a:ext cx="4536504" cy="7200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5400000">
            <a:off x="7284132" y="1952836"/>
            <a:ext cx="2664296" cy="2592288"/>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9912425" y="1844824"/>
            <a:ext cx="588623" cy="369332"/>
          </a:xfrm>
          <a:prstGeom prst="rect">
            <a:avLst/>
          </a:prstGeom>
          <a:noFill/>
        </p:spPr>
        <p:txBody>
          <a:bodyPr wrap="none" rtlCol="0">
            <a:spAutoFit/>
          </a:bodyPr>
          <a:lstStyle/>
          <a:p>
            <a:r>
              <a:rPr lang="tr-TR" dirty="0"/>
              <a:t>LM’</a:t>
            </a:r>
          </a:p>
        </p:txBody>
      </p:sp>
      <p:cxnSp>
        <p:nvCxnSpPr>
          <p:cNvPr id="81" name="Straight Arrow Connector 80"/>
          <p:cNvCxnSpPr/>
          <p:nvPr/>
        </p:nvCxnSpPr>
        <p:spPr>
          <a:xfrm rot="5400000">
            <a:off x="8473058" y="2708126"/>
            <a:ext cx="576064"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4151785" y="5589240"/>
            <a:ext cx="4229043" cy="400110"/>
          </a:xfrm>
          <a:prstGeom prst="rect">
            <a:avLst/>
          </a:prstGeom>
          <a:solidFill>
            <a:srgbClr val="FF0000"/>
          </a:solidFill>
        </p:spPr>
        <p:txBody>
          <a:bodyPr wrap="none" rtlCol="0">
            <a:spAutoFit/>
          </a:bodyPr>
          <a:lstStyle/>
          <a:p>
            <a:r>
              <a:rPr lang="tr-TR" sz="2000" dirty="0"/>
              <a:t>Nominal money supply M increases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Shifts in the LM-curve</a:t>
            </a:r>
          </a:p>
        </p:txBody>
      </p:sp>
      <p:sp>
        <p:nvSpPr>
          <p:cNvPr id="43" name="Date Placeholder 42"/>
          <p:cNvSpPr>
            <a:spLocks noGrp="1"/>
          </p:cNvSpPr>
          <p:nvPr>
            <p:ph type="dt" sz="half" idx="10"/>
          </p:nvPr>
        </p:nvSpPr>
        <p:spPr/>
        <p:txBody>
          <a:bodyPr/>
          <a:lstStyle/>
          <a:p>
            <a:fld id="{53E1C738-79B3-4D75-8661-A9BB6196CF80}" type="datetime1">
              <a:rPr lang="tr-TR" smtClean="0"/>
              <a:pPr/>
              <a:t>27.10.2025</a:t>
            </a:fld>
            <a:endParaRPr lang="tr-TR"/>
          </a:p>
        </p:txBody>
      </p:sp>
      <p:sp>
        <p:nvSpPr>
          <p:cNvPr id="44" name="Slide Number Placeholder 43"/>
          <p:cNvSpPr>
            <a:spLocks noGrp="1"/>
          </p:cNvSpPr>
          <p:nvPr>
            <p:ph type="sldNum" sz="quarter" idx="12"/>
          </p:nvPr>
        </p:nvSpPr>
        <p:spPr/>
        <p:txBody>
          <a:bodyPr/>
          <a:lstStyle/>
          <a:p>
            <a:fld id="{0780E4E7-CED5-46B0-9B99-92834339C152}" type="slidenum">
              <a:rPr lang="tr-TR" smtClean="0"/>
              <a:pPr/>
              <a:t>22</a:t>
            </a:fld>
            <a:endParaRPr lang="tr-TR"/>
          </a:p>
        </p:txBody>
      </p:sp>
      <p:sp>
        <p:nvSpPr>
          <p:cNvPr id="6" name="Content Placeholder 5"/>
          <p:cNvSpPr>
            <a:spLocks noGrp="1"/>
          </p:cNvSpPr>
          <p:nvPr>
            <p:ph sz="quarter" idx="1"/>
          </p:nvPr>
        </p:nvSpPr>
        <p:spPr/>
        <p:txBody>
          <a:bodyPr/>
          <a:lstStyle/>
          <a:p>
            <a:pPr>
              <a:buNone/>
            </a:pPr>
            <a:endParaRPr lang="tr-TR" i="1" dirty="0"/>
          </a:p>
          <a:p>
            <a:pPr>
              <a:buNone/>
            </a:pPr>
            <a:endParaRPr lang="tr-TR" i="1" dirty="0"/>
          </a:p>
          <a:p>
            <a:pPr>
              <a:buNone/>
            </a:pPr>
            <a:endParaRPr lang="tr-TR" i="1" dirty="0"/>
          </a:p>
          <a:p>
            <a:pPr>
              <a:buNone/>
            </a:pPr>
            <a:endParaRPr lang="tr-TR" i="1" dirty="0"/>
          </a:p>
          <a:p>
            <a:pPr>
              <a:buNone/>
            </a:pPr>
            <a:endParaRPr lang="tr-TR" i="1" dirty="0"/>
          </a:p>
          <a:p>
            <a:pPr>
              <a:buNone/>
            </a:pPr>
            <a:endParaRPr lang="tr-TR" i="1" dirty="0"/>
          </a:p>
          <a:p>
            <a:pPr>
              <a:buNone/>
            </a:pPr>
            <a:r>
              <a:rPr lang="tr-TR" i="1" dirty="0"/>
              <a:t>				</a:t>
            </a:r>
          </a:p>
          <a:p>
            <a:pPr>
              <a:buNone/>
            </a:pPr>
            <a:endParaRPr lang="tr-TR" i="1" dirty="0"/>
          </a:p>
        </p:txBody>
      </p:sp>
      <p:cxnSp>
        <p:nvCxnSpPr>
          <p:cNvPr id="9" name="Straight Connector 8"/>
          <p:cNvCxnSpPr/>
          <p:nvPr/>
        </p:nvCxnSpPr>
        <p:spPr>
          <a:xfrm rot="5400000">
            <a:off x="659396" y="3104964"/>
            <a:ext cx="309634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207568" y="4653136"/>
            <a:ext cx="35283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351584" y="1844824"/>
            <a:ext cx="2880320" cy="23762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231905" y="4221088"/>
            <a:ext cx="582211" cy="369332"/>
          </a:xfrm>
          <a:prstGeom prst="rect">
            <a:avLst/>
          </a:prstGeom>
          <a:noFill/>
        </p:spPr>
        <p:txBody>
          <a:bodyPr wrap="none" rtlCol="0">
            <a:spAutoFit/>
          </a:bodyPr>
          <a:lstStyle/>
          <a:p>
            <a:r>
              <a:rPr lang="tr-TR" dirty="0"/>
              <a:t>M</a:t>
            </a:r>
            <a:r>
              <a:rPr lang="tr-TR" baseline="-25000" dirty="0"/>
              <a:t>0</a:t>
            </a:r>
            <a:r>
              <a:rPr lang="tr-TR" baseline="30000" dirty="0"/>
              <a:t>d</a:t>
            </a:r>
            <a:endParaRPr lang="tr-TR" dirty="0"/>
          </a:p>
        </p:txBody>
      </p:sp>
      <p:cxnSp>
        <p:nvCxnSpPr>
          <p:cNvPr id="25" name="Straight Connector 24"/>
          <p:cNvCxnSpPr/>
          <p:nvPr/>
        </p:nvCxnSpPr>
        <p:spPr>
          <a:xfrm rot="16200000" flipH="1">
            <a:off x="1559496" y="2996952"/>
            <a:ext cx="3240360" cy="720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29" name="Object 28"/>
          <p:cNvGraphicFramePr>
            <a:graphicFrameLocks noChangeAspect="1"/>
          </p:cNvGraphicFramePr>
          <p:nvPr/>
        </p:nvGraphicFramePr>
        <p:xfrm>
          <a:off x="2981325" y="4797425"/>
          <a:ext cx="266700" cy="503238"/>
        </p:xfrm>
        <a:graphic>
          <a:graphicData uri="http://schemas.openxmlformats.org/presentationml/2006/ole">
            <mc:AlternateContent xmlns:mc="http://schemas.openxmlformats.org/markup-compatibility/2006">
              <mc:Choice xmlns:v="urn:schemas-microsoft-com:vml" Requires="v">
                <p:oleObj spid="_x0000_s39044" name="Equation" r:id="rId3" imgW="266400" imgH="406080" progId="Equation.3">
                  <p:embed/>
                </p:oleObj>
              </mc:Choice>
              <mc:Fallback>
                <p:oleObj name="Equation" r:id="rId3" imgW="266400" imgH="4060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1325" y="4797425"/>
                        <a:ext cx="266700" cy="503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3" name="Straight Connector 32"/>
          <p:cNvCxnSpPr/>
          <p:nvPr/>
        </p:nvCxnSpPr>
        <p:spPr>
          <a:xfrm rot="5400000">
            <a:off x="5159896" y="3068960"/>
            <a:ext cx="31683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744072" y="4653136"/>
            <a:ext cx="33843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0800000">
            <a:off x="2207568" y="2564904"/>
            <a:ext cx="18002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079776" y="2564904"/>
            <a:ext cx="266429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1847528" y="2420888"/>
            <a:ext cx="304892" cy="338554"/>
          </a:xfrm>
          <a:prstGeom prst="rect">
            <a:avLst/>
          </a:prstGeom>
          <a:noFill/>
        </p:spPr>
        <p:txBody>
          <a:bodyPr wrap="none" rtlCol="0">
            <a:spAutoFit/>
          </a:bodyPr>
          <a:lstStyle/>
          <a:p>
            <a:r>
              <a:rPr lang="tr-TR" sz="1600" dirty="0"/>
              <a:t>i</a:t>
            </a:r>
            <a:r>
              <a:rPr lang="tr-TR" sz="1600" baseline="-25000" dirty="0"/>
              <a:t>1</a:t>
            </a:r>
            <a:endParaRPr lang="tr-TR" sz="1600" dirty="0"/>
          </a:p>
        </p:txBody>
      </p:sp>
      <p:sp>
        <p:nvSpPr>
          <p:cNvPr id="51" name="TextBox 50"/>
          <p:cNvSpPr txBox="1"/>
          <p:nvPr/>
        </p:nvSpPr>
        <p:spPr>
          <a:xfrm>
            <a:off x="1847528" y="3140968"/>
            <a:ext cx="328936" cy="338554"/>
          </a:xfrm>
          <a:prstGeom prst="rect">
            <a:avLst/>
          </a:prstGeom>
          <a:noFill/>
        </p:spPr>
        <p:txBody>
          <a:bodyPr wrap="none" rtlCol="0">
            <a:spAutoFit/>
          </a:bodyPr>
          <a:lstStyle/>
          <a:p>
            <a:r>
              <a:rPr lang="tr-TR" sz="1600" dirty="0"/>
              <a:t>i</a:t>
            </a:r>
            <a:r>
              <a:rPr lang="tr-TR" sz="1600" baseline="-25000" dirty="0"/>
              <a:t>0</a:t>
            </a:r>
            <a:endParaRPr lang="tr-TR" sz="1600" dirty="0"/>
          </a:p>
        </p:txBody>
      </p:sp>
      <p:cxnSp>
        <p:nvCxnSpPr>
          <p:cNvPr id="53" name="Straight Connector 52"/>
          <p:cNvCxnSpPr/>
          <p:nvPr/>
        </p:nvCxnSpPr>
        <p:spPr>
          <a:xfrm rot="5400000">
            <a:off x="6924092" y="1592796"/>
            <a:ext cx="2664296" cy="259228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6672064" y="2564904"/>
            <a:ext cx="194421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a:off x="7572164" y="3609020"/>
            <a:ext cx="208823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5519936" y="4725144"/>
            <a:ext cx="399468" cy="369332"/>
          </a:xfrm>
          <a:prstGeom prst="rect">
            <a:avLst/>
          </a:prstGeom>
          <a:noFill/>
        </p:spPr>
        <p:txBody>
          <a:bodyPr wrap="none" rtlCol="0">
            <a:spAutoFit/>
          </a:bodyPr>
          <a:lstStyle/>
          <a:p>
            <a:r>
              <a:rPr lang="tr-TR" dirty="0"/>
              <a:t>M</a:t>
            </a:r>
          </a:p>
        </p:txBody>
      </p:sp>
      <p:sp>
        <p:nvSpPr>
          <p:cNvPr id="65" name="TextBox 64"/>
          <p:cNvSpPr txBox="1"/>
          <p:nvPr/>
        </p:nvSpPr>
        <p:spPr>
          <a:xfrm>
            <a:off x="6456040" y="1412776"/>
            <a:ext cx="251992" cy="369332"/>
          </a:xfrm>
          <a:prstGeom prst="rect">
            <a:avLst/>
          </a:prstGeom>
          <a:noFill/>
        </p:spPr>
        <p:txBody>
          <a:bodyPr wrap="none" rtlCol="0">
            <a:spAutoFit/>
          </a:bodyPr>
          <a:lstStyle/>
          <a:p>
            <a:r>
              <a:rPr lang="tr-TR" dirty="0"/>
              <a:t>i</a:t>
            </a:r>
          </a:p>
        </p:txBody>
      </p:sp>
      <p:sp>
        <p:nvSpPr>
          <p:cNvPr id="66" name="TextBox 65"/>
          <p:cNvSpPr txBox="1"/>
          <p:nvPr/>
        </p:nvSpPr>
        <p:spPr>
          <a:xfrm>
            <a:off x="1991544" y="1340768"/>
            <a:ext cx="251992" cy="369332"/>
          </a:xfrm>
          <a:prstGeom prst="rect">
            <a:avLst/>
          </a:prstGeom>
          <a:noFill/>
        </p:spPr>
        <p:txBody>
          <a:bodyPr wrap="none" rtlCol="0">
            <a:spAutoFit/>
          </a:bodyPr>
          <a:lstStyle/>
          <a:p>
            <a:r>
              <a:rPr lang="tr-TR" dirty="0"/>
              <a:t>i</a:t>
            </a:r>
          </a:p>
        </p:txBody>
      </p:sp>
      <p:sp>
        <p:nvSpPr>
          <p:cNvPr id="67" name="TextBox 66"/>
          <p:cNvSpPr txBox="1"/>
          <p:nvPr/>
        </p:nvSpPr>
        <p:spPr>
          <a:xfrm>
            <a:off x="9984432" y="4725144"/>
            <a:ext cx="327334" cy="369332"/>
          </a:xfrm>
          <a:prstGeom prst="rect">
            <a:avLst/>
          </a:prstGeom>
          <a:noFill/>
        </p:spPr>
        <p:txBody>
          <a:bodyPr wrap="none" rtlCol="0">
            <a:spAutoFit/>
          </a:bodyPr>
          <a:lstStyle/>
          <a:p>
            <a:r>
              <a:rPr lang="tr-TR" dirty="0"/>
              <a:t>Y</a:t>
            </a:r>
          </a:p>
        </p:txBody>
      </p:sp>
      <p:sp>
        <p:nvSpPr>
          <p:cNvPr id="68" name="TextBox 67"/>
          <p:cNvSpPr txBox="1"/>
          <p:nvPr/>
        </p:nvSpPr>
        <p:spPr>
          <a:xfrm>
            <a:off x="9480377" y="1340768"/>
            <a:ext cx="588623" cy="369332"/>
          </a:xfrm>
          <a:prstGeom prst="rect">
            <a:avLst/>
          </a:prstGeom>
          <a:noFill/>
        </p:spPr>
        <p:txBody>
          <a:bodyPr wrap="none" rtlCol="0">
            <a:spAutoFit/>
          </a:bodyPr>
          <a:lstStyle/>
          <a:p>
            <a:r>
              <a:rPr lang="tr-TR" dirty="0"/>
              <a:t>LM’</a:t>
            </a:r>
          </a:p>
        </p:txBody>
      </p:sp>
      <p:sp>
        <p:nvSpPr>
          <p:cNvPr id="69" name="Left Brace 68"/>
          <p:cNvSpPr/>
          <p:nvPr/>
        </p:nvSpPr>
        <p:spPr>
          <a:xfrm rot="5400000">
            <a:off x="3523148" y="2689484"/>
            <a:ext cx="155448" cy="914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70" name="TextBox 69"/>
          <p:cNvSpPr txBox="1"/>
          <p:nvPr/>
        </p:nvSpPr>
        <p:spPr>
          <a:xfrm>
            <a:off x="4223792" y="2636913"/>
            <a:ext cx="1814920" cy="646331"/>
          </a:xfrm>
          <a:prstGeom prst="rect">
            <a:avLst/>
          </a:prstGeom>
          <a:noFill/>
        </p:spPr>
        <p:txBody>
          <a:bodyPr wrap="none" rtlCol="0">
            <a:spAutoFit/>
          </a:bodyPr>
          <a:lstStyle/>
          <a:p>
            <a:r>
              <a:rPr lang="tr-TR" dirty="0"/>
              <a:t>Excess demand </a:t>
            </a:r>
          </a:p>
          <a:p>
            <a:r>
              <a:rPr lang="tr-TR" dirty="0"/>
              <a:t>for money</a:t>
            </a:r>
          </a:p>
        </p:txBody>
      </p:sp>
      <p:sp>
        <p:nvSpPr>
          <p:cNvPr id="74" name="TextBox 73"/>
          <p:cNvSpPr txBox="1"/>
          <p:nvPr/>
        </p:nvSpPr>
        <p:spPr>
          <a:xfrm>
            <a:off x="8400256" y="4725144"/>
            <a:ext cx="432048" cy="369332"/>
          </a:xfrm>
          <a:prstGeom prst="rect">
            <a:avLst/>
          </a:prstGeom>
          <a:noFill/>
        </p:spPr>
        <p:txBody>
          <a:bodyPr wrap="square" rtlCol="0">
            <a:spAutoFit/>
          </a:bodyPr>
          <a:lstStyle/>
          <a:p>
            <a:r>
              <a:rPr lang="tr-TR" dirty="0"/>
              <a:t>Y</a:t>
            </a:r>
            <a:r>
              <a:rPr lang="tr-TR" baseline="-25000" dirty="0"/>
              <a:t>0    </a:t>
            </a:r>
            <a:endParaRPr lang="tr-TR" dirty="0"/>
          </a:p>
        </p:txBody>
      </p:sp>
      <p:cxnSp>
        <p:nvCxnSpPr>
          <p:cNvPr id="47" name="Straight Connector 46"/>
          <p:cNvCxnSpPr/>
          <p:nvPr/>
        </p:nvCxnSpPr>
        <p:spPr>
          <a:xfrm rot="5400000" flipH="1" flipV="1">
            <a:off x="2459596" y="3032956"/>
            <a:ext cx="324036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14340" name="Object 4"/>
          <p:cNvGraphicFramePr>
            <a:graphicFrameLocks noChangeAspect="1"/>
          </p:cNvGraphicFramePr>
          <p:nvPr/>
        </p:nvGraphicFramePr>
        <p:xfrm>
          <a:off x="4008438" y="4797425"/>
          <a:ext cx="279400" cy="503238"/>
        </p:xfrm>
        <a:graphic>
          <a:graphicData uri="http://schemas.openxmlformats.org/presentationml/2006/ole">
            <mc:AlternateContent xmlns:mc="http://schemas.openxmlformats.org/markup-compatibility/2006">
              <mc:Choice xmlns:v="urn:schemas-microsoft-com:vml" Requires="v">
                <p:oleObj spid="_x0000_s39045" name="Equation" r:id="rId5" imgW="279360" imgH="406080" progId="Equation.3">
                  <p:embed/>
                </p:oleObj>
              </mc:Choice>
              <mc:Fallback>
                <p:oleObj name="Equation" r:id="rId5" imgW="279360" imgH="4060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8438" y="4797425"/>
                        <a:ext cx="279400" cy="503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61" name="Straight Connector 60"/>
          <p:cNvCxnSpPr/>
          <p:nvPr/>
        </p:nvCxnSpPr>
        <p:spPr>
          <a:xfrm rot="10800000">
            <a:off x="2207568" y="3284984"/>
            <a:ext cx="187220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4079776" y="3212976"/>
            <a:ext cx="4536504" cy="7200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5400000">
            <a:off x="7284132" y="1952836"/>
            <a:ext cx="2664296" cy="2592288"/>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9912424" y="1844824"/>
            <a:ext cx="538930" cy="369332"/>
          </a:xfrm>
          <a:prstGeom prst="rect">
            <a:avLst/>
          </a:prstGeom>
          <a:noFill/>
        </p:spPr>
        <p:txBody>
          <a:bodyPr wrap="none" rtlCol="0">
            <a:spAutoFit/>
          </a:bodyPr>
          <a:lstStyle/>
          <a:p>
            <a:r>
              <a:rPr lang="tr-TR" dirty="0"/>
              <a:t>LM</a:t>
            </a:r>
          </a:p>
        </p:txBody>
      </p:sp>
      <p:sp>
        <p:nvSpPr>
          <p:cNvPr id="82" name="TextBox 81"/>
          <p:cNvSpPr txBox="1"/>
          <p:nvPr/>
        </p:nvSpPr>
        <p:spPr>
          <a:xfrm>
            <a:off x="4151785" y="5589240"/>
            <a:ext cx="4272323" cy="400110"/>
          </a:xfrm>
          <a:prstGeom prst="rect">
            <a:avLst/>
          </a:prstGeom>
          <a:solidFill>
            <a:srgbClr val="FF0000"/>
          </a:solidFill>
        </p:spPr>
        <p:txBody>
          <a:bodyPr wrap="none" rtlCol="0">
            <a:spAutoFit/>
          </a:bodyPr>
          <a:lstStyle/>
          <a:p>
            <a:r>
              <a:rPr lang="tr-TR" sz="2000" dirty="0"/>
              <a:t>Nominal money supply M decreases</a:t>
            </a:r>
          </a:p>
        </p:txBody>
      </p:sp>
      <p:cxnSp>
        <p:nvCxnSpPr>
          <p:cNvPr id="45" name="Straight Arrow Connector 44"/>
          <p:cNvCxnSpPr/>
          <p:nvPr/>
        </p:nvCxnSpPr>
        <p:spPr>
          <a:xfrm rot="10800000">
            <a:off x="3215680" y="3933056"/>
            <a:ext cx="792088"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5400000" flipH="1" flipV="1">
            <a:off x="2207568" y="2924944"/>
            <a:ext cx="72008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5400000" flipH="1" flipV="1">
            <a:off x="8580276" y="2672916"/>
            <a:ext cx="504056"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flipV="1">
            <a:off x="3503712" y="2852936"/>
            <a:ext cx="792088" cy="144016"/>
          </a:xfrm>
          <a:prstGeom prst="straightConnector1">
            <a:avLst/>
          </a:prstGeom>
          <a:ln>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5520" y="260648"/>
            <a:ext cx="8534400" cy="902968"/>
          </a:xfrm>
        </p:spPr>
        <p:txBody>
          <a:bodyPr>
            <a:normAutofit fontScale="90000"/>
          </a:bodyPr>
          <a:lstStyle/>
          <a:p>
            <a:r>
              <a:rPr lang="tr-TR" dirty="0"/>
              <a:t>Simultaneous Equilibria in the Goods and Money Markets</a:t>
            </a:r>
          </a:p>
        </p:txBody>
      </p:sp>
      <p:sp>
        <p:nvSpPr>
          <p:cNvPr id="3" name="Date Placeholder 2"/>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23</a:t>
            </a:fld>
            <a:endParaRPr lang="tr-TR"/>
          </a:p>
        </p:txBody>
      </p:sp>
      <p:sp>
        <p:nvSpPr>
          <p:cNvPr id="6" name="Content Placeholder 5"/>
          <p:cNvSpPr>
            <a:spLocks noGrp="1"/>
          </p:cNvSpPr>
          <p:nvPr>
            <p:ph sz="half" idx="1"/>
          </p:nvPr>
        </p:nvSpPr>
        <p:spPr/>
        <p:txBody>
          <a:bodyPr/>
          <a:lstStyle/>
          <a:p>
            <a:r>
              <a:rPr lang="tr-TR" dirty="0"/>
              <a:t>For simultaneous equilibria in both markets, interest rates and income levels must be such that both markets are in equilibrium:</a:t>
            </a:r>
          </a:p>
        </p:txBody>
      </p:sp>
      <p:graphicFrame>
        <p:nvGraphicFramePr>
          <p:cNvPr id="8" name="Content Placeholder 7"/>
          <p:cNvGraphicFramePr>
            <a:graphicFrameLocks noGrp="1" noChangeAspect="1"/>
          </p:cNvGraphicFramePr>
          <p:nvPr>
            <p:ph sz="half" idx="2"/>
          </p:nvPr>
        </p:nvGraphicFramePr>
        <p:xfrm>
          <a:off x="2351585" y="4149080"/>
          <a:ext cx="2966465" cy="1512168"/>
        </p:xfrm>
        <a:graphic>
          <a:graphicData uri="http://schemas.openxmlformats.org/presentationml/2006/ole">
            <mc:AlternateContent xmlns:mc="http://schemas.openxmlformats.org/markup-compatibility/2006">
              <mc:Choice xmlns:v="urn:schemas-microsoft-com:vml" Requires="v">
                <p:oleObj spid="_x0000_s15428" name="Equation" r:id="rId3" imgW="1295280" imgH="660240" progId="Equation.3">
                  <p:embed/>
                </p:oleObj>
              </mc:Choice>
              <mc:Fallback>
                <p:oleObj name="Equation" r:id="rId3" imgW="1295280" imgH="660240" progId="Equation.3">
                  <p:embed/>
                  <p:pic>
                    <p:nvPicPr>
                      <p:cNvPr id="0" name="Content Placeholder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1585" y="4149080"/>
                        <a:ext cx="2966465" cy="151216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0" name="Straight Connector 9"/>
          <p:cNvCxnSpPr/>
          <p:nvPr/>
        </p:nvCxnSpPr>
        <p:spPr>
          <a:xfrm rot="5400000">
            <a:off x="5231904" y="2924944"/>
            <a:ext cx="25922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528048" y="4221088"/>
            <a:ext cx="34563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672064" y="1772816"/>
            <a:ext cx="3312368" cy="21602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830093" y="1749026"/>
            <a:ext cx="3096344" cy="216024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240016" y="1556792"/>
            <a:ext cx="251992" cy="369332"/>
          </a:xfrm>
          <a:prstGeom prst="rect">
            <a:avLst/>
          </a:prstGeom>
          <a:noFill/>
        </p:spPr>
        <p:txBody>
          <a:bodyPr wrap="none" rtlCol="0">
            <a:spAutoFit/>
          </a:bodyPr>
          <a:lstStyle/>
          <a:p>
            <a:r>
              <a:rPr lang="tr-TR" dirty="0"/>
              <a:t>i</a:t>
            </a:r>
          </a:p>
        </p:txBody>
      </p:sp>
      <p:sp>
        <p:nvSpPr>
          <p:cNvPr id="18" name="TextBox 17"/>
          <p:cNvSpPr txBox="1"/>
          <p:nvPr/>
        </p:nvSpPr>
        <p:spPr>
          <a:xfrm>
            <a:off x="9912424" y="4293096"/>
            <a:ext cx="327334" cy="369332"/>
          </a:xfrm>
          <a:prstGeom prst="rect">
            <a:avLst/>
          </a:prstGeom>
          <a:noFill/>
        </p:spPr>
        <p:txBody>
          <a:bodyPr wrap="none" rtlCol="0">
            <a:spAutoFit/>
          </a:bodyPr>
          <a:lstStyle/>
          <a:p>
            <a:r>
              <a:rPr lang="tr-TR" dirty="0"/>
              <a:t>Y</a:t>
            </a:r>
          </a:p>
        </p:txBody>
      </p:sp>
      <p:sp>
        <p:nvSpPr>
          <p:cNvPr id="19" name="TextBox 18"/>
          <p:cNvSpPr txBox="1"/>
          <p:nvPr/>
        </p:nvSpPr>
        <p:spPr>
          <a:xfrm>
            <a:off x="9840416" y="1628800"/>
            <a:ext cx="538930" cy="369332"/>
          </a:xfrm>
          <a:prstGeom prst="rect">
            <a:avLst/>
          </a:prstGeom>
          <a:noFill/>
        </p:spPr>
        <p:txBody>
          <a:bodyPr wrap="none" rtlCol="0">
            <a:spAutoFit/>
          </a:bodyPr>
          <a:lstStyle/>
          <a:p>
            <a:r>
              <a:rPr lang="tr-TR" dirty="0"/>
              <a:t>LM</a:t>
            </a:r>
          </a:p>
        </p:txBody>
      </p:sp>
      <p:sp>
        <p:nvSpPr>
          <p:cNvPr id="20" name="TextBox 19"/>
          <p:cNvSpPr txBox="1"/>
          <p:nvPr/>
        </p:nvSpPr>
        <p:spPr>
          <a:xfrm>
            <a:off x="9912424" y="3789040"/>
            <a:ext cx="576064" cy="369332"/>
          </a:xfrm>
          <a:prstGeom prst="rect">
            <a:avLst/>
          </a:prstGeom>
          <a:noFill/>
        </p:spPr>
        <p:txBody>
          <a:bodyPr wrap="square" rtlCol="0">
            <a:spAutoFit/>
          </a:bodyPr>
          <a:lstStyle/>
          <a:p>
            <a:r>
              <a:rPr lang="tr-TR" dirty="0"/>
              <a:t>IS</a:t>
            </a:r>
          </a:p>
        </p:txBody>
      </p:sp>
      <p:cxnSp>
        <p:nvCxnSpPr>
          <p:cNvPr id="22" name="Straight Connector 21"/>
          <p:cNvCxnSpPr/>
          <p:nvPr/>
        </p:nvCxnSpPr>
        <p:spPr>
          <a:xfrm rot="10800000">
            <a:off x="6528048" y="2852936"/>
            <a:ext cx="18002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7644172" y="3537012"/>
            <a:ext cx="136815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096000" y="2780928"/>
            <a:ext cx="466794" cy="369332"/>
          </a:xfrm>
          <a:prstGeom prst="rect">
            <a:avLst/>
          </a:prstGeom>
          <a:noFill/>
        </p:spPr>
        <p:txBody>
          <a:bodyPr wrap="none" rtlCol="0">
            <a:spAutoFit/>
          </a:bodyPr>
          <a:lstStyle/>
          <a:p>
            <a:r>
              <a:rPr lang="tr-TR" dirty="0"/>
              <a:t>i</a:t>
            </a:r>
            <a:r>
              <a:rPr lang="tr-TR" baseline="30000" dirty="0"/>
              <a:t>EQ</a:t>
            </a:r>
            <a:endParaRPr lang="tr-TR" dirty="0"/>
          </a:p>
        </p:txBody>
      </p:sp>
      <p:sp>
        <p:nvSpPr>
          <p:cNvPr id="27" name="TextBox 26"/>
          <p:cNvSpPr txBox="1"/>
          <p:nvPr/>
        </p:nvSpPr>
        <p:spPr>
          <a:xfrm>
            <a:off x="8112224" y="4293096"/>
            <a:ext cx="542136" cy="369332"/>
          </a:xfrm>
          <a:prstGeom prst="rect">
            <a:avLst/>
          </a:prstGeom>
          <a:noFill/>
        </p:spPr>
        <p:txBody>
          <a:bodyPr wrap="none" rtlCol="0">
            <a:spAutoFit/>
          </a:bodyPr>
          <a:lstStyle/>
          <a:p>
            <a:r>
              <a:rPr lang="tr-TR" dirty="0"/>
              <a:t>Y</a:t>
            </a:r>
            <a:r>
              <a:rPr lang="tr-TR" baseline="30000" dirty="0"/>
              <a:t>EQ</a:t>
            </a:r>
            <a:endParaRPr lang="tr-TR" dirty="0"/>
          </a:p>
        </p:txBody>
      </p:sp>
      <p:sp>
        <p:nvSpPr>
          <p:cNvPr id="28" name="TextBox 27"/>
          <p:cNvSpPr txBox="1"/>
          <p:nvPr/>
        </p:nvSpPr>
        <p:spPr>
          <a:xfrm>
            <a:off x="8112224" y="2492896"/>
            <a:ext cx="335348" cy="369332"/>
          </a:xfrm>
          <a:prstGeom prst="rect">
            <a:avLst/>
          </a:prstGeom>
          <a:noFill/>
        </p:spPr>
        <p:txBody>
          <a:bodyPr wrap="none" rtlCol="0">
            <a:spAutoFit/>
          </a:bodyPr>
          <a:lstStyle/>
          <a:p>
            <a:r>
              <a:rPr lang="tr-TR" dirty="0"/>
              <a:t>E</a:t>
            </a:r>
          </a:p>
        </p:txBody>
      </p:sp>
      <p:sp>
        <p:nvSpPr>
          <p:cNvPr id="29" name="TextBox 28"/>
          <p:cNvSpPr txBox="1"/>
          <p:nvPr/>
        </p:nvSpPr>
        <p:spPr>
          <a:xfrm>
            <a:off x="5774624" y="4643845"/>
            <a:ext cx="6112571" cy="1754326"/>
          </a:xfrm>
          <a:prstGeom prst="rect">
            <a:avLst/>
          </a:prstGeom>
          <a:solidFill>
            <a:schemeClr val="accent6">
              <a:lumMod val="40000"/>
              <a:lumOff val="60000"/>
            </a:schemeClr>
          </a:solidFill>
        </p:spPr>
        <p:txBody>
          <a:bodyPr wrap="none" rtlCol="0">
            <a:spAutoFit/>
          </a:bodyPr>
          <a:lstStyle/>
          <a:p>
            <a:r>
              <a:rPr lang="tr-TR" dirty="0"/>
              <a:t>At point E interest rate is such that</a:t>
            </a:r>
          </a:p>
          <a:p>
            <a:r>
              <a:rPr lang="tr-TR" dirty="0"/>
              <a:t>people hold the available money stock</a:t>
            </a:r>
          </a:p>
          <a:p>
            <a:r>
              <a:rPr lang="tr-TR" dirty="0"/>
              <a:t>(i.e. Money market is in equilibrium) and</a:t>
            </a:r>
          </a:p>
          <a:p>
            <a:r>
              <a:rPr lang="tr-TR" dirty="0"/>
              <a:t>the supply of goods is equal to the demand</a:t>
            </a:r>
          </a:p>
          <a:p>
            <a:r>
              <a:rPr lang="tr-TR" dirty="0"/>
              <a:t>for goods (goods market is in </a:t>
            </a:r>
            <a:r>
              <a:rPr lang="tr-TR" dirty="0" err="1"/>
              <a:t>equilibrium</a:t>
            </a:r>
            <a:r>
              <a:rPr lang="tr-TR" dirty="0"/>
              <a:t>)</a:t>
            </a:r>
            <a:r>
              <a:rPr lang="en-US" dirty="0"/>
              <a:t>; </a:t>
            </a:r>
          </a:p>
          <a:p>
            <a:r>
              <a:rPr lang="en-US" dirty="0"/>
              <a:t>people purchase the marketed goods with the money held </a:t>
            </a:r>
            <a:r>
              <a:rPr lang="tr-TR" dirty="0"/>
              <a:t> </a:t>
            </a:r>
          </a:p>
        </p:txBody>
      </p:sp>
      <p:sp>
        <p:nvSpPr>
          <p:cNvPr id="30" name="TextBox 29"/>
          <p:cNvSpPr txBox="1"/>
          <p:nvPr/>
        </p:nvSpPr>
        <p:spPr>
          <a:xfrm>
            <a:off x="9172315" y="1896859"/>
            <a:ext cx="340158" cy="369332"/>
          </a:xfrm>
          <a:prstGeom prst="rect">
            <a:avLst/>
          </a:prstGeom>
          <a:noFill/>
        </p:spPr>
        <p:txBody>
          <a:bodyPr wrap="square" rtlCol="0">
            <a:spAutoFit/>
          </a:bodyPr>
          <a:lstStyle/>
          <a:p>
            <a:r>
              <a:rPr lang="tr-TR" dirty="0"/>
              <a:t>A</a:t>
            </a:r>
          </a:p>
        </p:txBody>
      </p:sp>
      <p:sp>
        <p:nvSpPr>
          <p:cNvPr id="31" name="TextBox 30"/>
          <p:cNvSpPr txBox="1"/>
          <p:nvPr/>
        </p:nvSpPr>
        <p:spPr>
          <a:xfrm>
            <a:off x="7092800" y="1918090"/>
            <a:ext cx="335348" cy="369332"/>
          </a:xfrm>
          <a:prstGeom prst="rect">
            <a:avLst/>
          </a:prstGeom>
          <a:noFill/>
        </p:spPr>
        <p:txBody>
          <a:bodyPr wrap="none" rtlCol="0">
            <a:spAutoFit/>
          </a:bodyPr>
          <a:lstStyle/>
          <a:p>
            <a:r>
              <a:rPr lang="tr-TR" dirty="0"/>
              <a:t>B</a:t>
            </a:r>
          </a:p>
        </p:txBody>
      </p:sp>
      <p:sp>
        <p:nvSpPr>
          <p:cNvPr id="5" name="Metin kutusu 4">
            <a:extLst>
              <a:ext uri="{FF2B5EF4-FFF2-40B4-BE49-F238E27FC236}">
                <a16:creationId xmlns:a16="http://schemas.microsoft.com/office/drawing/2014/main" id="{B2F04C6B-0D93-4EDE-8DF6-1F59041BB8A3}"/>
              </a:ext>
            </a:extLst>
          </p:cNvPr>
          <p:cNvSpPr txBox="1"/>
          <p:nvPr/>
        </p:nvSpPr>
        <p:spPr>
          <a:xfrm>
            <a:off x="7207382" y="3356991"/>
            <a:ext cx="471875" cy="369332"/>
          </a:xfrm>
          <a:prstGeom prst="rect">
            <a:avLst/>
          </a:prstGeom>
          <a:noFill/>
        </p:spPr>
        <p:txBody>
          <a:bodyPr wrap="square" rtlCol="0">
            <a:spAutoFit/>
          </a:bodyPr>
          <a:lstStyle/>
          <a:p>
            <a:r>
              <a:rPr lang="en-US" dirty="0"/>
              <a:t>C</a:t>
            </a:r>
          </a:p>
        </p:txBody>
      </p:sp>
      <p:sp>
        <p:nvSpPr>
          <p:cNvPr id="24" name="Metin kutusu 23">
            <a:extLst>
              <a:ext uri="{FF2B5EF4-FFF2-40B4-BE49-F238E27FC236}">
                <a16:creationId xmlns:a16="http://schemas.microsoft.com/office/drawing/2014/main" id="{7F55E87E-DC84-4C7B-B599-76268F2A7326}"/>
              </a:ext>
            </a:extLst>
          </p:cNvPr>
          <p:cNvSpPr txBox="1"/>
          <p:nvPr/>
        </p:nvSpPr>
        <p:spPr>
          <a:xfrm>
            <a:off x="9279075" y="3269216"/>
            <a:ext cx="471875" cy="369332"/>
          </a:xfrm>
          <a:prstGeom prst="rect">
            <a:avLst/>
          </a:prstGeom>
          <a:noFill/>
        </p:spPr>
        <p:txBody>
          <a:bodyPr wrap="square" rtlCol="0">
            <a:spAutoFit/>
          </a:bodyPr>
          <a:lstStyle/>
          <a:p>
            <a:r>
              <a:rPr lang="en-US" dirty="0"/>
              <a:t>D</a:t>
            </a:r>
          </a:p>
        </p:txBody>
      </p:sp>
      <p:cxnSp>
        <p:nvCxnSpPr>
          <p:cNvPr id="9" name="Düz Bağlayıcı 8">
            <a:extLst>
              <a:ext uri="{FF2B5EF4-FFF2-40B4-BE49-F238E27FC236}">
                <a16:creationId xmlns:a16="http://schemas.microsoft.com/office/drawing/2014/main" id="{EBAA8A47-B1BE-41DF-8F32-C089A151E7A6}"/>
              </a:ext>
            </a:extLst>
          </p:cNvPr>
          <p:cNvCxnSpPr/>
          <p:nvPr/>
        </p:nvCxnSpPr>
        <p:spPr>
          <a:xfrm flipH="1">
            <a:off x="7275645" y="2173506"/>
            <a:ext cx="18021" cy="2023792"/>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Düz Bağlayıcı 12">
            <a:extLst>
              <a:ext uri="{FF2B5EF4-FFF2-40B4-BE49-F238E27FC236}">
                <a16:creationId xmlns:a16="http://schemas.microsoft.com/office/drawing/2014/main" id="{15E322AA-0B1E-4974-BF80-94925D2BB17C}"/>
              </a:ext>
            </a:extLst>
          </p:cNvPr>
          <p:cNvCxnSpPr/>
          <p:nvPr/>
        </p:nvCxnSpPr>
        <p:spPr>
          <a:xfrm flipH="1">
            <a:off x="9335441" y="2173506"/>
            <a:ext cx="26982" cy="2023792"/>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1" name="Düz Bağlayıcı 20">
            <a:extLst>
              <a:ext uri="{FF2B5EF4-FFF2-40B4-BE49-F238E27FC236}">
                <a16:creationId xmlns:a16="http://schemas.microsoft.com/office/drawing/2014/main" id="{2E27CB81-6939-4131-91AB-B4AFA003F845}"/>
              </a:ext>
            </a:extLst>
          </p:cNvPr>
          <p:cNvCxnSpPr/>
          <p:nvPr/>
        </p:nvCxnSpPr>
        <p:spPr>
          <a:xfrm>
            <a:off x="6552741" y="2173506"/>
            <a:ext cx="2809682"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2" name="Düz Bağlayıcı 31">
            <a:extLst>
              <a:ext uri="{FF2B5EF4-FFF2-40B4-BE49-F238E27FC236}">
                <a16:creationId xmlns:a16="http://schemas.microsoft.com/office/drawing/2014/main" id="{5BD25094-10D3-4D7E-B7F7-C697BDD71E5E}"/>
              </a:ext>
            </a:extLst>
          </p:cNvPr>
          <p:cNvCxnSpPr>
            <a:cxnSpLocks/>
          </p:cNvCxnSpPr>
          <p:nvPr/>
        </p:nvCxnSpPr>
        <p:spPr>
          <a:xfrm flipV="1">
            <a:off x="6538091" y="3521333"/>
            <a:ext cx="2721585" cy="20324"/>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5" name="Metin kutusu 34">
            <a:extLst>
              <a:ext uri="{FF2B5EF4-FFF2-40B4-BE49-F238E27FC236}">
                <a16:creationId xmlns:a16="http://schemas.microsoft.com/office/drawing/2014/main" id="{6ACF527E-9746-4A0D-8571-400AAF80834D}"/>
              </a:ext>
            </a:extLst>
          </p:cNvPr>
          <p:cNvSpPr txBox="1"/>
          <p:nvPr/>
        </p:nvSpPr>
        <p:spPr>
          <a:xfrm>
            <a:off x="7092800" y="4260014"/>
            <a:ext cx="550338" cy="369332"/>
          </a:xfrm>
          <a:prstGeom prst="rect">
            <a:avLst/>
          </a:prstGeom>
          <a:noFill/>
        </p:spPr>
        <p:txBody>
          <a:bodyPr wrap="square" rtlCol="0">
            <a:spAutoFit/>
          </a:bodyPr>
          <a:lstStyle/>
          <a:p>
            <a:r>
              <a:rPr lang="en-US" dirty="0"/>
              <a:t>Y’</a:t>
            </a:r>
          </a:p>
        </p:txBody>
      </p:sp>
      <p:sp>
        <p:nvSpPr>
          <p:cNvPr id="36" name="Metin kutusu 35">
            <a:extLst>
              <a:ext uri="{FF2B5EF4-FFF2-40B4-BE49-F238E27FC236}">
                <a16:creationId xmlns:a16="http://schemas.microsoft.com/office/drawing/2014/main" id="{194BD58C-9614-4FCD-A170-A90D32109FDE}"/>
              </a:ext>
            </a:extLst>
          </p:cNvPr>
          <p:cNvSpPr txBox="1"/>
          <p:nvPr/>
        </p:nvSpPr>
        <p:spPr>
          <a:xfrm>
            <a:off x="9177378" y="4255440"/>
            <a:ext cx="429926" cy="369332"/>
          </a:xfrm>
          <a:prstGeom prst="rect">
            <a:avLst/>
          </a:prstGeom>
          <a:noFill/>
        </p:spPr>
        <p:txBody>
          <a:bodyPr wrap="none" rtlCol="0">
            <a:spAutoFit/>
          </a:bodyPr>
          <a:lstStyle/>
          <a:p>
            <a:r>
              <a:rPr lang="en-US" dirty="0"/>
              <a:t>Y’’</a:t>
            </a:r>
          </a:p>
        </p:txBody>
      </p:sp>
      <p:sp>
        <p:nvSpPr>
          <p:cNvPr id="37" name="Metin kutusu 36">
            <a:extLst>
              <a:ext uri="{FF2B5EF4-FFF2-40B4-BE49-F238E27FC236}">
                <a16:creationId xmlns:a16="http://schemas.microsoft.com/office/drawing/2014/main" id="{3D55E524-F33E-4435-9DF8-9E5C1811C412}"/>
              </a:ext>
            </a:extLst>
          </p:cNvPr>
          <p:cNvSpPr txBox="1"/>
          <p:nvPr/>
        </p:nvSpPr>
        <p:spPr>
          <a:xfrm>
            <a:off x="6207264" y="1959223"/>
            <a:ext cx="357790" cy="369332"/>
          </a:xfrm>
          <a:prstGeom prst="rect">
            <a:avLst/>
          </a:prstGeom>
          <a:noFill/>
        </p:spPr>
        <p:txBody>
          <a:bodyPr wrap="none" rtlCol="0">
            <a:spAutoFit/>
          </a:bodyPr>
          <a:lstStyle/>
          <a:p>
            <a:r>
              <a:rPr lang="en-US" dirty="0" err="1"/>
              <a:t>i</a:t>
            </a:r>
            <a:r>
              <a:rPr lang="en-US" dirty="0"/>
              <a:t>’’</a:t>
            </a:r>
          </a:p>
        </p:txBody>
      </p:sp>
      <p:sp>
        <p:nvSpPr>
          <p:cNvPr id="38" name="Metin kutusu 37">
            <a:extLst>
              <a:ext uri="{FF2B5EF4-FFF2-40B4-BE49-F238E27FC236}">
                <a16:creationId xmlns:a16="http://schemas.microsoft.com/office/drawing/2014/main" id="{BEDD9A63-8AE3-4EE1-9667-FE508836630B}"/>
              </a:ext>
            </a:extLst>
          </p:cNvPr>
          <p:cNvSpPr txBox="1"/>
          <p:nvPr/>
        </p:nvSpPr>
        <p:spPr>
          <a:xfrm>
            <a:off x="6198823" y="3405356"/>
            <a:ext cx="353918" cy="369332"/>
          </a:xfrm>
          <a:prstGeom prst="rect">
            <a:avLst/>
          </a:prstGeom>
          <a:noFill/>
        </p:spPr>
        <p:txBody>
          <a:bodyPr wrap="square" rtlCol="0">
            <a:spAutoFit/>
          </a:bodyPr>
          <a:lstStyle/>
          <a:p>
            <a:r>
              <a:rPr lang="en-US" dirty="0"/>
              <a: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36E02633-58AB-4120-B2B0-264B55250C66}"/>
              </a:ext>
            </a:extLst>
          </p:cNvPr>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ayt Numarası Yer Tutucusu 3">
            <a:extLst>
              <a:ext uri="{FF2B5EF4-FFF2-40B4-BE49-F238E27FC236}">
                <a16:creationId xmlns:a16="http://schemas.microsoft.com/office/drawing/2014/main" id="{A524B4E4-1568-46D8-9485-37ADA8A10F87}"/>
              </a:ext>
            </a:extLst>
          </p:cNvPr>
          <p:cNvSpPr>
            <a:spLocks noGrp="1"/>
          </p:cNvSpPr>
          <p:nvPr>
            <p:ph type="sldNum" sz="quarter" idx="12"/>
          </p:nvPr>
        </p:nvSpPr>
        <p:spPr/>
        <p:txBody>
          <a:bodyPr/>
          <a:lstStyle/>
          <a:p>
            <a:fld id="{B5F697F6-09A5-4556-A079-4E63017F4F97}" type="slidenum">
              <a:rPr lang="tr-TR" smtClean="0"/>
              <a:pPr/>
              <a:t>24</a:t>
            </a:fld>
            <a:endParaRPr lang="tr-TR"/>
          </a:p>
        </p:txBody>
      </p:sp>
      <p:sp>
        <p:nvSpPr>
          <p:cNvPr id="5" name="İçerik Yer Tutucusu 4">
            <a:extLst>
              <a:ext uri="{FF2B5EF4-FFF2-40B4-BE49-F238E27FC236}">
                <a16:creationId xmlns:a16="http://schemas.microsoft.com/office/drawing/2014/main" id="{3F12911F-04B4-4F66-B304-17B1E122DD35}"/>
              </a:ext>
            </a:extLst>
          </p:cNvPr>
          <p:cNvSpPr>
            <a:spLocks noGrp="1"/>
          </p:cNvSpPr>
          <p:nvPr>
            <p:ph sz="quarter" idx="1"/>
          </p:nvPr>
        </p:nvSpPr>
        <p:spPr/>
        <p:txBody>
          <a:bodyPr>
            <a:normAutofit fontScale="92500" lnSpcReduction="10000"/>
          </a:bodyPr>
          <a:lstStyle/>
          <a:p>
            <a:r>
              <a:rPr lang="en-US" dirty="0"/>
              <a:t>Points A, C: Money market is in equilibrium, goods market is not</a:t>
            </a:r>
          </a:p>
          <a:p>
            <a:r>
              <a:rPr lang="en-US" dirty="0"/>
              <a:t>Points B, D: Goods market is in equilibrium, money market is not</a:t>
            </a:r>
          </a:p>
          <a:p>
            <a:r>
              <a:rPr lang="en-US" dirty="0"/>
              <a:t>Point A: With the given interest rate, the goods market reaches equilibrium at a lower Y, hence there is excess supply of goods at A </a:t>
            </a:r>
          </a:p>
          <a:p>
            <a:r>
              <a:rPr lang="en-US" dirty="0"/>
              <a:t>Point B: With the given Y level, the money market reaches equilibrium at a lower interest rate, hence there is excess supply of money at B</a:t>
            </a:r>
          </a:p>
          <a:p>
            <a:r>
              <a:rPr lang="en-US" dirty="0"/>
              <a:t>Point C: At the given interest rate, the goods market reaches equilibrium at a higher Y level, there is excess demand for goods at C;</a:t>
            </a:r>
          </a:p>
          <a:p>
            <a:r>
              <a:rPr lang="en-US" dirty="0"/>
              <a:t>Point D: With the given Y level, the interest rate is too low for equilibrium, the interest rate must increase to establish money market equilibrium at this Y level, hence there is excess demand for money at D</a:t>
            </a:r>
          </a:p>
          <a:p>
            <a:endParaRPr lang="en-US" dirty="0"/>
          </a:p>
        </p:txBody>
      </p:sp>
      <p:sp>
        <p:nvSpPr>
          <p:cNvPr id="6" name="Title 1">
            <a:extLst>
              <a:ext uri="{FF2B5EF4-FFF2-40B4-BE49-F238E27FC236}">
                <a16:creationId xmlns:a16="http://schemas.microsoft.com/office/drawing/2014/main" id="{5A356BE0-2CFD-45B0-ACC1-D3F8E74C7C76}"/>
              </a:ext>
            </a:extLst>
          </p:cNvPr>
          <p:cNvSpPr>
            <a:spLocks noGrp="1"/>
          </p:cNvSpPr>
          <p:nvPr>
            <p:ph type="title"/>
          </p:nvPr>
        </p:nvSpPr>
        <p:spPr>
          <a:xfrm>
            <a:off x="401638" y="228600"/>
            <a:ext cx="11379200" cy="758825"/>
          </a:xfrm>
        </p:spPr>
        <p:txBody>
          <a:bodyPr>
            <a:normAutofit/>
          </a:bodyPr>
          <a:lstStyle/>
          <a:p>
            <a:r>
              <a:rPr lang="tr-TR" dirty="0"/>
              <a:t>Simultaneous Equilibria in the Goods and Money Markets</a:t>
            </a:r>
          </a:p>
        </p:txBody>
      </p:sp>
    </p:spTree>
    <p:extLst>
      <p:ext uri="{BB962C8B-B14F-4D97-AF65-F5344CB8AC3E}">
        <p14:creationId xmlns:p14="http://schemas.microsoft.com/office/powerpoint/2010/main" val="36482832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958A738-66AF-4E62-A1C0-85DE394F470A}"/>
              </a:ext>
            </a:extLst>
          </p:cNvPr>
          <p:cNvSpPr>
            <a:spLocks noGrp="1"/>
          </p:cNvSpPr>
          <p:nvPr>
            <p:ph type="dt" sz="half" idx="10"/>
          </p:nvPr>
        </p:nvSpPr>
        <p:spPr/>
        <p:txBody>
          <a:bodyPr/>
          <a:lstStyle/>
          <a:p>
            <a:fld id="{FB5792B0-9128-464B-AC0A-CFFCDA23223A}" type="datetime1">
              <a:rPr lang="tr-TR" smtClean="0"/>
              <a:pPr/>
              <a:t>27.10.2025</a:t>
            </a:fld>
            <a:endParaRPr lang="tr-TR"/>
          </a:p>
        </p:txBody>
      </p:sp>
      <p:sp>
        <p:nvSpPr>
          <p:cNvPr id="3" name="Slayt Numarası Yer Tutucusu 2">
            <a:extLst>
              <a:ext uri="{FF2B5EF4-FFF2-40B4-BE49-F238E27FC236}">
                <a16:creationId xmlns:a16="http://schemas.microsoft.com/office/drawing/2014/main" id="{2FC79259-E6C0-4F48-8FB1-DFA91569DB52}"/>
              </a:ext>
            </a:extLst>
          </p:cNvPr>
          <p:cNvSpPr>
            <a:spLocks noGrp="1"/>
          </p:cNvSpPr>
          <p:nvPr>
            <p:ph type="sldNum" sz="quarter" idx="12"/>
          </p:nvPr>
        </p:nvSpPr>
        <p:spPr/>
        <p:txBody>
          <a:bodyPr/>
          <a:lstStyle/>
          <a:p>
            <a:fld id="{B5F697F6-09A5-4556-A079-4E63017F4F97}" type="slidenum">
              <a:rPr lang="tr-TR" smtClean="0"/>
              <a:pPr/>
              <a:t>25</a:t>
            </a:fld>
            <a:endParaRPr lang="tr-TR"/>
          </a:p>
        </p:txBody>
      </p:sp>
      <p:pic>
        <p:nvPicPr>
          <p:cNvPr id="5" name="Resim 4">
            <a:extLst>
              <a:ext uri="{FF2B5EF4-FFF2-40B4-BE49-F238E27FC236}">
                <a16:creationId xmlns:a16="http://schemas.microsoft.com/office/drawing/2014/main" id="{F760305D-33B3-4A82-ACAD-E2CF37EC9B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5520" y="260648"/>
            <a:ext cx="8477184" cy="5929353"/>
          </a:xfrm>
          <a:prstGeom prst="rect">
            <a:avLst/>
          </a:prstGeom>
        </p:spPr>
      </p:pic>
    </p:spTree>
    <p:extLst>
      <p:ext uri="{BB962C8B-B14F-4D97-AF65-F5344CB8AC3E}">
        <p14:creationId xmlns:p14="http://schemas.microsoft.com/office/powerpoint/2010/main" val="641937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765FF2C-044C-405C-A605-5329DCCC2AE2}"/>
              </a:ext>
            </a:extLst>
          </p:cNvPr>
          <p:cNvSpPr>
            <a:spLocks noGrp="1"/>
          </p:cNvSpPr>
          <p:nvPr>
            <p:ph type="dt" sz="half" idx="10"/>
          </p:nvPr>
        </p:nvSpPr>
        <p:spPr/>
        <p:txBody>
          <a:bodyPr/>
          <a:lstStyle/>
          <a:p>
            <a:fld id="{FB5792B0-9128-464B-AC0A-CFFCDA23223A}" type="datetime1">
              <a:rPr lang="tr-TR" smtClean="0"/>
              <a:pPr/>
              <a:t>27.10.2025</a:t>
            </a:fld>
            <a:endParaRPr lang="tr-TR"/>
          </a:p>
        </p:txBody>
      </p:sp>
      <p:sp>
        <p:nvSpPr>
          <p:cNvPr id="3" name="Slayt Numarası Yer Tutucusu 2">
            <a:extLst>
              <a:ext uri="{FF2B5EF4-FFF2-40B4-BE49-F238E27FC236}">
                <a16:creationId xmlns:a16="http://schemas.microsoft.com/office/drawing/2014/main" id="{F3A64506-A8E2-42B4-9F18-A8F0F70EE1FF}"/>
              </a:ext>
            </a:extLst>
          </p:cNvPr>
          <p:cNvSpPr>
            <a:spLocks noGrp="1"/>
          </p:cNvSpPr>
          <p:nvPr>
            <p:ph type="sldNum" sz="quarter" idx="12"/>
          </p:nvPr>
        </p:nvSpPr>
        <p:spPr/>
        <p:txBody>
          <a:bodyPr/>
          <a:lstStyle/>
          <a:p>
            <a:fld id="{B5F697F6-09A5-4556-A079-4E63017F4F97}" type="slidenum">
              <a:rPr lang="tr-TR" smtClean="0"/>
              <a:pPr/>
              <a:t>26</a:t>
            </a:fld>
            <a:endParaRPr lang="tr-TR"/>
          </a:p>
        </p:txBody>
      </p:sp>
      <p:pic>
        <p:nvPicPr>
          <p:cNvPr id="5" name="Resim 4">
            <a:extLst>
              <a:ext uri="{FF2B5EF4-FFF2-40B4-BE49-F238E27FC236}">
                <a16:creationId xmlns:a16="http://schemas.microsoft.com/office/drawing/2014/main" id="{C4C703F7-D04B-4880-B5C6-527D8645AF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9536" y="1052736"/>
            <a:ext cx="7705344" cy="3529584"/>
          </a:xfrm>
          <a:prstGeom prst="rect">
            <a:avLst/>
          </a:prstGeom>
        </p:spPr>
      </p:pic>
    </p:spTree>
    <p:extLst>
      <p:ext uri="{BB962C8B-B14F-4D97-AF65-F5344CB8AC3E}">
        <p14:creationId xmlns:p14="http://schemas.microsoft.com/office/powerpoint/2010/main" val="827109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F8CBA952-1EA8-4474-AD0B-0D3F76F83223}"/>
              </a:ext>
            </a:extLst>
          </p:cNvPr>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ayt Numarası Yer Tutucusu 3">
            <a:extLst>
              <a:ext uri="{FF2B5EF4-FFF2-40B4-BE49-F238E27FC236}">
                <a16:creationId xmlns:a16="http://schemas.microsoft.com/office/drawing/2014/main" id="{EC313C8B-5589-4409-838C-69243E275B53}"/>
              </a:ext>
            </a:extLst>
          </p:cNvPr>
          <p:cNvSpPr>
            <a:spLocks noGrp="1"/>
          </p:cNvSpPr>
          <p:nvPr>
            <p:ph type="sldNum" sz="quarter" idx="12"/>
          </p:nvPr>
        </p:nvSpPr>
        <p:spPr/>
        <p:txBody>
          <a:bodyPr/>
          <a:lstStyle/>
          <a:p>
            <a:fld id="{B5F697F6-09A5-4556-A079-4E63017F4F97}" type="slidenum">
              <a:rPr lang="tr-TR" smtClean="0"/>
              <a:pPr/>
              <a:t>27</a:t>
            </a:fld>
            <a:endParaRPr lang="tr-TR"/>
          </a:p>
        </p:txBody>
      </p:sp>
      <p:sp>
        <p:nvSpPr>
          <p:cNvPr id="5" name="İçerik Yer Tutucusu 4">
            <a:extLst>
              <a:ext uri="{FF2B5EF4-FFF2-40B4-BE49-F238E27FC236}">
                <a16:creationId xmlns:a16="http://schemas.microsoft.com/office/drawing/2014/main" id="{7793F099-BAB5-4A85-AAEB-6AEC80A6E3FB}"/>
              </a:ext>
            </a:extLst>
          </p:cNvPr>
          <p:cNvSpPr>
            <a:spLocks noGrp="1"/>
          </p:cNvSpPr>
          <p:nvPr>
            <p:ph sz="quarter" idx="1"/>
          </p:nvPr>
        </p:nvSpPr>
        <p:spPr/>
        <p:txBody>
          <a:bodyPr/>
          <a:lstStyle/>
          <a:p>
            <a:r>
              <a:rPr lang="en-US" dirty="0"/>
              <a:t>Solution to IS-LM equilibrium:</a:t>
            </a:r>
          </a:p>
          <a:p>
            <a:pPr lvl="1"/>
            <a:r>
              <a:rPr lang="en-US" dirty="0"/>
              <a:t>Plug </a:t>
            </a:r>
            <a:r>
              <a:rPr lang="en-US" dirty="0" err="1"/>
              <a:t>i</a:t>
            </a:r>
            <a:r>
              <a:rPr lang="en-US" dirty="0"/>
              <a:t> from the LM into IS as follows:</a:t>
            </a:r>
          </a:p>
          <a:p>
            <a:pPr marL="274320" lvl="1" indent="0">
              <a:buNone/>
            </a:pPr>
            <a:endParaRPr lang="en-US" dirty="0"/>
          </a:p>
        </p:txBody>
      </p:sp>
      <p:sp>
        <p:nvSpPr>
          <p:cNvPr id="6" name="Title 1">
            <a:extLst>
              <a:ext uri="{FF2B5EF4-FFF2-40B4-BE49-F238E27FC236}">
                <a16:creationId xmlns:a16="http://schemas.microsoft.com/office/drawing/2014/main" id="{305D1256-BED4-45A7-A6FA-E610A7519379}"/>
              </a:ext>
            </a:extLst>
          </p:cNvPr>
          <p:cNvSpPr>
            <a:spLocks noGrp="1"/>
          </p:cNvSpPr>
          <p:nvPr>
            <p:ph type="title"/>
          </p:nvPr>
        </p:nvSpPr>
        <p:spPr>
          <a:xfrm>
            <a:off x="401638" y="228600"/>
            <a:ext cx="11379200" cy="758825"/>
          </a:xfrm>
        </p:spPr>
        <p:txBody>
          <a:bodyPr>
            <a:normAutofit/>
          </a:bodyPr>
          <a:lstStyle/>
          <a:p>
            <a:r>
              <a:rPr lang="tr-TR" dirty="0"/>
              <a:t>Simultaneous Equilibria in the Goods and Money Markets</a:t>
            </a:r>
          </a:p>
        </p:txBody>
      </p:sp>
      <mc:AlternateContent xmlns:mc="http://schemas.openxmlformats.org/markup-compatibility/2006" xmlns:a14="http://schemas.microsoft.com/office/drawing/2010/main">
        <mc:Choice Requires="a14">
          <p:sp>
            <p:nvSpPr>
              <p:cNvPr id="7" name="Content Placeholder 7">
                <a:extLst>
                  <a:ext uri="{FF2B5EF4-FFF2-40B4-BE49-F238E27FC236}">
                    <a16:creationId xmlns:a16="http://schemas.microsoft.com/office/drawing/2014/main" id="{47C84C2B-444F-4D56-9EEF-FFD32EB97194}"/>
                  </a:ext>
                </a:extLst>
              </p:cNvPr>
              <p:cNvSpPr txBox="1"/>
              <p:nvPr/>
            </p:nvSpPr>
            <p:spPr bwMode="auto">
              <a:xfrm>
                <a:off x="4727848" y="1773634"/>
                <a:ext cx="6840760" cy="4463678"/>
              </a:xfrm>
              <a:prstGeom prst="rect">
                <a:avLst/>
              </a:prstGeom>
              <a:noFill/>
              <a:extLst/>
            </p:spPr>
            <p:txBody>
              <a:bodyPr>
                <a:normAutofit fontScale="92500" lnSpcReduction="20000"/>
              </a:bodyPr>
              <a:lstStyle/>
              <a:p>
                <a:pPr/>
                <a14:m>
                  <m:oMathPara xmlns:m="http://schemas.openxmlformats.org/officeDocument/2006/math">
                    <m:oMathParaPr>
                      <m:jc m:val="centerGroup"/>
                    </m:oMathParaPr>
                    <m:oMath xmlns:m="http://schemas.openxmlformats.org/officeDocument/2006/math">
                      <m:r>
                        <a:rPr lang="en-US" sz="2400" i="1" smtClean="0">
                          <a:solidFill>
                            <a:srgbClr val="000000"/>
                          </a:solidFill>
                          <a:latin typeface="Cambria Math" panose="02040503050406030204" pitchFamily="18" charset="0"/>
                        </a:rPr>
                        <m:t>𝐼𝑆</m:t>
                      </m:r>
                      <m:r>
                        <m:rPr>
                          <m:nor/>
                        </m:rPr>
                        <a:rPr lang="en-US" sz="2400" i="0">
                          <a:solidFill>
                            <a:srgbClr val="000000"/>
                          </a:solidFill>
                          <a:latin typeface="Cambria Math" panose="02040503050406030204" pitchFamily="18" charset="0"/>
                        </a:rPr>
                        <m:t>: </m:t>
                      </m:r>
                      <m:r>
                        <a:rPr lang="en-US" sz="2400" i="1">
                          <a:solidFill>
                            <a:srgbClr val="000000"/>
                          </a:solidFill>
                          <a:latin typeface="Cambria Math" panose="02040503050406030204" pitchFamily="18" charset="0"/>
                        </a:rPr>
                        <m:t>𝑌</m:t>
                      </m:r>
                      <m:r>
                        <a:rPr lang="en-US" sz="2400" i="1">
                          <a:solidFill>
                            <a:srgbClr val="000000"/>
                          </a:solidFill>
                          <a:latin typeface="Cambria Math" panose="02040503050406030204" pitchFamily="18" charset="0"/>
                        </a:rPr>
                        <m:t>=</m:t>
                      </m:r>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𝛼</m:t>
                          </m:r>
                        </m:e>
                        <m:sub>
                          <m:r>
                            <a:rPr lang="en-US" sz="2400" i="1">
                              <a:solidFill>
                                <a:srgbClr val="000000"/>
                              </a:solidFill>
                              <a:latin typeface="Cambria Math" panose="02040503050406030204" pitchFamily="18" charset="0"/>
                            </a:rPr>
                            <m:t>𝐺</m:t>
                          </m:r>
                        </m:sub>
                      </m:sSub>
                      <m:r>
                        <a:rPr lang="en-US" sz="2400" i="1">
                          <a:solidFill>
                            <a:srgbClr val="000000"/>
                          </a:solidFill>
                          <a:latin typeface="Cambria Math" panose="02040503050406030204" pitchFamily="18" charset="0"/>
                        </a:rPr>
                        <m:t>(</m:t>
                      </m:r>
                      <m:acc>
                        <m:accPr>
                          <m:chr m:val="̄"/>
                          <m:ctrlPr>
                            <a:rPr lang="en-US" sz="2400" i="1">
                              <a:solidFill>
                                <a:srgbClr val="000000"/>
                              </a:solidFill>
                              <a:latin typeface="Cambria Math" panose="02040503050406030204" pitchFamily="18" charset="0"/>
                            </a:rPr>
                          </m:ctrlPr>
                        </m:accPr>
                        <m:e>
                          <m:r>
                            <a:rPr lang="en-US" sz="2400" i="1">
                              <a:solidFill>
                                <a:srgbClr val="000000"/>
                              </a:solidFill>
                              <a:latin typeface="Cambria Math" panose="02040503050406030204" pitchFamily="18" charset="0"/>
                            </a:rPr>
                            <m:t>𝐴</m:t>
                          </m:r>
                        </m:e>
                      </m:acc>
                      <m:r>
                        <a:rPr lang="en-US"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𝑏𝑖</m:t>
                      </m:r>
                      <m:r>
                        <a:rPr lang="en-US" sz="2400" i="1">
                          <a:solidFill>
                            <a:srgbClr val="000000"/>
                          </a:solidFill>
                          <a:latin typeface="Cambria Math" panose="02040503050406030204" pitchFamily="18" charset="0"/>
                        </a:rPr>
                        <m:t>)</m:t>
                      </m:r>
                    </m:oMath>
                    <m:oMath xmlns:m="http://schemas.openxmlformats.org/officeDocument/2006/math">
                      <m:r>
                        <a:rPr lang="en-US" sz="2400" i="1">
                          <a:solidFill>
                            <a:srgbClr val="000000"/>
                          </a:solidFill>
                          <a:latin typeface="Cambria Math" panose="02040503050406030204" pitchFamily="18" charset="0"/>
                        </a:rPr>
                        <m:t>𝐿𝑀</m:t>
                      </m:r>
                      <m:func>
                        <m:funcPr>
                          <m:ctrlPr>
                            <a:rPr lang="en-US" sz="2400" i="1">
                              <a:solidFill>
                                <a:srgbClr val="000000"/>
                              </a:solidFill>
                              <a:latin typeface="Cambria Math" panose="02040503050406030204" pitchFamily="18" charset="0"/>
                            </a:rPr>
                          </m:ctrlPr>
                        </m:funcPr>
                        <m:fName>
                          <m:r>
                            <a:rPr lang="en-US" sz="2400" i="0">
                              <a:solidFill>
                                <a:srgbClr val="000000"/>
                              </a:solidFill>
                              <a:latin typeface="Cambria Math" panose="02040503050406030204" pitchFamily="18" charset="0"/>
                            </a:rPr>
                            <m:t>:</m:t>
                          </m:r>
                        </m:fName>
                        <m:e>
                          <m:r>
                            <a:rPr lang="en-US" sz="2400" i="1">
                              <a:solidFill>
                                <a:srgbClr val="000000"/>
                              </a:solidFill>
                              <a:latin typeface="Cambria Math" panose="02040503050406030204" pitchFamily="18" charset="0"/>
                            </a:rPr>
                            <m:t>𝑖</m:t>
                          </m:r>
                        </m:e>
                      </m:func>
                      <m:r>
                        <a:rPr lang="en-US" sz="2400" i="1">
                          <a:solidFill>
                            <a:srgbClr val="000000"/>
                          </a:solidFill>
                          <a:latin typeface="Cambria Math" panose="02040503050406030204" pitchFamily="18" charset="0"/>
                        </a:rPr>
                        <m:t>=</m:t>
                      </m:r>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1</m:t>
                          </m:r>
                        </m:num>
                        <m:den>
                          <m:r>
                            <a:rPr lang="en-US" sz="2400" i="1">
                              <a:solidFill>
                                <a:srgbClr val="000000"/>
                              </a:solidFill>
                              <a:latin typeface="Cambria Math" panose="02040503050406030204" pitchFamily="18" charset="0"/>
                            </a:rPr>
                            <m:t>h</m:t>
                          </m:r>
                        </m:den>
                      </m:f>
                      <m:d>
                        <m:dPr>
                          <m:ctrlPr>
                            <a:rPr lang="en-US"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𝑘𝑌</m:t>
                          </m:r>
                          <m:r>
                            <a:rPr lang="en-US" sz="2400" i="1">
                              <a:solidFill>
                                <a:srgbClr val="000000"/>
                              </a:solidFill>
                              <a:latin typeface="Cambria Math" panose="02040503050406030204" pitchFamily="18" charset="0"/>
                            </a:rPr>
                            <m:t>−</m:t>
                          </m:r>
                          <m:f>
                            <m:fPr>
                              <m:ctrlPr>
                                <a:rPr lang="en-US" sz="2400" i="1">
                                  <a:solidFill>
                                    <a:srgbClr val="000000"/>
                                  </a:solidFill>
                                  <a:latin typeface="Cambria Math" panose="02040503050406030204" pitchFamily="18" charset="0"/>
                                </a:rPr>
                              </m:ctrlPr>
                            </m:fPr>
                            <m:num>
                              <m:acc>
                                <m:accPr>
                                  <m:chr m:val="̄"/>
                                  <m:ctrlPr>
                                    <a:rPr lang="en-US" sz="2400" i="1">
                                      <a:solidFill>
                                        <a:srgbClr val="000000"/>
                                      </a:solidFill>
                                      <a:latin typeface="Cambria Math" panose="02040503050406030204" pitchFamily="18" charset="0"/>
                                    </a:rPr>
                                  </m:ctrlPr>
                                </m:accPr>
                                <m:e>
                                  <m:r>
                                    <a:rPr lang="en-US" sz="2400" i="1">
                                      <a:solidFill>
                                        <a:srgbClr val="000000"/>
                                      </a:solidFill>
                                      <a:latin typeface="Cambria Math" panose="02040503050406030204" pitchFamily="18" charset="0"/>
                                    </a:rPr>
                                    <m:t>𝑀</m:t>
                                  </m:r>
                                </m:e>
                              </m:acc>
                            </m:num>
                            <m:den>
                              <m:acc>
                                <m:accPr>
                                  <m:chr m:val="̄"/>
                                  <m:ctrlPr>
                                    <a:rPr lang="en-US" sz="2400" i="1">
                                      <a:solidFill>
                                        <a:srgbClr val="000000"/>
                                      </a:solidFill>
                                      <a:latin typeface="Cambria Math" panose="02040503050406030204" pitchFamily="18" charset="0"/>
                                    </a:rPr>
                                  </m:ctrlPr>
                                </m:accPr>
                                <m:e>
                                  <m:r>
                                    <a:rPr lang="en-US" sz="2400" i="1">
                                      <a:solidFill>
                                        <a:srgbClr val="000000"/>
                                      </a:solidFill>
                                      <a:latin typeface="Cambria Math" panose="02040503050406030204" pitchFamily="18" charset="0"/>
                                    </a:rPr>
                                    <m:t>𝑃</m:t>
                                  </m:r>
                                </m:e>
                              </m:acc>
                            </m:den>
                          </m:f>
                        </m:e>
                      </m:d>
                    </m:oMath>
                  </m:oMathPara>
                </a14:m>
                <a:endParaRPr lang="en-US" sz="2400" i="1" dirty="0">
                  <a:solidFill>
                    <a:srgbClr val="000000"/>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𝑌</m:t>
                      </m:r>
                      <m:r>
                        <a:rPr lang="en-US" sz="2400" b="0" i="1" smtClean="0">
                          <a:latin typeface="Cambria Math" panose="02040503050406030204" pitchFamily="18" charset="0"/>
                        </a:rPr>
                        <m:t>=</m:t>
                      </m:r>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𝛼</m:t>
                          </m:r>
                        </m:e>
                        <m:sub>
                          <m:r>
                            <a:rPr lang="en-US" sz="2400" i="1">
                              <a:solidFill>
                                <a:srgbClr val="000000"/>
                              </a:solidFill>
                              <a:latin typeface="Cambria Math" panose="02040503050406030204" pitchFamily="18" charset="0"/>
                            </a:rPr>
                            <m:t>𝐺</m:t>
                          </m:r>
                        </m:sub>
                      </m:sSub>
                      <m:d>
                        <m:dPr>
                          <m:ctrlPr>
                            <a:rPr lang="en-US" sz="2400" i="1">
                              <a:solidFill>
                                <a:srgbClr val="000000"/>
                              </a:solidFill>
                              <a:latin typeface="Cambria Math" panose="02040503050406030204" pitchFamily="18" charset="0"/>
                            </a:rPr>
                          </m:ctrlPr>
                        </m:dPr>
                        <m:e>
                          <m:acc>
                            <m:accPr>
                              <m:chr m:val="̄"/>
                              <m:ctrlPr>
                                <a:rPr lang="en-US" sz="2400" i="1">
                                  <a:solidFill>
                                    <a:srgbClr val="000000"/>
                                  </a:solidFill>
                                  <a:latin typeface="Cambria Math" panose="02040503050406030204" pitchFamily="18" charset="0"/>
                                </a:rPr>
                              </m:ctrlPr>
                            </m:accPr>
                            <m:e>
                              <m:r>
                                <a:rPr lang="en-US" sz="2400" i="1">
                                  <a:solidFill>
                                    <a:srgbClr val="000000"/>
                                  </a:solidFill>
                                  <a:latin typeface="Cambria Math" panose="02040503050406030204" pitchFamily="18" charset="0"/>
                                </a:rPr>
                                <m:t>𝐴</m:t>
                              </m:r>
                            </m:e>
                          </m:acc>
                          <m:r>
                            <a:rPr lang="en-US" sz="2400" i="1">
                              <a:solidFill>
                                <a:srgbClr val="000000"/>
                              </a:solidFill>
                              <a:latin typeface="Cambria Math" panose="02040503050406030204" pitchFamily="18" charset="0"/>
                            </a:rPr>
                            <m:t>−</m:t>
                          </m:r>
                          <m:f>
                            <m:fPr>
                              <m:ctrlPr>
                                <a:rPr lang="en-US" sz="240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𝑏</m:t>
                              </m:r>
                            </m:num>
                            <m:den>
                              <m:r>
                                <a:rPr lang="en-US" sz="2400" b="0" i="1" smtClean="0">
                                  <a:solidFill>
                                    <a:srgbClr val="000000"/>
                                  </a:solidFill>
                                  <a:latin typeface="Cambria Math" panose="02040503050406030204" pitchFamily="18" charset="0"/>
                                </a:rPr>
                                <m:t>h</m:t>
                              </m:r>
                            </m:den>
                          </m:f>
                          <m:r>
                            <a:rPr lang="en-US" sz="2400" b="0" i="1" smtClean="0">
                              <a:solidFill>
                                <a:srgbClr val="000000"/>
                              </a:solidFill>
                              <a:latin typeface="Cambria Math" panose="02040503050406030204" pitchFamily="18" charset="0"/>
                            </a:rPr>
                            <m:t>𝑘𝑌</m:t>
                          </m:r>
                          <m:r>
                            <a:rPr lang="en-US" sz="2400" b="0" i="1" smtClean="0">
                              <a:solidFill>
                                <a:srgbClr val="000000"/>
                              </a:solidFill>
                              <a:latin typeface="Cambria Math" panose="02040503050406030204" pitchFamily="18" charset="0"/>
                            </a:rPr>
                            <m:t>+</m:t>
                          </m:r>
                          <m:f>
                            <m:fPr>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𝑏</m:t>
                              </m:r>
                            </m:num>
                            <m:den>
                              <m:r>
                                <a:rPr lang="en-US" sz="2400" b="0" i="1" smtClean="0">
                                  <a:solidFill>
                                    <a:srgbClr val="000000"/>
                                  </a:solidFill>
                                  <a:latin typeface="Cambria Math" panose="02040503050406030204" pitchFamily="18" charset="0"/>
                                </a:rPr>
                                <m:t>h</m:t>
                              </m:r>
                            </m:den>
                          </m:f>
                          <m:f>
                            <m:fPr>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𝑀</m:t>
                              </m:r>
                            </m:num>
                            <m:den>
                              <m:r>
                                <a:rPr lang="en-US" sz="2400" b="0" i="1" smtClean="0">
                                  <a:solidFill>
                                    <a:srgbClr val="000000"/>
                                  </a:solidFill>
                                  <a:latin typeface="Cambria Math" panose="02040503050406030204" pitchFamily="18" charset="0"/>
                                </a:rPr>
                                <m:t>𝑝</m:t>
                              </m:r>
                            </m:den>
                          </m:f>
                        </m:e>
                      </m:d>
                    </m:oMath>
                    <m:oMath xmlns:m="http://schemas.openxmlformats.org/officeDocument/2006/math">
                      <m:sSup>
                        <m:sSupPr>
                          <m:ctrlPr>
                            <a:rPr lang="en-US" sz="2400" b="0" i="1" smtClean="0">
                              <a:solidFill>
                                <a:srgbClr val="000000"/>
                              </a:solidFill>
                              <a:latin typeface="Cambria Math" panose="02040503050406030204" pitchFamily="18" charset="0"/>
                            </a:rPr>
                          </m:ctrlPr>
                        </m:sSupPr>
                        <m:e>
                          <m:r>
                            <a:rPr lang="en-US" sz="2400" b="0" i="1" smtClean="0">
                              <a:solidFill>
                                <a:srgbClr val="000000"/>
                              </a:solidFill>
                              <a:latin typeface="Cambria Math" panose="02040503050406030204" pitchFamily="18" charset="0"/>
                            </a:rPr>
                            <m:t>𝑌</m:t>
                          </m:r>
                        </m:e>
                        <m:sup>
                          <m:r>
                            <a:rPr lang="en-US" sz="2400" b="0" i="1" smtClean="0">
                              <a:solidFill>
                                <a:srgbClr val="000000"/>
                              </a:solidFill>
                              <a:latin typeface="Cambria Math" panose="02040503050406030204" pitchFamily="18" charset="0"/>
                            </a:rPr>
                            <m:t>𝐸𝑄</m:t>
                          </m:r>
                        </m:sup>
                      </m:sSup>
                      <m:r>
                        <a:rPr lang="en-US" sz="2400" b="0" i="1" smtClean="0">
                          <a:solidFill>
                            <a:srgbClr val="000000"/>
                          </a:solidFill>
                          <a:latin typeface="Cambria Math" panose="02040503050406030204" pitchFamily="18" charset="0"/>
                        </a:rPr>
                        <m:t>=</m:t>
                      </m:r>
                      <m:f>
                        <m:fPr>
                          <m:ctrlPr>
                            <a:rPr lang="en-US" sz="2400" b="0" i="1" smtClean="0">
                              <a:solidFill>
                                <a:srgbClr val="000000"/>
                              </a:solidFill>
                              <a:latin typeface="Cambria Math" panose="02040503050406030204" pitchFamily="18" charset="0"/>
                            </a:rPr>
                          </m:ctrlPr>
                        </m:fPr>
                        <m:num>
                          <m:sSub>
                            <m:sSubPr>
                              <m:ctrlPr>
                                <a:rPr lang="en-US" sz="2400" b="0" i="1" smtClean="0">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ea typeface="Cambria Math" panose="02040503050406030204" pitchFamily="18" charset="0"/>
                                </a:rPr>
                                <m:t>𝛼</m:t>
                              </m:r>
                            </m:e>
                            <m:sub>
                              <m:r>
                                <a:rPr lang="en-US" sz="2400" b="0" i="1" smtClean="0">
                                  <a:solidFill>
                                    <a:srgbClr val="000000"/>
                                  </a:solidFill>
                                  <a:latin typeface="Cambria Math" panose="02040503050406030204" pitchFamily="18" charset="0"/>
                                </a:rPr>
                                <m:t>𝐺</m:t>
                              </m:r>
                            </m:sub>
                          </m:sSub>
                          <m:acc>
                            <m:accPr>
                              <m:chr m:val="̅"/>
                              <m:ctrlPr>
                                <a:rPr lang="en-US" sz="2400" b="0" i="1" smtClean="0">
                                  <a:solidFill>
                                    <a:srgbClr val="000000"/>
                                  </a:solidFill>
                                  <a:latin typeface="Cambria Math" panose="02040503050406030204" pitchFamily="18" charset="0"/>
                                </a:rPr>
                              </m:ctrlPr>
                            </m:accPr>
                            <m:e>
                              <m:r>
                                <a:rPr lang="en-US" sz="2400" b="0" i="1" smtClean="0">
                                  <a:solidFill>
                                    <a:srgbClr val="000000"/>
                                  </a:solidFill>
                                  <a:latin typeface="Cambria Math" panose="02040503050406030204" pitchFamily="18" charset="0"/>
                                </a:rPr>
                                <m:t>𝐴</m:t>
                              </m:r>
                            </m:e>
                          </m:acc>
                          <m:r>
                            <a:rPr lang="en-US" sz="2400" b="0" i="1" smtClean="0">
                              <a:solidFill>
                                <a:srgbClr val="000000"/>
                              </a:solidFill>
                              <a:latin typeface="Cambria Math" panose="02040503050406030204" pitchFamily="18" charset="0"/>
                            </a:rPr>
                            <m:t>+</m:t>
                          </m:r>
                          <m:sSub>
                            <m:sSubPr>
                              <m:ctrlPr>
                                <a:rPr lang="en-US" sz="2400" b="0" i="1" smtClean="0">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ea typeface="Cambria Math" panose="02040503050406030204" pitchFamily="18" charset="0"/>
                                </a:rPr>
                                <m:t>𝛼</m:t>
                              </m:r>
                            </m:e>
                            <m:sub>
                              <m:r>
                                <a:rPr lang="en-US" sz="2400" b="0" i="1" smtClean="0">
                                  <a:solidFill>
                                    <a:srgbClr val="000000"/>
                                  </a:solidFill>
                                  <a:latin typeface="Cambria Math" panose="02040503050406030204" pitchFamily="18" charset="0"/>
                                </a:rPr>
                                <m:t>𝐺</m:t>
                              </m:r>
                            </m:sub>
                          </m:sSub>
                          <m:f>
                            <m:fPr>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𝑏</m:t>
                              </m:r>
                            </m:num>
                            <m:den>
                              <m:r>
                                <a:rPr lang="en-US" sz="2400" b="0" i="1" smtClean="0">
                                  <a:solidFill>
                                    <a:srgbClr val="000000"/>
                                  </a:solidFill>
                                  <a:latin typeface="Cambria Math" panose="02040503050406030204" pitchFamily="18" charset="0"/>
                                </a:rPr>
                                <m:t>h</m:t>
                              </m:r>
                            </m:den>
                          </m:f>
                          <m:f>
                            <m:fPr>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𝑀</m:t>
                              </m:r>
                            </m:num>
                            <m:den>
                              <m:r>
                                <a:rPr lang="en-US" sz="2400" b="0" i="1" smtClean="0">
                                  <a:solidFill>
                                    <a:srgbClr val="000000"/>
                                  </a:solidFill>
                                  <a:latin typeface="Cambria Math" panose="02040503050406030204" pitchFamily="18" charset="0"/>
                                </a:rPr>
                                <m:t>𝑝</m:t>
                              </m:r>
                            </m:den>
                          </m:f>
                        </m:num>
                        <m:den>
                          <m:r>
                            <a:rPr lang="en-US" sz="2400" b="0" i="1" smtClean="0">
                              <a:solidFill>
                                <a:srgbClr val="000000"/>
                              </a:solidFill>
                              <a:latin typeface="Cambria Math" panose="02040503050406030204" pitchFamily="18" charset="0"/>
                            </a:rPr>
                            <m:t>1+</m:t>
                          </m:r>
                          <m:sSub>
                            <m:sSubPr>
                              <m:ctrlPr>
                                <a:rPr lang="en-US" sz="2400" b="0" i="1" smtClean="0">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ea typeface="Cambria Math" panose="02040503050406030204" pitchFamily="18" charset="0"/>
                                </a:rPr>
                                <m:t>𝛼</m:t>
                              </m:r>
                            </m:e>
                            <m:sub>
                              <m:r>
                                <a:rPr lang="en-US" sz="2400" b="0" i="1" smtClean="0">
                                  <a:solidFill>
                                    <a:srgbClr val="000000"/>
                                  </a:solidFill>
                                  <a:latin typeface="Cambria Math" panose="02040503050406030204" pitchFamily="18" charset="0"/>
                                </a:rPr>
                                <m:t>𝐺</m:t>
                              </m:r>
                            </m:sub>
                          </m:sSub>
                          <m:f>
                            <m:fPr>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𝑏</m:t>
                              </m:r>
                            </m:num>
                            <m:den>
                              <m:r>
                                <a:rPr lang="en-US" sz="2400" b="0" i="1" smtClean="0">
                                  <a:solidFill>
                                    <a:srgbClr val="000000"/>
                                  </a:solidFill>
                                  <a:latin typeface="Cambria Math" panose="02040503050406030204" pitchFamily="18" charset="0"/>
                                </a:rPr>
                                <m:t>h</m:t>
                              </m:r>
                            </m:den>
                          </m:f>
                          <m:r>
                            <a:rPr lang="en-US" sz="2400" b="0" i="1" smtClean="0">
                              <a:solidFill>
                                <a:srgbClr val="000000"/>
                              </a:solidFill>
                              <a:latin typeface="Cambria Math" panose="02040503050406030204" pitchFamily="18" charset="0"/>
                            </a:rPr>
                            <m:t>𝑘</m:t>
                          </m:r>
                        </m:den>
                      </m:f>
                    </m:oMath>
                    <m:oMath xmlns:m="http://schemas.openxmlformats.org/officeDocument/2006/math">
                      <m:sSup>
                        <m:sSupPr>
                          <m:ctrlPr>
                            <a:rPr lang="en-US" sz="2400" b="0" i="1" smtClean="0">
                              <a:solidFill>
                                <a:srgbClr val="000000"/>
                              </a:solidFill>
                              <a:latin typeface="Cambria Math" panose="02040503050406030204" pitchFamily="18" charset="0"/>
                            </a:rPr>
                          </m:ctrlPr>
                        </m:sSupPr>
                        <m:e>
                          <m:r>
                            <a:rPr lang="en-US" sz="2400" b="0" i="1" smtClean="0">
                              <a:solidFill>
                                <a:srgbClr val="000000"/>
                              </a:solidFill>
                              <a:latin typeface="Cambria Math" panose="02040503050406030204" pitchFamily="18" charset="0"/>
                            </a:rPr>
                            <m:t>𝑖</m:t>
                          </m:r>
                        </m:e>
                        <m:sup>
                          <m:r>
                            <a:rPr lang="en-US" sz="2400" b="0" i="1" smtClean="0">
                              <a:solidFill>
                                <a:srgbClr val="000000"/>
                              </a:solidFill>
                              <a:latin typeface="Cambria Math" panose="02040503050406030204" pitchFamily="18" charset="0"/>
                            </a:rPr>
                            <m:t>𝐸𝑄</m:t>
                          </m:r>
                        </m:sup>
                      </m:sSup>
                      <m:r>
                        <a:rPr lang="en-US" sz="2400" b="0" i="1" smtClean="0">
                          <a:solidFill>
                            <a:srgbClr val="000000"/>
                          </a:solidFill>
                          <a:latin typeface="Cambria Math" panose="02040503050406030204" pitchFamily="18" charset="0"/>
                        </a:rPr>
                        <m:t>=</m:t>
                      </m:r>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1</m:t>
                          </m:r>
                        </m:num>
                        <m:den>
                          <m:r>
                            <a:rPr lang="en-US" sz="2400" i="1">
                              <a:solidFill>
                                <a:srgbClr val="000000"/>
                              </a:solidFill>
                              <a:latin typeface="Cambria Math" panose="02040503050406030204" pitchFamily="18" charset="0"/>
                            </a:rPr>
                            <m:t>h</m:t>
                          </m:r>
                        </m:den>
                      </m:f>
                      <m:d>
                        <m:dPr>
                          <m:ctrlPr>
                            <a:rPr lang="en-US"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𝑘</m:t>
                          </m:r>
                          <m:sSup>
                            <m:sSupPr>
                              <m:ctrlPr>
                                <a:rPr lang="en-US" sz="2400" i="1" smtClean="0">
                                  <a:solidFill>
                                    <a:srgbClr val="000000"/>
                                  </a:solidFill>
                                  <a:latin typeface="Cambria Math" panose="02040503050406030204" pitchFamily="18" charset="0"/>
                                </a:rPr>
                              </m:ctrlPr>
                            </m:sSupPr>
                            <m:e>
                              <m:r>
                                <a:rPr lang="en-US" sz="2400" b="0" i="1" smtClean="0">
                                  <a:solidFill>
                                    <a:srgbClr val="000000"/>
                                  </a:solidFill>
                                  <a:latin typeface="Cambria Math" panose="02040503050406030204" pitchFamily="18" charset="0"/>
                                </a:rPr>
                                <m:t>𝑌</m:t>
                              </m:r>
                            </m:e>
                            <m:sup>
                              <m:r>
                                <a:rPr lang="en-US" sz="2400" b="0" i="1" smtClean="0">
                                  <a:solidFill>
                                    <a:srgbClr val="000000"/>
                                  </a:solidFill>
                                  <a:latin typeface="Cambria Math" panose="02040503050406030204" pitchFamily="18" charset="0"/>
                                </a:rPr>
                                <m:t>𝐸𝑄</m:t>
                              </m:r>
                            </m:sup>
                          </m:sSup>
                          <m:r>
                            <a:rPr lang="en-US" sz="2400" i="1">
                              <a:solidFill>
                                <a:srgbClr val="000000"/>
                              </a:solidFill>
                              <a:latin typeface="Cambria Math" panose="02040503050406030204" pitchFamily="18" charset="0"/>
                            </a:rPr>
                            <m:t>−</m:t>
                          </m:r>
                          <m:f>
                            <m:fPr>
                              <m:ctrlPr>
                                <a:rPr lang="en-US" sz="2400" i="1">
                                  <a:solidFill>
                                    <a:srgbClr val="000000"/>
                                  </a:solidFill>
                                  <a:latin typeface="Cambria Math" panose="02040503050406030204" pitchFamily="18" charset="0"/>
                                </a:rPr>
                              </m:ctrlPr>
                            </m:fPr>
                            <m:num>
                              <m:acc>
                                <m:accPr>
                                  <m:chr m:val="̄"/>
                                  <m:ctrlPr>
                                    <a:rPr lang="en-US" sz="2400" i="1">
                                      <a:solidFill>
                                        <a:srgbClr val="000000"/>
                                      </a:solidFill>
                                      <a:latin typeface="Cambria Math" panose="02040503050406030204" pitchFamily="18" charset="0"/>
                                    </a:rPr>
                                  </m:ctrlPr>
                                </m:accPr>
                                <m:e>
                                  <m:r>
                                    <a:rPr lang="en-US" sz="2400" i="1">
                                      <a:solidFill>
                                        <a:srgbClr val="000000"/>
                                      </a:solidFill>
                                      <a:latin typeface="Cambria Math" panose="02040503050406030204" pitchFamily="18" charset="0"/>
                                    </a:rPr>
                                    <m:t>𝑀</m:t>
                                  </m:r>
                                </m:e>
                              </m:acc>
                            </m:num>
                            <m:den>
                              <m:acc>
                                <m:accPr>
                                  <m:chr m:val="̄"/>
                                  <m:ctrlPr>
                                    <a:rPr lang="en-US" sz="2400" i="1">
                                      <a:solidFill>
                                        <a:srgbClr val="000000"/>
                                      </a:solidFill>
                                      <a:latin typeface="Cambria Math" panose="02040503050406030204" pitchFamily="18" charset="0"/>
                                    </a:rPr>
                                  </m:ctrlPr>
                                </m:accPr>
                                <m:e>
                                  <m:r>
                                    <a:rPr lang="en-US" sz="2400" i="1">
                                      <a:solidFill>
                                        <a:srgbClr val="000000"/>
                                      </a:solidFill>
                                      <a:latin typeface="Cambria Math" panose="02040503050406030204" pitchFamily="18" charset="0"/>
                                    </a:rPr>
                                    <m:t>𝑃</m:t>
                                  </m:r>
                                </m:e>
                              </m:acc>
                            </m:den>
                          </m:f>
                        </m:e>
                      </m:d>
                    </m:oMath>
                  </m:oMathPara>
                </a14:m>
                <a:endParaRPr lang="en-US" sz="2400" i="1" dirty="0">
                  <a:solidFill>
                    <a:srgbClr val="000000"/>
                  </a:solidFill>
                  <a:latin typeface="Cambria Math" panose="02040503050406030204" pitchFamily="18" charset="0"/>
                </a:endParaRPr>
              </a:p>
              <a:p>
                <a:br>
                  <a:rPr lang="en-US" sz="2400" i="1" dirty="0">
                    <a:solidFill>
                      <a:srgbClr val="000000"/>
                    </a:solidFill>
                    <a:latin typeface="Cambria Math" panose="02040503050406030204" pitchFamily="18" charset="0"/>
                  </a:rPr>
                </a:br>
                <a:endParaRPr lang="en-US" sz="2400" dirty="0"/>
              </a:p>
            </p:txBody>
          </p:sp>
        </mc:Choice>
        <mc:Fallback xmlns="">
          <p:sp>
            <p:nvSpPr>
              <p:cNvPr id="7" name="Content Placeholder 7">
                <a:extLst>
                  <a:ext uri="{FF2B5EF4-FFF2-40B4-BE49-F238E27FC236}">
                    <a16:creationId xmlns:a16="http://schemas.microsoft.com/office/drawing/2014/main" id="{47C84C2B-444F-4D56-9EEF-FFD32EB97194}"/>
                  </a:ext>
                </a:extLst>
              </p:cNvPr>
              <p:cNvSpPr txBox="1">
                <a:spLocks noRot="1" noChangeAspect="1" noMove="1" noResize="1" noEditPoints="1" noAdjustHandles="1" noChangeArrowheads="1" noChangeShapeType="1" noTextEdit="1"/>
              </p:cNvSpPr>
              <p:nvPr/>
            </p:nvSpPr>
            <p:spPr bwMode="auto">
              <a:xfrm>
                <a:off x="4727848" y="1773634"/>
                <a:ext cx="6840760" cy="4463678"/>
              </a:xfrm>
              <a:prstGeom prst="rect">
                <a:avLst/>
              </a:prstGeom>
              <a:blipFill>
                <a:blip r:embed="rId2"/>
                <a:stretch>
                  <a:fillRect/>
                </a:stretch>
              </a:blipFill>
              <a:extLst/>
            </p:spPr>
            <p:txBody>
              <a:bodyPr/>
              <a:lstStyle/>
              <a:p>
                <a:r>
                  <a:rPr lang="en-US">
                    <a:noFill/>
                  </a:rPr>
                  <a:t> </a:t>
                </a:r>
              </a:p>
            </p:txBody>
          </p:sp>
        </mc:Fallback>
      </mc:AlternateContent>
      <p:sp>
        <p:nvSpPr>
          <p:cNvPr id="2" name="Metin kutusu 1">
            <a:extLst>
              <a:ext uri="{FF2B5EF4-FFF2-40B4-BE49-F238E27FC236}">
                <a16:creationId xmlns:a16="http://schemas.microsoft.com/office/drawing/2014/main" id="{4DCE658F-C8B3-46FC-83CD-1CE4156377E0}"/>
              </a:ext>
            </a:extLst>
          </p:cNvPr>
          <p:cNvSpPr txBox="1"/>
          <p:nvPr/>
        </p:nvSpPr>
        <p:spPr>
          <a:xfrm>
            <a:off x="1055440" y="2564904"/>
            <a:ext cx="4392488" cy="646331"/>
          </a:xfrm>
          <a:prstGeom prst="rect">
            <a:avLst/>
          </a:prstGeom>
          <a:noFill/>
        </p:spPr>
        <p:txBody>
          <a:bodyPr wrap="square" rtlCol="0">
            <a:spAutoFit/>
          </a:bodyPr>
          <a:lstStyle/>
          <a:p>
            <a:r>
              <a:rPr lang="en-US" dirty="0"/>
              <a:t>(A system of 2 equations with 2 unknowns, </a:t>
            </a:r>
            <a:r>
              <a:rPr lang="en-US" dirty="0" err="1"/>
              <a:t>i</a:t>
            </a:r>
            <a:r>
              <a:rPr lang="en-US" dirty="0"/>
              <a:t> and Y)</a:t>
            </a:r>
          </a:p>
        </p:txBody>
      </p:sp>
    </p:spTree>
    <p:extLst>
      <p:ext uri="{BB962C8B-B14F-4D97-AF65-F5344CB8AC3E}">
        <p14:creationId xmlns:p14="http://schemas.microsoft.com/office/powerpoint/2010/main" val="33759785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Changes in Equilibrium (Shifts in IS)</a:t>
            </a:r>
          </a:p>
        </p:txBody>
      </p:sp>
      <p:sp>
        <p:nvSpPr>
          <p:cNvPr id="3" name="Date Placeholder 2"/>
          <p:cNvSpPr>
            <a:spLocks noGrp="1"/>
          </p:cNvSpPr>
          <p:nvPr>
            <p:ph type="dt" sz="half" idx="10"/>
          </p:nvPr>
        </p:nvSpPr>
        <p:spPr/>
        <p:txBody>
          <a:bodyPr/>
          <a:lstStyle/>
          <a:p>
            <a:fld id="{513F3D92-BD60-4BCB-8774-CBD3413645D0}"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28</a:t>
            </a:fld>
            <a:endParaRPr lang="tr-TR"/>
          </a:p>
        </p:txBody>
      </p:sp>
      <p:sp>
        <p:nvSpPr>
          <p:cNvPr id="5" name="Content Placeholder 4"/>
          <p:cNvSpPr>
            <a:spLocks noGrp="1"/>
          </p:cNvSpPr>
          <p:nvPr>
            <p:ph sz="half" idx="1"/>
          </p:nvPr>
        </p:nvSpPr>
        <p:spPr/>
        <p:txBody>
          <a:bodyPr>
            <a:normAutofit fontScale="85000" lnSpcReduction="20000"/>
          </a:bodyPr>
          <a:lstStyle/>
          <a:p>
            <a:pPr>
              <a:buNone/>
            </a:pPr>
            <a:r>
              <a:rPr lang="tr-TR" dirty="0"/>
              <a:t>1. Increase in autonomous expenditures, Ā:</a:t>
            </a:r>
          </a:p>
        </p:txBody>
      </p:sp>
      <p:sp>
        <p:nvSpPr>
          <p:cNvPr id="6" name="Content Placeholder 5"/>
          <p:cNvSpPr>
            <a:spLocks noGrp="1"/>
          </p:cNvSpPr>
          <p:nvPr>
            <p:ph sz="half" idx="2"/>
          </p:nvPr>
        </p:nvSpPr>
        <p:spPr/>
        <p:txBody>
          <a:bodyPr>
            <a:normAutofit fontScale="85000" lnSpcReduction="20000"/>
          </a:bodyPr>
          <a:lstStyle/>
          <a:p>
            <a:r>
              <a:rPr lang="tr-TR" dirty="0"/>
              <a:t>An increase in autonomous spending (Ā&gt;0);</a:t>
            </a:r>
          </a:p>
          <a:p>
            <a:r>
              <a:rPr lang="tr-TR" dirty="0"/>
              <a:t>Let the government spending G has increased (</a:t>
            </a:r>
            <a:r>
              <a:rPr lang="tr-TR" u="sng" dirty="0">
                <a:solidFill>
                  <a:srgbClr val="FF0000"/>
                </a:solidFill>
              </a:rPr>
              <a:t>expansionary fiscal policy</a:t>
            </a:r>
            <a:r>
              <a:rPr lang="tr-TR" dirty="0"/>
              <a:t>);</a:t>
            </a:r>
          </a:p>
          <a:p>
            <a:r>
              <a:rPr lang="tr-TR" dirty="0"/>
              <a:t>With fixed i, increase in G increases the aggregate demand, increases the equilibrium income in goods market;</a:t>
            </a:r>
          </a:p>
          <a:p>
            <a:r>
              <a:rPr lang="tr-TR" dirty="0"/>
              <a:t>Increase in income increases money demand;</a:t>
            </a:r>
          </a:p>
          <a:p>
            <a:r>
              <a:rPr lang="tr-TR" dirty="0"/>
              <a:t>In the money markets, this increase in money demand increases the interest rate (move upwards on LM-curve);</a:t>
            </a:r>
          </a:p>
          <a:p>
            <a:r>
              <a:rPr lang="tr-TR" dirty="0"/>
              <a:t>Increase in interest rate induces a decrease in investment spending (move backwards on IS-curve)</a:t>
            </a:r>
          </a:p>
          <a:p>
            <a:r>
              <a:rPr lang="tr-TR" dirty="0"/>
              <a:t>Establish new equilibrium: </a:t>
            </a:r>
          </a:p>
        </p:txBody>
      </p:sp>
      <p:cxnSp>
        <p:nvCxnSpPr>
          <p:cNvPr id="8" name="Straight Connector 7"/>
          <p:cNvCxnSpPr/>
          <p:nvPr/>
        </p:nvCxnSpPr>
        <p:spPr>
          <a:xfrm rot="5400000">
            <a:off x="443372" y="4113076"/>
            <a:ext cx="35283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207568" y="5877272"/>
            <a:ext cx="35283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279576" y="2564904"/>
            <a:ext cx="3168352" cy="27363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711624" y="2348880"/>
            <a:ext cx="2952328" cy="2520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2495600" y="2348880"/>
            <a:ext cx="3024336" cy="2664296"/>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0800000">
            <a:off x="2207568" y="3861048"/>
            <a:ext cx="158417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2783632" y="4869160"/>
            <a:ext cx="201622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0800000">
            <a:off x="2207568" y="3573016"/>
            <a:ext cx="194421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2999656" y="4725144"/>
            <a:ext cx="230425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791744" y="3861048"/>
            <a:ext cx="64807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3431704" y="4869160"/>
            <a:ext cx="201622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5400000" flipH="1" flipV="1">
            <a:off x="4943872" y="4581128"/>
            <a:ext cx="288032" cy="2880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519936" y="2204864"/>
            <a:ext cx="538930" cy="369332"/>
          </a:xfrm>
          <a:prstGeom prst="rect">
            <a:avLst/>
          </a:prstGeom>
          <a:noFill/>
        </p:spPr>
        <p:txBody>
          <a:bodyPr wrap="none" rtlCol="0">
            <a:spAutoFit/>
          </a:bodyPr>
          <a:lstStyle/>
          <a:p>
            <a:r>
              <a:rPr lang="tr-TR" dirty="0"/>
              <a:t>LM</a:t>
            </a:r>
          </a:p>
        </p:txBody>
      </p:sp>
      <p:sp>
        <p:nvSpPr>
          <p:cNvPr id="36" name="TextBox 35"/>
          <p:cNvSpPr txBox="1"/>
          <p:nvPr/>
        </p:nvSpPr>
        <p:spPr>
          <a:xfrm>
            <a:off x="5447928" y="5229200"/>
            <a:ext cx="404278" cy="369332"/>
          </a:xfrm>
          <a:prstGeom prst="rect">
            <a:avLst/>
          </a:prstGeom>
          <a:noFill/>
        </p:spPr>
        <p:txBody>
          <a:bodyPr wrap="none" rtlCol="0">
            <a:spAutoFit/>
          </a:bodyPr>
          <a:lstStyle/>
          <a:p>
            <a:r>
              <a:rPr lang="tr-TR" dirty="0"/>
              <a:t>IS</a:t>
            </a:r>
          </a:p>
        </p:txBody>
      </p:sp>
      <p:sp>
        <p:nvSpPr>
          <p:cNvPr id="37" name="TextBox 36"/>
          <p:cNvSpPr txBox="1"/>
          <p:nvPr/>
        </p:nvSpPr>
        <p:spPr>
          <a:xfrm>
            <a:off x="5663952" y="4725144"/>
            <a:ext cx="453970" cy="369332"/>
          </a:xfrm>
          <a:prstGeom prst="rect">
            <a:avLst/>
          </a:prstGeom>
          <a:noFill/>
        </p:spPr>
        <p:txBody>
          <a:bodyPr wrap="none" rtlCol="0">
            <a:spAutoFit/>
          </a:bodyPr>
          <a:lstStyle/>
          <a:p>
            <a:r>
              <a:rPr lang="tr-TR" dirty="0"/>
              <a:t>IS’</a:t>
            </a:r>
          </a:p>
        </p:txBody>
      </p:sp>
      <p:sp>
        <p:nvSpPr>
          <p:cNvPr id="39" name="TextBox 38"/>
          <p:cNvSpPr txBox="1"/>
          <p:nvPr/>
        </p:nvSpPr>
        <p:spPr>
          <a:xfrm>
            <a:off x="5663952" y="5877272"/>
            <a:ext cx="327334" cy="369332"/>
          </a:xfrm>
          <a:prstGeom prst="rect">
            <a:avLst/>
          </a:prstGeom>
          <a:noFill/>
        </p:spPr>
        <p:txBody>
          <a:bodyPr wrap="none" rtlCol="0">
            <a:spAutoFit/>
          </a:bodyPr>
          <a:lstStyle/>
          <a:p>
            <a:r>
              <a:rPr lang="tr-TR" dirty="0"/>
              <a:t>Y</a:t>
            </a:r>
          </a:p>
        </p:txBody>
      </p:sp>
      <p:sp>
        <p:nvSpPr>
          <p:cNvPr id="40" name="TextBox 39"/>
          <p:cNvSpPr txBox="1"/>
          <p:nvPr/>
        </p:nvSpPr>
        <p:spPr>
          <a:xfrm>
            <a:off x="1847528" y="2204864"/>
            <a:ext cx="251992" cy="369332"/>
          </a:xfrm>
          <a:prstGeom prst="rect">
            <a:avLst/>
          </a:prstGeom>
          <a:noFill/>
        </p:spPr>
        <p:txBody>
          <a:bodyPr wrap="none" rtlCol="0">
            <a:spAutoFit/>
          </a:bodyPr>
          <a:lstStyle/>
          <a:p>
            <a:r>
              <a:rPr lang="tr-TR" dirty="0"/>
              <a:t>i</a:t>
            </a:r>
          </a:p>
        </p:txBody>
      </p:sp>
      <p:cxnSp>
        <p:nvCxnSpPr>
          <p:cNvPr id="46" name="Straight Arrow Connector 45"/>
          <p:cNvCxnSpPr/>
          <p:nvPr/>
        </p:nvCxnSpPr>
        <p:spPr>
          <a:xfrm rot="5400000" flipH="1" flipV="1">
            <a:off x="3719736" y="3501008"/>
            <a:ext cx="288032" cy="2880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16200000" flipV="1">
            <a:off x="4223792" y="3501008"/>
            <a:ext cx="288032" cy="2880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3575720" y="5949280"/>
            <a:ext cx="421910" cy="369332"/>
          </a:xfrm>
          <a:prstGeom prst="rect">
            <a:avLst/>
          </a:prstGeom>
          <a:noFill/>
        </p:spPr>
        <p:txBody>
          <a:bodyPr wrap="none" rtlCol="0">
            <a:spAutoFit/>
          </a:bodyPr>
          <a:lstStyle/>
          <a:p>
            <a:r>
              <a:rPr lang="tr-TR" dirty="0"/>
              <a:t>Y</a:t>
            </a:r>
            <a:r>
              <a:rPr lang="tr-TR" baseline="-25000" dirty="0"/>
              <a:t>0</a:t>
            </a:r>
            <a:endParaRPr lang="tr-TR" dirty="0"/>
          </a:p>
        </p:txBody>
      </p:sp>
      <p:sp>
        <p:nvSpPr>
          <p:cNvPr id="53" name="TextBox 52"/>
          <p:cNvSpPr txBox="1"/>
          <p:nvPr/>
        </p:nvSpPr>
        <p:spPr>
          <a:xfrm>
            <a:off x="3935760" y="5949280"/>
            <a:ext cx="393056" cy="369332"/>
          </a:xfrm>
          <a:prstGeom prst="rect">
            <a:avLst/>
          </a:prstGeom>
          <a:noFill/>
        </p:spPr>
        <p:txBody>
          <a:bodyPr wrap="none" rtlCol="0">
            <a:spAutoFit/>
          </a:bodyPr>
          <a:lstStyle/>
          <a:p>
            <a:r>
              <a:rPr lang="tr-TR" dirty="0"/>
              <a:t>Y</a:t>
            </a:r>
            <a:r>
              <a:rPr lang="tr-TR" baseline="-25000" dirty="0"/>
              <a:t>1</a:t>
            </a:r>
            <a:endParaRPr lang="tr-TR" dirty="0"/>
          </a:p>
        </p:txBody>
      </p:sp>
      <p:sp>
        <p:nvSpPr>
          <p:cNvPr id="54" name="TextBox 53"/>
          <p:cNvSpPr txBox="1"/>
          <p:nvPr/>
        </p:nvSpPr>
        <p:spPr>
          <a:xfrm>
            <a:off x="4295800" y="5949280"/>
            <a:ext cx="471604" cy="369332"/>
          </a:xfrm>
          <a:prstGeom prst="rect">
            <a:avLst/>
          </a:prstGeom>
          <a:noFill/>
        </p:spPr>
        <p:txBody>
          <a:bodyPr wrap="none" rtlCol="0">
            <a:spAutoFit/>
          </a:bodyPr>
          <a:lstStyle/>
          <a:p>
            <a:r>
              <a:rPr lang="tr-TR" dirty="0"/>
              <a:t>Y’</a:t>
            </a:r>
            <a:r>
              <a:rPr lang="tr-TR" baseline="-25000" dirty="0"/>
              <a:t>0</a:t>
            </a:r>
            <a:endParaRPr lang="tr-TR" dirty="0"/>
          </a:p>
        </p:txBody>
      </p:sp>
      <p:sp>
        <p:nvSpPr>
          <p:cNvPr id="55" name="TextBox 54"/>
          <p:cNvSpPr txBox="1"/>
          <p:nvPr/>
        </p:nvSpPr>
        <p:spPr>
          <a:xfrm>
            <a:off x="1775520" y="3717032"/>
            <a:ext cx="346570" cy="369332"/>
          </a:xfrm>
          <a:prstGeom prst="rect">
            <a:avLst/>
          </a:prstGeom>
          <a:noFill/>
        </p:spPr>
        <p:txBody>
          <a:bodyPr wrap="square" rtlCol="0">
            <a:spAutoFit/>
          </a:bodyPr>
          <a:lstStyle/>
          <a:p>
            <a:r>
              <a:rPr lang="tr-TR" dirty="0"/>
              <a:t>i</a:t>
            </a:r>
            <a:r>
              <a:rPr lang="tr-TR" baseline="-25000" dirty="0"/>
              <a:t>0</a:t>
            </a:r>
            <a:endParaRPr lang="tr-TR" dirty="0"/>
          </a:p>
        </p:txBody>
      </p:sp>
      <p:sp>
        <p:nvSpPr>
          <p:cNvPr id="56" name="TextBox 55"/>
          <p:cNvSpPr txBox="1"/>
          <p:nvPr/>
        </p:nvSpPr>
        <p:spPr>
          <a:xfrm>
            <a:off x="1775520" y="3356992"/>
            <a:ext cx="346570" cy="369332"/>
          </a:xfrm>
          <a:prstGeom prst="rect">
            <a:avLst/>
          </a:prstGeom>
          <a:noFill/>
        </p:spPr>
        <p:txBody>
          <a:bodyPr wrap="square" rtlCol="0">
            <a:spAutoFit/>
          </a:bodyPr>
          <a:lstStyle/>
          <a:p>
            <a:r>
              <a:rPr lang="tr-TR" dirty="0"/>
              <a:t>i</a:t>
            </a:r>
            <a:r>
              <a:rPr lang="tr-TR" baseline="-25000" dirty="0"/>
              <a:t>1</a:t>
            </a:r>
            <a:endParaRPr lang="tr-TR" dirty="0"/>
          </a:p>
        </p:txBody>
      </p:sp>
      <p:cxnSp>
        <p:nvCxnSpPr>
          <p:cNvPr id="58" name="Straight Arrow Connector 57"/>
          <p:cNvCxnSpPr/>
          <p:nvPr/>
        </p:nvCxnSpPr>
        <p:spPr>
          <a:xfrm rot="5400000" flipH="1" flipV="1">
            <a:off x="2567608" y="3717032"/>
            <a:ext cx="28803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61" name="Object 60"/>
          <p:cNvGraphicFramePr>
            <a:graphicFrameLocks noChangeAspect="1"/>
          </p:cNvGraphicFramePr>
          <p:nvPr/>
        </p:nvGraphicFramePr>
        <p:xfrm>
          <a:off x="7896200" y="5949281"/>
          <a:ext cx="864096" cy="459051"/>
        </p:xfrm>
        <a:graphic>
          <a:graphicData uri="http://schemas.openxmlformats.org/presentationml/2006/ole">
            <mc:AlternateContent xmlns:mc="http://schemas.openxmlformats.org/markup-compatibility/2006">
              <mc:Choice xmlns:v="urn:schemas-microsoft-com:vml" Requires="v">
                <p:oleObj spid="_x0000_s16451" name="Equation" r:id="rId3" imgW="406080" imgH="215640" progId="Equation.3">
                  <p:embed/>
                </p:oleObj>
              </mc:Choice>
              <mc:Fallback>
                <p:oleObj name="Equation" r:id="rId3" imgW="406080" imgH="215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200" y="5949281"/>
                        <a:ext cx="864096" cy="45905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5" name="Straight Arrow Connector 34"/>
          <p:cNvCxnSpPr/>
          <p:nvPr/>
        </p:nvCxnSpPr>
        <p:spPr>
          <a:xfrm>
            <a:off x="3791744" y="5085184"/>
            <a:ext cx="648072"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791744" y="5517232"/>
            <a:ext cx="36004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tr-TR" dirty="0"/>
              <a:t>Changes in Equilibrium (Shifts in IS)</a:t>
            </a:r>
          </a:p>
        </p:txBody>
      </p:sp>
      <p:sp>
        <p:nvSpPr>
          <p:cNvPr id="3" name="Date Placeholder 2"/>
          <p:cNvSpPr>
            <a:spLocks noGrp="1"/>
          </p:cNvSpPr>
          <p:nvPr>
            <p:ph type="dt" sz="half" idx="10"/>
          </p:nvPr>
        </p:nvSpPr>
        <p:spPr/>
        <p:txBody>
          <a:bodyPr/>
          <a:lstStyle/>
          <a:p>
            <a:fld id="{513F3D92-BD60-4BCB-8774-CBD3413645D0}"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29</a:t>
            </a:fld>
            <a:endParaRPr lang="tr-TR"/>
          </a:p>
        </p:txBody>
      </p:sp>
      <p:sp>
        <p:nvSpPr>
          <p:cNvPr id="8" name="Content Placeholder 7"/>
          <p:cNvSpPr>
            <a:spLocks noGrp="1"/>
          </p:cNvSpPr>
          <p:nvPr>
            <p:ph sz="quarter" idx="1"/>
          </p:nvPr>
        </p:nvSpPr>
        <p:spPr/>
        <p:txBody>
          <a:bodyPr/>
          <a:lstStyle/>
          <a:p>
            <a:r>
              <a:rPr lang="tr-TR" dirty="0"/>
              <a:t>Crowding out effect of an increase in government spending G:</a:t>
            </a:r>
          </a:p>
          <a:p>
            <a:pPr lvl="1"/>
            <a:r>
              <a:rPr lang="tr-TR" dirty="0"/>
              <a:t>An increase in G leads to an increase in income and output;</a:t>
            </a:r>
          </a:p>
          <a:p>
            <a:pPr lvl="1"/>
            <a:r>
              <a:rPr lang="tr-TR" dirty="0"/>
              <a:t>Increase in income leads to an increase in money demand;</a:t>
            </a:r>
          </a:p>
          <a:p>
            <a:pPr lvl="1"/>
            <a:r>
              <a:rPr lang="tr-TR" dirty="0"/>
              <a:t>Increase in money demand leads to an increase in interest rate;</a:t>
            </a:r>
          </a:p>
          <a:p>
            <a:pPr lvl="1"/>
            <a:r>
              <a:rPr lang="tr-TR" dirty="0"/>
              <a:t>Increase in interest rate decreases the investment demand;</a:t>
            </a:r>
          </a:p>
          <a:p>
            <a:pPr lvl="1"/>
            <a:r>
              <a:rPr lang="tr-TR" dirty="0"/>
              <a:t>Hence, an increase in government spending </a:t>
            </a:r>
            <a:r>
              <a:rPr lang="tr-TR" dirty="0">
                <a:solidFill>
                  <a:srgbClr val="FF0000"/>
                </a:solidFill>
              </a:rPr>
              <a:t>crowds out </a:t>
            </a:r>
            <a:r>
              <a:rPr lang="tr-TR" dirty="0"/>
              <a:t>investment demand through an increase in the interest rate</a:t>
            </a:r>
          </a:p>
          <a:p>
            <a:r>
              <a:rPr lang="tr-TR" dirty="0"/>
              <a:t>Because of the crowding out effect, the increase in income and output is </a:t>
            </a:r>
            <a:r>
              <a:rPr lang="tr-TR" u="sng" dirty="0"/>
              <a:t>not</a:t>
            </a:r>
            <a:r>
              <a:rPr lang="tr-TR" dirty="0"/>
              <a:t> by the full multiplier effect.</a:t>
            </a:r>
          </a:p>
          <a:p>
            <a:pPr lvl="1"/>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tr-TR" dirty="0"/>
              <a:t>Changes in Equilibrium (Shifts in IS)</a:t>
            </a:r>
          </a:p>
        </p:txBody>
      </p:sp>
      <p:sp>
        <p:nvSpPr>
          <p:cNvPr id="3" name="Date Placeholder 2"/>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30</a:t>
            </a:fld>
            <a:endParaRPr lang="tr-TR"/>
          </a:p>
        </p:txBody>
      </p:sp>
      <p:sp>
        <p:nvSpPr>
          <p:cNvPr id="7" name="Content Placeholder 6"/>
          <p:cNvSpPr>
            <a:spLocks noGrp="1"/>
          </p:cNvSpPr>
          <p:nvPr>
            <p:ph sz="half" idx="1"/>
          </p:nvPr>
        </p:nvSpPr>
        <p:spPr>
          <a:xfrm>
            <a:off x="1524000" y="1371600"/>
            <a:ext cx="4340352" cy="4681728"/>
          </a:xfrm>
        </p:spPr>
        <p:txBody>
          <a:bodyPr>
            <a:normAutofit/>
          </a:bodyPr>
          <a:lstStyle/>
          <a:p>
            <a:r>
              <a:rPr lang="tr-TR" dirty="0"/>
              <a:t>Contractionary fiscal policy (a decrease in G):</a:t>
            </a:r>
          </a:p>
        </p:txBody>
      </p:sp>
      <p:sp>
        <p:nvSpPr>
          <p:cNvPr id="8" name="Content Placeholder 7"/>
          <p:cNvSpPr>
            <a:spLocks noGrp="1"/>
          </p:cNvSpPr>
          <p:nvPr>
            <p:ph sz="half" idx="2"/>
          </p:nvPr>
        </p:nvSpPr>
        <p:spPr/>
        <p:txBody>
          <a:bodyPr>
            <a:normAutofit/>
          </a:bodyPr>
          <a:lstStyle/>
          <a:p>
            <a:r>
              <a:rPr lang="tr-TR" dirty="0"/>
              <a:t>A decrease in G;</a:t>
            </a:r>
          </a:p>
          <a:p>
            <a:r>
              <a:rPr lang="tr-TR" dirty="0"/>
              <a:t>Aggregate demand, and income/output at goods market equilibrium falls;</a:t>
            </a:r>
          </a:p>
          <a:p>
            <a:r>
              <a:rPr lang="tr-TR" dirty="0"/>
              <a:t>In money market, money demand falls;</a:t>
            </a:r>
          </a:p>
          <a:p>
            <a:r>
              <a:rPr lang="tr-TR" dirty="0"/>
              <a:t>Interest rate falls;</a:t>
            </a:r>
          </a:p>
          <a:p>
            <a:r>
              <a:rPr lang="tr-TR" dirty="0"/>
              <a:t>In goods market, new investment is induced because of the decrease in interest rate (</a:t>
            </a:r>
            <a:r>
              <a:rPr lang="tr-TR" dirty="0">
                <a:solidFill>
                  <a:srgbClr val="FF0000"/>
                </a:solidFill>
              </a:rPr>
              <a:t>crowding in </a:t>
            </a:r>
            <a:r>
              <a:rPr lang="tr-TR" dirty="0"/>
              <a:t>effect of a decrease in G)</a:t>
            </a:r>
          </a:p>
          <a:p>
            <a:pPr>
              <a:buNone/>
            </a:pPr>
            <a:endParaRPr lang="tr-TR" dirty="0"/>
          </a:p>
        </p:txBody>
      </p:sp>
      <p:cxnSp>
        <p:nvCxnSpPr>
          <p:cNvPr id="10" name="Straight Connector 9"/>
          <p:cNvCxnSpPr/>
          <p:nvPr/>
        </p:nvCxnSpPr>
        <p:spPr>
          <a:xfrm rot="5400000">
            <a:off x="119336" y="4293096"/>
            <a:ext cx="37444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991544" y="6165304"/>
            <a:ext cx="35283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207568" y="2636912"/>
            <a:ext cx="3168352" cy="30963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flipH="1" flipV="1">
            <a:off x="2243572" y="2672916"/>
            <a:ext cx="3096344" cy="2880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063552" y="3501008"/>
            <a:ext cx="2592288" cy="2520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0800000">
            <a:off x="1991544" y="4149080"/>
            <a:ext cx="18002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2783632" y="5157192"/>
            <a:ext cx="201622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0800000">
            <a:off x="1919536" y="4653136"/>
            <a:ext cx="136815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a:off x="2567608" y="5445224"/>
            <a:ext cx="144016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1703512" y="5157192"/>
            <a:ext cx="201622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303912" y="2348880"/>
            <a:ext cx="538930" cy="369332"/>
          </a:xfrm>
          <a:prstGeom prst="rect">
            <a:avLst/>
          </a:prstGeom>
          <a:noFill/>
        </p:spPr>
        <p:txBody>
          <a:bodyPr wrap="none" rtlCol="0">
            <a:spAutoFit/>
          </a:bodyPr>
          <a:lstStyle/>
          <a:p>
            <a:r>
              <a:rPr lang="tr-TR" dirty="0"/>
              <a:t>LM</a:t>
            </a:r>
          </a:p>
        </p:txBody>
      </p:sp>
      <p:sp>
        <p:nvSpPr>
          <p:cNvPr id="31" name="TextBox 30"/>
          <p:cNvSpPr txBox="1"/>
          <p:nvPr/>
        </p:nvSpPr>
        <p:spPr>
          <a:xfrm>
            <a:off x="5375920" y="5661248"/>
            <a:ext cx="404278" cy="369332"/>
          </a:xfrm>
          <a:prstGeom prst="rect">
            <a:avLst/>
          </a:prstGeom>
          <a:noFill/>
        </p:spPr>
        <p:txBody>
          <a:bodyPr wrap="none" rtlCol="0">
            <a:spAutoFit/>
          </a:bodyPr>
          <a:lstStyle/>
          <a:p>
            <a:r>
              <a:rPr lang="tr-TR" dirty="0"/>
              <a:t>IS</a:t>
            </a:r>
          </a:p>
        </p:txBody>
      </p:sp>
      <p:sp>
        <p:nvSpPr>
          <p:cNvPr id="32" name="TextBox 31"/>
          <p:cNvSpPr txBox="1"/>
          <p:nvPr/>
        </p:nvSpPr>
        <p:spPr>
          <a:xfrm>
            <a:off x="4655840" y="5877272"/>
            <a:ext cx="453970" cy="369332"/>
          </a:xfrm>
          <a:prstGeom prst="rect">
            <a:avLst/>
          </a:prstGeom>
          <a:noFill/>
        </p:spPr>
        <p:txBody>
          <a:bodyPr wrap="none" rtlCol="0">
            <a:spAutoFit/>
          </a:bodyPr>
          <a:lstStyle/>
          <a:p>
            <a:r>
              <a:rPr lang="tr-TR" dirty="0"/>
              <a:t>IS’</a:t>
            </a:r>
          </a:p>
        </p:txBody>
      </p:sp>
      <p:cxnSp>
        <p:nvCxnSpPr>
          <p:cNvPr id="34" name="Straight Arrow Connector 33"/>
          <p:cNvCxnSpPr/>
          <p:nvPr/>
        </p:nvCxnSpPr>
        <p:spPr>
          <a:xfrm>
            <a:off x="2711624" y="5445224"/>
            <a:ext cx="1080120" cy="1588"/>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3287688" y="5877272"/>
            <a:ext cx="504056" cy="1588"/>
          </a:xfrm>
          <a:prstGeom prst="straightConnector1">
            <a:avLst/>
          </a:prstGeom>
          <a:ln>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16200000" flipH="1">
            <a:off x="2927648" y="4221088"/>
            <a:ext cx="288032"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a:off x="3287688" y="4221088"/>
            <a:ext cx="288032"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703512" y="4077072"/>
            <a:ext cx="346570" cy="369332"/>
          </a:xfrm>
          <a:prstGeom prst="rect">
            <a:avLst/>
          </a:prstGeom>
          <a:noFill/>
        </p:spPr>
        <p:txBody>
          <a:bodyPr wrap="none" rtlCol="0">
            <a:spAutoFit/>
          </a:bodyPr>
          <a:lstStyle/>
          <a:p>
            <a:r>
              <a:rPr lang="tr-TR" dirty="0"/>
              <a:t>i</a:t>
            </a:r>
            <a:r>
              <a:rPr lang="tr-TR" baseline="-25000" dirty="0"/>
              <a:t>0</a:t>
            </a:r>
            <a:endParaRPr lang="tr-TR" dirty="0"/>
          </a:p>
        </p:txBody>
      </p:sp>
      <p:sp>
        <p:nvSpPr>
          <p:cNvPr id="42" name="TextBox 41"/>
          <p:cNvSpPr txBox="1"/>
          <p:nvPr/>
        </p:nvSpPr>
        <p:spPr>
          <a:xfrm>
            <a:off x="1703512" y="4509120"/>
            <a:ext cx="317716" cy="369332"/>
          </a:xfrm>
          <a:prstGeom prst="rect">
            <a:avLst/>
          </a:prstGeom>
          <a:noFill/>
        </p:spPr>
        <p:txBody>
          <a:bodyPr wrap="none" rtlCol="0">
            <a:spAutoFit/>
          </a:bodyPr>
          <a:lstStyle/>
          <a:p>
            <a:r>
              <a:rPr lang="tr-TR" dirty="0"/>
              <a:t>i</a:t>
            </a:r>
            <a:r>
              <a:rPr lang="tr-TR" baseline="-25000" dirty="0"/>
              <a:t>1</a:t>
            </a:r>
            <a:endParaRPr lang="tr-TR" dirty="0"/>
          </a:p>
        </p:txBody>
      </p:sp>
      <p:sp>
        <p:nvSpPr>
          <p:cNvPr id="43" name="TextBox 42"/>
          <p:cNvSpPr txBox="1"/>
          <p:nvPr/>
        </p:nvSpPr>
        <p:spPr>
          <a:xfrm>
            <a:off x="3647728" y="6093296"/>
            <a:ext cx="421910" cy="369332"/>
          </a:xfrm>
          <a:prstGeom prst="rect">
            <a:avLst/>
          </a:prstGeom>
          <a:noFill/>
        </p:spPr>
        <p:txBody>
          <a:bodyPr wrap="none" rtlCol="0">
            <a:spAutoFit/>
          </a:bodyPr>
          <a:lstStyle/>
          <a:p>
            <a:r>
              <a:rPr lang="tr-TR" dirty="0"/>
              <a:t>Y</a:t>
            </a:r>
            <a:r>
              <a:rPr lang="tr-TR" baseline="-25000" dirty="0"/>
              <a:t>0</a:t>
            </a:r>
            <a:endParaRPr lang="tr-TR" dirty="0"/>
          </a:p>
        </p:txBody>
      </p:sp>
      <p:sp>
        <p:nvSpPr>
          <p:cNvPr id="44" name="TextBox 43"/>
          <p:cNvSpPr txBox="1"/>
          <p:nvPr/>
        </p:nvSpPr>
        <p:spPr>
          <a:xfrm>
            <a:off x="2495600" y="6165304"/>
            <a:ext cx="471604" cy="369332"/>
          </a:xfrm>
          <a:prstGeom prst="rect">
            <a:avLst/>
          </a:prstGeom>
          <a:noFill/>
        </p:spPr>
        <p:txBody>
          <a:bodyPr wrap="none" rtlCol="0">
            <a:spAutoFit/>
          </a:bodyPr>
          <a:lstStyle/>
          <a:p>
            <a:r>
              <a:rPr lang="tr-TR" dirty="0"/>
              <a:t>Y’</a:t>
            </a:r>
            <a:r>
              <a:rPr lang="tr-TR" baseline="-25000" dirty="0"/>
              <a:t>0</a:t>
            </a:r>
            <a:endParaRPr lang="tr-TR" dirty="0"/>
          </a:p>
        </p:txBody>
      </p:sp>
      <p:sp>
        <p:nvSpPr>
          <p:cNvPr id="45" name="TextBox 44"/>
          <p:cNvSpPr txBox="1"/>
          <p:nvPr/>
        </p:nvSpPr>
        <p:spPr>
          <a:xfrm>
            <a:off x="3071664" y="6093296"/>
            <a:ext cx="393056" cy="369332"/>
          </a:xfrm>
          <a:prstGeom prst="rect">
            <a:avLst/>
          </a:prstGeom>
          <a:noFill/>
        </p:spPr>
        <p:txBody>
          <a:bodyPr wrap="none" rtlCol="0">
            <a:spAutoFit/>
          </a:bodyPr>
          <a:lstStyle/>
          <a:p>
            <a:r>
              <a:rPr lang="tr-TR" dirty="0"/>
              <a:t>Y</a:t>
            </a:r>
            <a:r>
              <a:rPr lang="tr-TR" baseline="-25000" dirty="0"/>
              <a:t>1</a:t>
            </a:r>
            <a:endParaRPr lang="tr-TR" dirty="0"/>
          </a:p>
        </p:txBody>
      </p:sp>
      <p:cxnSp>
        <p:nvCxnSpPr>
          <p:cNvPr id="47" name="Straight Arrow Connector 46"/>
          <p:cNvCxnSpPr/>
          <p:nvPr/>
        </p:nvCxnSpPr>
        <p:spPr>
          <a:xfrm rot="5400000">
            <a:off x="4295800" y="5157192"/>
            <a:ext cx="432048"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Changes in Equilibrium (Shifts in LM)</a:t>
            </a:r>
          </a:p>
        </p:txBody>
      </p:sp>
      <p:sp>
        <p:nvSpPr>
          <p:cNvPr id="3" name="Date Placeholder 2"/>
          <p:cNvSpPr>
            <a:spLocks noGrp="1"/>
          </p:cNvSpPr>
          <p:nvPr>
            <p:ph type="dt" sz="half" idx="10"/>
          </p:nvPr>
        </p:nvSpPr>
        <p:spPr/>
        <p:txBody>
          <a:bodyPr/>
          <a:lstStyle/>
          <a:p>
            <a:fld id="{513F3D92-BD60-4BCB-8774-CBD3413645D0}"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31</a:t>
            </a:fld>
            <a:endParaRPr lang="tr-TR"/>
          </a:p>
        </p:txBody>
      </p:sp>
      <p:sp>
        <p:nvSpPr>
          <p:cNvPr id="5" name="Content Placeholder 4"/>
          <p:cNvSpPr>
            <a:spLocks noGrp="1"/>
          </p:cNvSpPr>
          <p:nvPr>
            <p:ph sz="half" idx="1"/>
          </p:nvPr>
        </p:nvSpPr>
        <p:spPr/>
        <p:txBody>
          <a:bodyPr>
            <a:normAutofit fontScale="92500" lnSpcReduction="20000"/>
          </a:bodyPr>
          <a:lstStyle/>
          <a:p>
            <a:r>
              <a:rPr lang="tr-TR" dirty="0"/>
              <a:t>Expansionary monetary policy (an increase in M):</a:t>
            </a:r>
          </a:p>
        </p:txBody>
      </p:sp>
      <p:sp>
        <p:nvSpPr>
          <p:cNvPr id="6" name="Content Placeholder 5"/>
          <p:cNvSpPr>
            <a:spLocks noGrp="1"/>
          </p:cNvSpPr>
          <p:nvPr>
            <p:ph sz="half" idx="2"/>
          </p:nvPr>
        </p:nvSpPr>
        <p:spPr/>
        <p:txBody>
          <a:bodyPr>
            <a:normAutofit fontScale="92500" lnSpcReduction="20000"/>
          </a:bodyPr>
          <a:lstStyle/>
          <a:p>
            <a:r>
              <a:rPr lang="tr-TR" dirty="0"/>
              <a:t>An increase in M (e.g. an open market purchase)</a:t>
            </a:r>
          </a:p>
          <a:p>
            <a:r>
              <a:rPr lang="tr-TR" dirty="0"/>
              <a:t>In the money market,  decrease in interest rate</a:t>
            </a:r>
          </a:p>
          <a:p>
            <a:r>
              <a:rPr lang="tr-TR" dirty="0"/>
              <a:t>In the goods market, an increase in investment demand;</a:t>
            </a:r>
          </a:p>
          <a:p>
            <a:r>
              <a:rPr lang="tr-TR" dirty="0"/>
              <a:t>In goods market equilibrium, an increase in income/</a:t>
            </a:r>
            <a:r>
              <a:rPr lang="tr-TR" dirty="0" err="1"/>
              <a:t>output</a:t>
            </a:r>
            <a:r>
              <a:rPr lang="en-US" dirty="0"/>
              <a:t> (at the new lower interest rate, Y rises in goods market)</a:t>
            </a:r>
          </a:p>
          <a:p>
            <a:r>
              <a:rPr lang="en-US" dirty="0"/>
              <a:t>Y increases, money demand increases, </a:t>
            </a:r>
            <a:r>
              <a:rPr lang="en-US" dirty="0" err="1"/>
              <a:t>i</a:t>
            </a:r>
            <a:r>
              <a:rPr lang="en-US" dirty="0"/>
              <a:t> starts rising</a:t>
            </a:r>
          </a:p>
          <a:p>
            <a:r>
              <a:rPr lang="en-US" dirty="0"/>
              <a:t>The increase in i: Move upwards along new LM’, move upwards along original IS (investments fall)</a:t>
            </a:r>
            <a:endParaRPr lang="tr-TR" dirty="0"/>
          </a:p>
        </p:txBody>
      </p:sp>
      <p:cxnSp>
        <p:nvCxnSpPr>
          <p:cNvPr id="8" name="Straight Connector 7"/>
          <p:cNvCxnSpPr/>
          <p:nvPr/>
        </p:nvCxnSpPr>
        <p:spPr>
          <a:xfrm rot="5400000">
            <a:off x="659396" y="4041068"/>
            <a:ext cx="32403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279576" y="5661248"/>
            <a:ext cx="3600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423592" y="2492896"/>
            <a:ext cx="3240360" cy="2880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2639616" y="2492896"/>
            <a:ext cx="2880320" cy="28083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2279576" y="3933056"/>
            <a:ext cx="172819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3215680" y="4797152"/>
            <a:ext cx="172819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3431704" y="3140968"/>
            <a:ext cx="2376264" cy="2232248"/>
          </a:xfrm>
          <a:prstGeom prst="line">
            <a:avLst/>
          </a:prstGeom>
        </p:spPr>
        <p:style>
          <a:lnRef idx="3">
            <a:schemeClr val="accent3"/>
          </a:lnRef>
          <a:fillRef idx="0">
            <a:schemeClr val="accent3"/>
          </a:fillRef>
          <a:effectRef idx="2">
            <a:schemeClr val="accent3"/>
          </a:effectRef>
          <a:fontRef idx="minor">
            <a:schemeClr val="tx1"/>
          </a:fontRef>
        </p:style>
      </p:cxnSp>
      <p:cxnSp>
        <p:nvCxnSpPr>
          <p:cNvPr id="22" name="Straight Connector 21"/>
          <p:cNvCxnSpPr/>
          <p:nvPr/>
        </p:nvCxnSpPr>
        <p:spPr>
          <a:xfrm rot="10800000">
            <a:off x="2279576" y="4365104"/>
            <a:ext cx="223224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3863752" y="5013176"/>
            <a:ext cx="129614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6200000" flipH="1">
            <a:off x="4799856" y="3284984"/>
            <a:ext cx="36004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a:off x="2351584" y="4149080"/>
            <a:ext cx="43204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4079776" y="5373216"/>
            <a:ext cx="43204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519936" y="2420888"/>
            <a:ext cx="538930" cy="369332"/>
          </a:xfrm>
          <a:prstGeom prst="rect">
            <a:avLst/>
          </a:prstGeom>
          <a:noFill/>
        </p:spPr>
        <p:txBody>
          <a:bodyPr wrap="none" rtlCol="0">
            <a:spAutoFit/>
          </a:bodyPr>
          <a:lstStyle/>
          <a:p>
            <a:r>
              <a:rPr lang="tr-TR" dirty="0"/>
              <a:t>LM</a:t>
            </a:r>
          </a:p>
        </p:txBody>
      </p:sp>
      <p:sp>
        <p:nvSpPr>
          <p:cNvPr id="33" name="TextBox 32"/>
          <p:cNvSpPr txBox="1"/>
          <p:nvPr/>
        </p:nvSpPr>
        <p:spPr>
          <a:xfrm>
            <a:off x="5807969" y="2924944"/>
            <a:ext cx="588623" cy="369332"/>
          </a:xfrm>
          <a:prstGeom prst="rect">
            <a:avLst/>
          </a:prstGeom>
          <a:noFill/>
        </p:spPr>
        <p:txBody>
          <a:bodyPr wrap="none" rtlCol="0">
            <a:spAutoFit/>
          </a:bodyPr>
          <a:lstStyle/>
          <a:p>
            <a:r>
              <a:rPr lang="tr-TR" dirty="0"/>
              <a:t>LM’</a:t>
            </a:r>
          </a:p>
        </p:txBody>
      </p:sp>
      <p:sp>
        <p:nvSpPr>
          <p:cNvPr id="34" name="TextBox 33"/>
          <p:cNvSpPr txBox="1"/>
          <p:nvPr/>
        </p:nvSpPr>
        <p:spPr>
          <a:xfrm>
            <a:off x="5663952" y="5229200"/>
            <a:ext cx="404278" cy="369332"/>
          </a:xfrm>
          <a:prstGeom prst="rect">
            <a:avLst/>
          </a:prstGeom>
          <a:noFill/>
        </p:spPr>
        <p:txBody>
          <a:bodyPr wrap="none" rtlCol="0">
            <a:spAutoFit/>
          </a:bodyPr>
          <a:lstStyle/>
          <a:p>
            <a:r>
              <a:rPr lang="tr-TR" dirty="0"/>
              <a:t>IS</a:t>
            </a:r>
          </a:p>
        </p:txBody>
      </p:sp>
      <p:sp>
        <p:nvSpPr>
          <p:cNvPr id="35" name="TextBox 34"/>
          <p:cNvSpPr txBox="1"/>
          <p:nvPr/>
        </p:nvSpPr>
        <p:spPr>
          <a:xfrm>
            <a:off x="1919536" y="2276872"/>
            <a:ext cx="251992" cy="369332"/>
          </a:xfrm>
          <a:prstGeom prst="rect">
            <a:avLst/>
          </a:prstGeom>
          <a:noFill/>
        </p:spPr>
        <p:txBody>
          <a:bodyPr wrap="none" rtlCol="0">
            <a:spAutoFit/>
          </a:bodyPr>
          <a:lstStyle/>
          <a:p>
            <a:r>
              <a:rPr lang="tr-TR" dirty="0"/>
              <a:t>i</a:t>
            </a:r>
          </a:p>
        </p:txBody>
      </p:sp>
      <p:sp>
        <p:nvSpPr>
          <p:cNvPr id="36" name="TextBox 35"/>
          <p:cNvSpPr txBox="1"/>
          <p:nvPr/>
        </p:nvSpPr>
        <p:spPr>
          <a:xfrm>
            <a:off x="5591944" y="5733256"/>
            <a:ext cx="327334" cy="369332"/>
          </a:xfrm>
          <a:prstGeom prst="rect">
            <a:avLst/>
          </a:prstGeom>
          <a:noFill/>
        </p:spPr>
        <p:txBody>
          <a:bodyPr wrap="none" rtlCol="0">
            <a:spAutoFit/>
          </a:bodyPr>
          <a:lstStyle/>
          <a:p>
            <a:r>
              <a:rPr lang="tr-TR" dirty="0"/>
              <a:t>Y</a:t>
            </a:r>
          </a:p>
        </p:txBody>
      </p:sp>
      <p:cxnSp>
        <p:nvCxnSpPr>
          <p:cNvPr id="38" name="Straight Connector 37"/>
          <p:cNvCxnSpPr/>
          <p:nvPr/>
        </p:nvCxnSpPr>
        <p:spPr>
          <a:xfrm rot="10800000">
            <a:off x="2279576" y="4725144"/>
            <a:ext cx="18002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9" name="Düz Ok Bağlayıcısı 8">
            <a:extLst>
              <a:ext uri="{FF2B5EF4-FFF2-40B4-BE49-F238E27FC236}">
                <a16:creationId xmlns:a16="http://schemas.microsoft.com/office/drawing/2014/main" id="{2220F83D-2E68-4F42-AE29-C223D27A7DE3}"/>
              </a:ext>
            </a:extLst>
          </p:cNvPr>
          <p:cNvCxnSpPr/>
          <p:nvPr/>
        </p:nvCxnSpPr>
        <p:spPr>
          <a:xfrm>
            <a:off x="2151392" y="3933056"/>
            <a:ext cx="0" cy="792088"/>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
        <p:nvSpPr>
          <p:cNvPr id="11" name="Metin kutusu 10">
            <a:extLst>
              <a:ext uri="{FF2B5EF4-FFF2-40B4-BE49-F238E27FC236}">
                <a16:creationId xmlns:a16="http://schemas.microsoft.com/office/drawing/2014/main" id="{E7E1CE34-5986-4A20-A2A6-07C3E07F031C}"/>
              </a:ext>
            </a:extLst>
          </p:cNvPr>
          <p:cNvSpPr txBox="1"/>
          <p:nvPr/>
        </p:nvSpPr>
        <p:spPr>
          <a:xfrm>
            <a:off x="1048488" y="4026600"/>
            <a:ext cx="886137" cy="646331"/>
          </a:xfrm>
          <a:prstGeom prst="rect">
            <a:avLst/>
          </a:prstGeom>
          <a:solidFill>
            <a:schemeClr val="accent3">
              <a:lumMod val="40000"/>
              <a:lumOff val="60000"/>
            </a:schemeClr>
          </a:solidFill>
        </p:spPr>
        <p:txBody>
          <a:bodyPr wrap="square" rtlCol="0">
            <a:spAutoFit/>
          </a:bodyPr>
          <a:lstStyle/>
          <a:p>
            <a:r>
              <a:rPr lang="en-US" dirty="0"/>
              <a:t>Initial impact</a:t>
            </a:r>
          </a:p>
        </p:txBody>
      </p:sp>
      <p:cxnSp>
        <p:nvCxnSpPr>
          <p:cNvPr id="15" name="Düz Ok Bağlayıcısı 14">
            <a:extLst>
              <a:ext uri="{FF2B5EF4-FFF2-40B4-BE49-F238E27FC236}">
                <a16:creationId xmlns:a16="http://schemas.microsoft.com/office/drawing/2014/main" id="{CF384D3B-CE74-4169-B3D6-69A284BF40B4}"/>
              </a:ext>
            </a:extLst>
          </p:cNvPr>
          <p:cNvCxnSpPr/>
          <p:nvPr/>
        </p:nvCxnSpPr>
        <p:spPr>
          <a:xfrm>
            <a:off x="4175552" y="4725144"/>
            <a:ext cx="720080" cy="0"/>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
        <p:nvSpPr>
          <p:cNvPr id="17" name="Metin kutusu 16">
            <a:extLst>
              <a:ext uri="{FF2B5EF4-FFF2-40B4-BE49-F238E27FC236}">
                <a16:creationId xmlns:a16="http://schemas.microsoft.com/office/drawing/2014/main" id="{48EC7706-1CF4-421A-8F58-F22686BDEE3F}"/>
              </a:ext>
            </a:extLst>
          </p:cNvPr>
          <p:cNvSpPr txBox="1"/>
          <p:nvPr/>
        </p:nvSpPr>
        <p:spPr>
          <a:xfrm>
            <a:off x="4998003" y="4335487"/>
            <a:ext cx="1060863" cy="923330"/>
          </a:xfrm>
          <a:prstGeom prst="rect">
            <a:avLst/>
          </a:prstGeom>
          <a:solidFill>
            <a:schemeClr val="accent3">
              <a:lumMod val="40000"/>
              <a:lumOff val="60000"/>
            </a:schemeClr>
          </a:solidFill>
        </p:spPr>
        <p:txBody>
          <a:bodyPr wrap="square" rtlCol="0">
            <a:spAutoFit/>
          </a:bodyPr>
          <a:lstStyle/>
          <a:p>
            <a:r>
              <a:rPr lang="en-US" dirty="0"/>
              <a:t>Impact in goods market</a:t>
            </a:r>
          </a:p>
        </p:txBody>
      </p:sp>
      <p:cxnSp>
        <p:nvCxnSpPr>
          <p:cNvPr id="21" name="Düz Ok Bağlayıcısı 20">
            <a:extLst>
              <a:ext uri="{FF2B5EF4-FFF2-40B4-BE49-F238E27FC236}">
                <a16:creationId xmlns:a16="http://schemas.microsoft.com/office/drawing/2014/main" id="{54A9AE70-EA3F-431D-A224-304994661E1A}"/>
              </a:ext>
            </a:extLst>
          </p:cNvPr>
          <p:cNvCxnSpPr>
            <a:cxnSpLocks/>
          </p:cNvCxnSpPr>
          <p:nvPr/>
        </p:nvCxnSpPr>
        <p:spPr>
          <a:xfrm flipV="1">
            <a:off x="4142177" y="4382330"/>
            <a:ext cx="226424" cy="191133"/>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27" name="Düz Ok Bağlayıcısı 26">
            <a:extLst>
              <a:ext uri="{FF2B5EF4-FFF2-40B4-BE49-F238E27FC236}">
                <a16:creationId xmlns:a16="http://schemas.microsoft.com/office/drawing/2014/main" id="{9DBC53A0-E97D-4F43-B20A-033CC2DE0626}"/>
              </a:ext>
            </a:extLst>
          </p:cNvPr>
          <p:cNvCxnSpPr/>
          <p:nvPr/>
        </p:nvCxnSpPr>
        <p:spPr>
          <a:xfrm flipH="1" flipV="1">
            <a:off x="4669659" y="4360083"/>
            <a:ext cx="216365" cy="192466"/>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Expansionary Monetary Policy</a:t>
            </a:r>
            <a:endParaRPr lang="tr-TR" dirty="0"/>
          </a:p>
        </p:txBody>
      </p:sp>
      <p:sp>
        <p:nvSpPr>
          <p:cNvPr id="3" name="Date Placeholder 2"/>
          <p:cNvSpPr>
            <a:spLocks noGrp="1"/>
          </p:cNvSpPr>
          <p:nvPr>
            <p:ph type="dt" sz="half" idx="10"/>
          </p:nvPr>
        </p:nvSpPr>
        <p:spPr/>
        <p:txBody>
          <a:bodyPr/>
          <a:lstStyle/>
          <a:p>
            <a:fld id="{513F3D92-BD60-4BCB-8774-CBD3413645D0}"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32</a:t>
            </a:fld>
            <a:endParaRPr lang="tr-TR"/>
          </a:p>
        </p:txBody>
      </p:sp>
      <p:cxnSp>
        <p:nvCxnSpPr>
          <p:cNvPr id="8" name="Straight Connector 7"/>
          <p:cNvCxnSpPr/>
          <p:nvPr/>
        </p:nvCxnSpPr>
        <p:spPr>
          <a:xfrm rot="5400000">
            <a:off x="839416" y="2636912"/>
            <a:ext cx="21602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919536" y="3717032"/>
            <a:ext cx="28083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5339916" y="2672916"/>
            <a:ext cx="22322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456040" y="3789040"/>
            <a:ext cx="27363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5375920" y="5085184"/>
            <a:ext cx="21602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456040" y="6165304"/>
            <a:ext cx="34563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1883532" y="2672916"/>
            <a:ext cx="20882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2459596" y="2672916"/>
            <a:ext cx="2088232"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063552" y="1844824"/>
            <a:ext cx="2592288" cy="172819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0800000">
            <a:off x="1919536" y="2420888"/>
            <a:ext cx="100811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0800000">
            <a:off x="1919536" y="2780928"/>
            <a:ext cx="158417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6384032" y="3645024"/>
            <a:ext cx="1440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6456040" y="1772816"/>
            <a:ext cx="3024336" cy="2016224"/>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6456040" y="2492896"/>
            <a:ext cx="3384376" cy="720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6456040" y="2060848"/>
            <a:ext cx="3456384" cy="792088"/>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528048" y="4581128"/>
            <a:ext cx="2880320" cy="1584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10800000" flipV="1">
            <a:off x="6528048" y="4221088"/>
            <a:ext cx="3024336" cy="1800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6132004" y="4545124"/>
            <a:ext cx="324036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0800000">
            <a:off x="6456040" y="5301208"/>
            <a:ext cx="136815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6708068" y="4257092"/>
            <a:ext cx="381642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0800000" flipV="1">
            <a:off x="7536160" y="4581128"/>
            <a:ext cx="2160240" cy="1296144"/>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0800000">
            <a:off x="6456040" y="5733256"/>
            <a:ext cx="129614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7752184" y="5733256"/>
            <a:ext cx="86409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10800000">
            <a:off x="6456040" y="5517232"/>
            <a:ext cx="172819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7860196" y="5841268"/>
            <a:ext cx="64807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flipH="1" flipV="1">
            <a:off x="6744072" y="4077072"/>
            <a:ext cx="288032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6456040" y="2204864"/>
            <a:ext cx="3608784" cy="864096"/>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495600" y="1556792"/>
            <a:ext cx="2448272" cy="1584176"/>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0800000">
            <a:off x="1919536" y="2204864"/>
            <a:ext cx="158417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495600" y="1988840"/>
            <a:ext cx="2376264" cy="1512168"/>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0800000">
            <a:off x="1919536" y="2636912"/>
            <a:ext cx="158417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graphicFrame>
        <p:nvGraphicFramePr>
          <p:cNvPr id="39938" name="Object 2"/>
          <p:cNvGraphicFramePr>
            <a:graphicFrameLocks noChangeAspect="1"/>
          </p:cNvGraphicFramePr>
          <p:nvPr/>
        </p:nvGraphicFramePr>
        <p:xfrm>
          <a:off x="2711624" y="3789040"/>
          <a:ext cx="279400" cy="503238"/>
        </p:xfrm>
        <a:graphic>
          <a:graphicData uri="http://schemas.openxmlformats.org/presentationml/2006/ole">
            <mc:AlternateContent xmlns:mc="http://schemas.openxmlformats.org/markup-compatibility/2006">
              <mc:Choice xmlns:v="urn:schemas-microsoft-com:vml" Requires="v">
                <p:oleObj spid="_x0000_s40263" name="Equation" r:id="rId3" imgW="279360" imgH="406080" progId="Equation.3">
                  <p:embed/>
                </p:oleObj>
              </mc:Choice>
              <mc:Fallback>
                <p:oleObj name="Equation" r:id="rId3" imgW="279360" imgH="4060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1624" y="3789040"/>
                        <a:ext cx="279400" cy="503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939" name="Object 3"/>
          <p:cNvGraphicFramePr>
            <a:graphicFrameLocks noChangeAspect="1"/>
          </p:cNvGraphicFramePr>
          <p:nvPr/>
        </p:nvGraphicFramePr>
        <p:xfrm>
          <a:off x="3365500" y="3789364"/>
          <a:ext cx="266700" cy="503237"/>
        </p:xfrm>
        <a:graphic>
          <a:graphicData uri="http://schemas.openxmlformats.org/presentationml/2006/ole">
            <mc:AlternateContent xmlns:mc="http://schemas.openxmlformats.org/markup-compatibility/2006">
              <mc:Choice xmlns:v="urn:schemas-microsoft-com:vml" Requires="v">
                <p:oleObj spid="_x0000_s40264" name="Equation" r:id="rId5" imgW="266400" imgH="406080" progId="Equation.3">
                  <p:embed/>
                </p:oleObj>
              </mc:Choice>
              <mc:Fallback>
                <p:oleObj name="Equation" r:id="rId5" imgW="266400" imgH="4060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5500" y="3789364"/>
                        <a:ext cx="266700" cy="503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82" name="Straight Arrow Connector 81"/>
          <p:cNvCxnSpPr/>
          <p:nvPr/>
        </p:nvCxnSpPr>
        <p:spPr>
          <a:xfrm rot="16200000" flipV="1">
            <a:off x="8940316" y="2384884"/>
            <a:ext cx="432048" cy="7200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rot="5400000">
            <a:off x="9408368" y="2276872"/>
            <a:ext cx="144016"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2927648" y="3429000"/>
            <a:ext cx="576064"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rot="5400000" flipH="1" flipV="1">
            <a:off x="3719736" y="2708920"/>
            <a:ext cx="504056"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rot="5400000">
            <a:off x="4151784" y="2852936"/>
            <a:ext cx="288032" cy="14401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rot="16200000" flipH="1">
            <a:off x="9084332" y="4545124"/>
            <a:ext cx="288032"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7536160" y="6093296"/>
            <a:ext cx="421910" cy="369332"/>
          </a:xfrm>
          <a:prstGeom prst="rect">
            <a:avLst/>
          </a:prstGeom>
          <a:noFill/>
        </p:spPr>
        <p:txBody>
          <a:bodyPr wrap="none" rtlCol="0">
            <a:spAutoFit/>
          </a:bodyPr>
          <a:lstStyle/>
          <a:p>
            <a:r>
              <a:rPr lang="tr-TR" dirty="0"/>
              <a:t>Y</a:t>
            </a:r>
            <a:r>
              <a:rPr lang="tr-TR" baseline="-25000" dirty="0"/>
              <a:t>0</a:t>
            </a:r>
            <a:endParaRPr lang="tr-TR" dirty="0"/>
          </a:p>
        </p:txBody>
      </p:sp>
      <p:sp>
        <p:nvSpPr>
          <p:cNvPr id="95" name="TextBox 94"/>
          <p:cNvSpPr txBox="1"/>
          <p:nvPr/>
        </p:nvSpPr>
        <p:spPr>
          <a:xfrm>
            <a:off x="8400256" y="6093296"/>
            <a:ext cx="474810" cy="369332"/>
          </a:xfrm>
          <a:prstGeom prst="rect">
            <a:avLst/>
          </a:prstGeom>
          <a:noFill/>
        </p:spPr>
        <p:txBody>
          <a:bodyPr wrap="none" rtlCol="0">
            <a:spAutoFit/>
          </a:bodyPr>
          <a:lstStyle/>
          <a:p>
            <a:r>
              <a:rPr lang="tr-TR" dirty="0"/>
              <a:t>Y’</a:t>
            </a:r>
            <a:r>
              <a:rPr lang="tr-TR" baseline="-25000" dirty="0"/>
              <a:t>0</a:t>
            </a:r>
            <a:endParaRPr lang="tr-TR" dirty="0"/>
          </a:p>
        </p:txBody>
      </p:sp>
      <p:sp>
        <p:nvSpPr>
          <p:cNvPr id="99" name="TextBox 98"/>
          <p:cNvSpPr txBox="1"/>
          <p:nvPr/>
        </p:nvSpPr>
        <p:spPr>
          <a:xfrm>
            <a:off x="8040216" y="6093296"/>
            <a:ext cx="393056" cy="369332"/>
          </a:xfrm>
          <a:prstGeom prst="rect">
            <a:avLst/>
          </a:prstGeom>
          <a:noFill/>
        </p:spPr>
        <p:txBody>
          <a:bodyPr wrap="none" rtlCol="0">
            <a:spAutoFit/>
          </a:bodyPr>
          <a:lstStyle/>
          <a:p>
            <a:r>
              <a:rPr lang="tr-TR" dirty="0"/>
              <a:t>Y</a:t>
            </a:r>
            <a:r>
              <a:rPr lang="tr-TR" baseline="-25000" dirty="0"/>
              <a:t>1</a:t>
            </a:r>
            <a:endParaRPr lang="tr-TR" dirty="0"/>
          </a:p>
        </p:txBody>
      </p:sp>
      <p:sp>
        <p:nvSpPr>
          <p:cNvPr id="100" name="TextBox 99"/>
          <p:cNvSpPr txBox="1"/>
          <p:nvPr/>
        </p:nvSpPr>
        <p:spPr>
          <a:xfrm>
            <a:off x="9768408" y="2420888"/>
            <a:ext cx="418704" cy="369332"/>
          </a:xfrm>
          <a:prstGeom prst="rect">
            <a:avLst/>
          </a:prstGeom>
          <a:noFill/>
        </p:spPr>
        <p:txBody>
          <a:bodyPr wrap="none" rtlCol="0">
            <a:spAutoFit/>
          </a:bodyPr>
          <a:lstStyle/>
          <a:p>
            <a:r>
              <a:rPr lang="tr-TR" dirty="0"/>
              <a:t>Z</a:t>
            </a:r>
            <a:r>
              <a:rPr lang="tr-TR" baseline="-25000" dirty="0"/>
              <a:t>0</a:t>
            </a:r>
            <a:endParaRPr lang="tr-TR" dirty="0"/>
          </a:p>
        </p:txBody>
      </p:sp>
      <p:sp>
        <p:nvSpPr>
          <p:cNvPr id="101" name="TextBox 100"/>
          <p:cNvSpPr txBox="1"/>
          <p:nvPr/>
        </p:nvSpPr>
        <p:spPr>
          <a:xfrm>
            <a:off x="9840416" y="1772816"/>
            <a:ext cx="468398" cy="369332"/>
          </a:xfrm>
          <a:prstGeom prst="rect">
            <a:avLst/>
          </a:prstGeom>
          <a:noFill/>
        </p:spPr>
        <p:txBody>
          <a:bodyPr wrap="none" rtlCol="0">
            <a:spAutoFit/>
          </a:bodyPr>
          <a:lstStyle/>
          <a:p>
            <a:r>
              <a:rPr lang="tr-TR" dirty="0"/>
              <a:t>Z’</a:t>
            </a:r>
            <a:r>
              <a:rPr lang="tr-TR" baseline="-25000" dirty="0"/>
              <a:t>0</a:t>
            </a:r>
            <a:endParaRPr lang="tr-TR" dirty="0"/>
          </a:p>
        </p:txBody>
      </p:sp>
      <p:sp>
        <p:nvSpPr>
          <p:cNvPr id="102" name="TextBox 101"/>
          <p:cNvSpPr txBox="1"/>
          <p:nvPr/>
        </p:nvSpPr>
        <p:spPr>
          <a:xfrm>
            <a:off x="10056440" y="2132856"/>
            <a:ext cx="389850" cy="369332"/>
          </a:xfrm>
          <a:prstGeom prst="rect">
            <a:avLst/>
          </a:prstGeom>
          <a:noFill/>
        </p:spPr>
        <p:txBody>
          <a:bodyPr wrap="none" rtlCol="0">
            <a:spAutoFit/>
          </a:bodyPr>
          <a:lstStyle/>
          <a:p>
            <a:r>
              <a:rPr lang="tr-TR" dirty="0"/>
              <a:t>Z</a:t>
            </a:r>
            <a:r>
              <a:rPr lang="tr-TR" baseline="-25000" dirty="0"/>
              <a:t>1</a:t>
            </a:r>
            <a:endParaRPr lang="tr-TR" dirty="0"/>
          </a:p>
        </p:txBody>
      </p:sp>
      <p:sp>
        <p:nvSpPr>
          <p:cNvPr id="103" name="TextBox 102"/>
          <p:cNvSpPr txBox="1"/>
          <p:nvPr/>
        </p:nvSpPr>
        <p:spPr>
          <a:xfrm>
            <a:off x="9552384" y="4005064"/>
            <a:ext cx="538930" cy="369332"/>
          </a:xfrm>
          <a:prstGeom prst="rect">
            <a:avLst/>
          </a:prstGeom>
          <a:noFill/>
        </p:spPr>
        <p:txBody>
          <a:bodyPr wrap="none" rtlCol="0">
            <a:spAutoFit/>
          </a:bodyPr>
          <a:lstStyle/>
          <a:p>
            <a:r>
              <a:rPr lang="tr-TR" dirty="0"/>
              <a:t>LM</a:t>
            </a:r>
          </a:p>
        </p:txBody>
      </p:sp>
      <p:sp>
        <p:nvSpPr>
          <p:cNvPr id="104" name="TextBox 103"/>
          <p:cNvSpPr txBox="1"/>
          <p:nvPr/>
        </p:nvSpPr>
        <p:spPr>
          <a:xfrm>
            <a:off x="9768409" y="4437112"/>
            <a:ext cx="588623" cy="369332"/>
          </a:xfrm>
          <a:prstGeom prst="rect">
            <a:avLst/>
          </a:prstGeom>
          <a:noFill/>
        </p:spPr>
        <p:txBody>
          <a:bodyPr wrap="none" rtlCol="0">
            <a:spAutoFit/>
          </a:bodyPr>
          <a:lstStyle/>
          <a:p>
            <a:r>
              <a:rPr lang="tr-TR" dirty="0"/>
              <a:t>LM’</a:t>
            </a:r>
          </a:p>
        </p:txBody>
      </p:sp>
      <p:sp>
        <p:nvSpPr>
          <p:cNvPr id="105" name="TextBox 104"/>
          <p:cNvSpPr txBox="1"/>
          <p:nvPr/>
        </p:nvSpPr>
        <p:spPr>
          <a:xfrm>
            <a:off x="1703512" y="2276873"/>
            <a:ext cx="311304" cy="307777"/>
          </a:xfrm>
          <a:prstGeom prst="rect">
            <a:avLst/>
          </a:prstGeom>
          <a:noFill/>
        </p:spPr>
        <p:txBody>
          <a:bodyPr wrap="none" rtlCol="0">
            <a:spAutoFit/>
          </a:bodyPr>
          <a:lstStyle/>
          <a:p>
            <a:r>
              <a:rPr lang="tr-TR" sz="1400" dirty="0"/>
              <a:t>i</a:t>
            </a:r>
            <a:r>
              <a:rPr lang="tr-TR" sz="1400" baseline="-25000" dirty="0"/>
              <a:t>0</a:t>
            </a:r>
            <a:endParaRPr lang="tr-TR" sz="1400" dirty="0"/>
          </a:p>
        </p:txBody>
      </p:sp>
      <p:sp>
        <p:nvSpPr>
          <p:cNvPr id="106" name="TextBox 105"/>
          <p:cNvSpPr txBox="1"/>
          <p:nvPr/>
        </p:nvSpPr>
        <p:spPr>
          <a:xfrm>
            <a:off x="1703512" y="2708921"/>
            <a:ext cx="349776" cy="307777"/>
          </a:xfrm>
          <a:prstGeom prst="rect">
            <a:avLst/>
          </a:prstGeom>
          <a:noFill/>
        </p:spPr>
        <p:txBody>
          <a:bodyPr wrap="none" rtlCol="0">
            <a:spAutoFit/>
          </a:bodyPr>
          <a:lstStyle/>
          <a:p>
            <a:r>
              <a:rPr lang="tr-TR" sz="1400" dirty="0"/>
              <a:t>i’</a:t>
            </a:r>
            <a:r>
              <a:rPr lang="tr-TR" sz="1400" baseline="-25000" dirty="0"/>
              <a:t>0</a:t>
            </a:r>
            <a:endParaRPr lang="tr-TR" sz="1400" dirty="0"/>
          </a:p>
        </p:txBody>
      </p:sp>
      <p:sp>
        <p:nvSpPr>
          <p:cNvPr id="107" name="TextBox 106"/>
          <p:cNvSpPr txBox="1"/>
          <p:nvPr/>
        </p:nvSpPr>
        <p:spPr>
          <a:xfrm>
            <a:off x="1703512" y="2492897"/>
            <a:ext cx="288862" cy="307777"/>
          </a:xfrm>
          <a:prstGeom prst="rect">
            <a:avLst/>
          </a:prstGeom>
          <a:noFill/>
        </p:spPr>
        <p:txBody>
          <a:bodyPr wrap="none" rtlCol="0">
            <a:spAutoFit/>
          </a:bodyPr>
          <a:lstStyle/>
          <a:p>
            <a:r>
              <a:rPr lang="tr-TR" sz="1400" dirty="0"/>
              <a:t>i</a:t>
            </a:r>
            <a:r>
              <a:rPr lang="tr-TR" sz="1400" baseline="-25000" dirty="0"/>
              <a:t>1</a:t>
            </a:r>
            <a:endParaRPr lang="tr-TR" sz="1400" dirty="0"/>
          </a:p>
        </p:txBody>
      </p:sp>
      <p:sp>
        <p:nvSpPr>
          <p:cNvPr id="108" name="TextBox 107"/>
          <p:cNvSpPr txBox="1"/>
          <p:nvPr/>
        </p:nvSpPr>
        <p:spPr>
          <a:xfrm>
            <a:off x="5879976" y="3212977"/>
            <a:ext cx="599844" cy="307777"/>
          </a:xfrm>
          <a:prstGeom prst="rect">
            <a:avLst/>
          </a:prstGeom>
          <a:noFill/>
        </p:spPr>
        <p:txBody>
          <a:bodyPr wrap="none" rtlCol="0">
            <a:spAutoFit/>
          </a:bodyPr>
          <a:lstStyle/>
          <a:p>
            <a:r>
              <a:rPr lang="tr-TR" sz="1400" dirty="0"/>
              <a:t>A-bi</a:t>
            </a:r>
            <a:r>
              <a:rPr lang="tr-TR" sz="1400" baseline="-25000" dirty="0"/>
              <a:t>0</a:t>
            </a:r>
            <a:endParaRPr lang="tr-TR" sz="1400" dirty="0"/>
          </a:p>
        </p:txBody>
      </p:sp>
      <p:sp>
        <p:nvSpPr>
          <p:cNvPr id="109" name="TextBox 108"/>
          <p:cNvSpPr txBox="1"/>
          <p:nvPr/>
        </p:nvSpPr>
        <p:spPr>
          <a:xfrm>
            <a:off x="5879976" y="2708921"/>
            <a:ext cx="638316" cy="307777"/>
          </a:xfrm>
          <a:prstGeom prst="rect">
            <a:avLst/>
          </a:prstGeom>
          <a:noFill/>
        </p:spPr>
        <p:txBody>
          <a:bodyPr wrap="none" rtlCol="0">
            <a:spAutoFit/>
          </a:bodyPr>
          <a:lstStyle/>
          <a:p>
            <a:r>
              <a:rPr lang="tr-TR" sz="1400" dirty="0"/>
              <a:t>A-bi’</a:t>
            </a:r>
            <a:r>
              <a:rPr lang="tr-TR" sz="1400" baseline="-25000" dirty="0"/>
              <a:t>0</a:t>
            </a:r>
            <a:endParaRPr lang="tr-TR" sz="1400" dirty="0"/>
          </a:p>
        </p:txBody>
      </p:sp>
      <p:sp>
        <p:nvSpPr>
          <p:cNvPr id="110" name="TextBox 109"/>
          <p:cNvSpPr txBox="1"/>
          <p:nvPr/>
        </p:nvSpPr>
        <p:spPr>
          <a:xfrm>
            <a:off x="5879976" y="2996953"/>
            <a:ext cx="577402" cy="307777"/>
          </a:xfrm>
          <a:prstGeom prst="rect">
            <a:avLst/>
          </a:prstGeom>
          <a:noFill/>
        </p:spPr>
        <p:txBody>
          <a:bodyPr wrap="none" rtlCol="0">
            <a:spAutoFit/>
          </a:bodyPr>
          <a:lstStyle/>
          <a:p>
            <a:r>
              <a:rPr lang="tr-TR" sz="1400" dirty="0"/>
              <a:t>A-bi</a:t>
            </a:r>
            <a:r>
              <a:rPr lang="tr-TR" sz="1400" baseline="-25000" dirty="0"/>
              <a:t>1</a:t>
            </a:r>
            <a:endParaRPr lang="tr-TR" sz="1400" dirty="0"/>
          </a:p>
        </p:txBody>
      </p:sp>
      <p:sp>
        <p:nvSpPr>
          <p:cNvPr id="111" name="TextBox 110"/>
          <p:cNvSpPr txBox="1"/>
          <p:nvPr/>
        </p:nvSpPr>
        <p:spPr>
          <a:xfrm>
            <a:off x="6096000" y="5157193"/>
            <a:ext cx="311304" cy="307777"/>
          </a:xfrm>
          <a:prstGeom prst="rect">
            <a:avLst/>
          </a:prstGeom>
          <a:noFill/>
        </p:spPr>
        <p:txBody>
          <a:bodyPr wrap="none" rtlCol="0">
            <a:spAutoFit/>
          </a:bodyPr>
          <a:lstStyle/>
          <a:p>
            <a:r>
              <a:rPr lang="tr-TR" sz="1400" dirty="0"/>
              <a:t>i</a:t>
            </a:r>
            <a:r>
              <a:rPr lang="tr-TR" sz="1400" baseline="-25000" dirty="0"/>
              <a:t>0</a:t>
            </a:r>
            <a:endParaRPr lang="tr-TR" sz="1400" dirty="0"/>
          </a:p>
        </p:txBody>
      </p:sp>
      <p:sp>
        <p:nvSpPr>
          <p:cNvPr id="112" name="TextBox 111"/>
          <p:cNvSpPr txBox="1"/>
          <p:nvPr/>
        </p:nvSpPr>
        <p:spPr>
          <a:xfrm>
            <a:off x="6096000" y="5661249"/>
            <a:ext cx="349776" cy="307777"/>
          </a:xfrm>
          <a:prstGeom prst="rect">
            <a:avLst/>
          </a:prstGeom>
          <a:noFill/>
        </p:spPr>
        <p:txBody>
          <a:bodyPr wrap="none" rtlCol="0">
            <a:spAutoFit/>
          </a:bodyPr>
          <a:lstStyle/>
          <a:p>
            <a:r>
              <a:rPr lang="tr-TR" sz="1400" dirty="0"/>
              <a:t>i’</a:t>
            </a:r>
            <a:r>
              <a:rPr lang="tr-TR" sz="1400" baseline="-25000" dirty="0"/>
              <a:t>0</a:t>
            </a:r>
            <a:endParaRPr lang="tr-TR" sz="1400" dirty="0"/>
          </a:p>
        </p:txBody>
      </p:sp>
      <p:sp>
        <p:nvSpPr>
          <p:cNvPr id="113" name="TextBox 112"/>
          <p:cNvSpPr txBox="1"/>
          <p:nvPr/>
        </p:nvSpPr>
        <p:spPr>
          <a:xfrm>
            <a:off x="6096000" y="5445225"/>
            <a:ext cx="288862" cy="307777"/>
          </a:xfrm>
          <a:prstGeom prst="rect">
            <a:avLst/>
          </a:prstGeom>
          <a:noFill/>
        </p:spPr>
        <p:txBody>
          <a:bodyPr wrap="none" rtlCol="0">
            <a:spAutoFit/>
          </a:bodyPr>
          <a:lstStyle/>
          <a:p>
            <a:r>
              <a:rPr lang="tr-TR" sz="1400" dirty="0"/>
              <a:t>i</a:t>
            </a:r>
            <a:r>
              <a:rPr lang="tr-TR" sz="1400" baseline="-25000" dirty="0"/>
              <a:t>1</a:t>
            </a:r>
            <a:endParaRPr lang="tr-TR" sz="1400" dirty="0"/>
          </a:p>
        </p:txBody>
      </p:sp>
      <p:sp>
        <p:nvSpPr>
          <p:cNvPr id="115" name="TextBox 114"/>
          <p:cNvSpPr txBox="1"/>
          <p:nvPr/>
        </p:nvSpPr>
        <p:spPr>
          <a:xfrm>
            <a:off x="4511824" y="3789040"/>
            <a:ext cx="399468" cy="369332"/>
          </a:xfrm>
          <a:prstGeom prst="rect">
            <a:avLst/>
          </a:prstGeom>
          <a:noFill/>
        </p:spPr>
        <p:txBody>
          <a:bodyPr wrap="none" rtlCol="0">
            <a:spAutoFit/>
          </a:bodyPr>
          <a:lstStyle/>
          <a:p>
            <a:r>
              <a:rPr lang="tr-TR" dirty="0"/>
              <a:t>M</a:t>
            </a:r>
          </a:p>
        </p:txBody>
      </p:sp>
      <p:graphicFrame>
        <p:nvGraphicFramePr>
          <p:cNvPr id="117" name="Object 116"/>
          <p:cNvGraphicFramePr>
            <a:graphicFrameLocks noChangeAspect="1"/>
          </p:cNvGraphicFramePr>
          <p:nvPr/>
        </p:nvGraphicFramePr>
        <p:xfrm>
          <a:off x="4655840" y="3573016"/>
          <a:ext cx="520700" cy="241300"/>
        </p:xfrm>
        <a:graphic>
          <a:graphicData uri="http://schemas.openxmlformats.org/presentationml/2006/ole">
            <mc:AlternateContent xmlns:mc="http://schemas.openxmlformats.org/markup-compatibility/2006">
              <mc:Choice xmlns:v="urn:schemas-microsoft-com:vml" Requires="v">
                <p:oleObj spid="_x0000_s40265" name="Equation" r:id="rId7" imgW="520560" imgH="241200" progId="Equation.3">
                  <p:embed/>
                </p:oleObj>
              </mc:Choice>
              <mc:Fallback>
                <p:oleObj name="Equation" r:id="rId7" imgW="520560" imgH="2412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55840" y="3573016"/>
                        <a:ext cx="520700" cy="241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941" name="Object 5"/>
          <p:cNvGraphicFramePr>
            <a:graphicFrameLocks noChangeAspect="1"/>
          </p:cNvGraphicFramePr>
          <p:nvPr/>
        </p:nvGraphicFramePr>
        <p:xfrm>
          <a:off x="2279576" y="1772816"/>
          <a:ext cx="495300" cy="228600"/>
        </p:xfrm>
        <a:graphic>
          <a:graphicData uri="http://schemas.openxmlformats.org/presentationml/2006/ole">
            <mc:AlternateContent xmlns:mc="http://schemas.openxmlformats.org/markup-compatibility/2006">
              <mc:Choice xmlns:v="urn:schemas-microsoft-com:vml" Requires="v">
                <p:oleObj spid="_x0000_s40266" name="Equation" r:id="rId9" imgW="495000" imgH="228600" progId="Equation.3">
                  <p:embed/>
                </p:oleObj>
              </mc:Choice>
              <mc:Fallback>
                <p:oleObj name="Equation" r:id="rId9" imgW="495000" imgH="22860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9576" y="1772816"/>
                        <a:ext cx="4953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942" name="Object 6"/>
          <p:cNvGraphicFramePr>
            <a:graphicFrameLocks noChangeAspect="1"/>
          </p:cNvGraphicFramePr>
          <p:nvPr/>
        </p:nvGraphicFramePr>
        <p:xfrm>
          <a:off x="4924425" y="3068638"/>
          <a:ext cx="558800" cy="241300"/>
        </p:xfrm>
        <a:graphic>
          <a:graphicData uri="http://schemas.openxmlformats.org/presentationml/2006/ole">
            <mc:AlternateContent xmlns:mc="http://schemas.openxmlformats.org/markup-compatibility/2006">
              <mc:Choice xmlns:v="urn:schemas-microsoft-com:vml" Requires="v">
                <p:oleObj spid="_x0000_s40267" name="Equation" r:id="rId11" imgW="558720" imgH="241200" progId="Equation.3">
                  <p:embed/>
                </p:oleObj>
              </mc:Choice>
              <mc:Fallback>
                <p:oleObj name="Equation" r:id="rId11" imgW="558720" imgH="241200"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24425" y="3068638"/>
                        <a:ext cx="558800" cy="241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0" name="TextBox 119"/>
          <p:cNvSpPr txBox="1"/>
          <p:nvPr/>
        </p:nvSpPr>
        <p:spPr>
          <a:xfrm>
            <a:off x="1991545" y="4797153"/>
            <a:ext cx="3353803" cy="646331"/>
          </a:xfrm>
          <a:prstGeom prst="rect">
            <a:avLst/>
          </a:prstGeom>
          <a:solidFill>
            <a:srgbClr val="FFFF00"/>
          </a:solidFill>
        </p:spPr>
        <p:txBody>
          <a:bodyPr wrap="none" rtlCol="0">
            <a:spAutoFit/>
          </a:bodyPr>
          <a:lstStyle/>
          <a:p>
            <a:r>
              <a:rPr lang="tr-TR" dirty="0"/>
              <a:t>Full transmission mechanism</a:t>
            </a:r>
          </a:p>
          <a:p>
            <a:r>
              <a:rPr lang="tr-TR" dirty="0"/>
              <a:t>of a change in monetary policy </a:t>
            </a:r>
          </a:p>
        </p:txBody>
      </p:sp>
      <p:sp>
        <p:nvSpPr>
          <p:cNvPr id="121" name="TextBox 120"/>
          <p:cNvSpPr txBox="1"/>
          <p:nvPr/>
        </p:nvSpPr>
        <p:spPr>
          <a:xfrm>
            <a:off x="3071664" y="3068960"/>
            <a:ext cx="284052" cy="369332"/>
          </a:xfrm>
          <a:prstGeom prst="rect">
            <a:avLst/>
          </a:prstGeom>
          <a:noFill/>
        </p:spPr>
        <p:txBody>
          <a:bodyPr wrap="none" rtlCol="0">
            <a:spAutoFit/>
          </a:bodyPr>
          <a:lstStyle/>
          <a:p>
            <a:r>
              <a:rPr lang="tr-TR" dirty="0"/>
              <a:t>1</a:t>
            </a:r>
          </a:p>
        </p:txBody>
      </p:sp>
      <p:sp>
        <p:nvSpPr>
          <p:cNvPr id="122" name="TextBox 121"/>
          <p:cNvSpPr txBox="1"/>
          <p:nvPr/>
        </p:nvSpPr>
        <p:spPr>
          <a:xfrm>
            <a:off x="3719736" y="1844824"/>
            <a:ext cx="312906" cy="369332"/>
          </a:xfrm>
          <a:prstGeom prst="rect">
            <a:avLst/>
          </a:prstGeom>
          <a:noFill/>
        </p:spPr>
        <p:txBody>
          <a:bodyPr wrap="none" rtlCol="0">
            <a:spAutoFit/>
          </a:bodyPr>
          <a:lstStyle/>
          <a:p>
            <a:r>
              <a:rPr lang="tr-TR" dirty="0"/>
              <a:t>2</a:t>
            </a:r>
          </a:p>
        </p:txBody>
      </p:sp>
      <p:cxnSp>
        <p:nvCxnSpPr>
          <p:cNvPr id="132" name="Straight Arrow Connector 131"/>
          <p:cNvCxnSpPr>
            <a:endCxn id="122" idx="2"/>
          </p:cNvCxnSpPr>
          <p:nvPr/>
        </p:nvCxnSpPr>
        <p:spPr>
          <a:xfrm rot="16200000" flipV="1">
            <a:off x="3622589" y="2467757"/>
            <a:ext cx="566772" cy="595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3" name="TextBox 132"/>
          <p:cNvSpPr txBox="1"/>
          <p:nvPr/>
        </p:nvSpPr>
        <p:spPr>
          <a:xfrm>
            <a:off x="4511824" y="2420888"/>
            <a:ext cx="311304" cy="369332"/>
          </a:xfrm>
          <a:prstGeom prst="rect">
            <a:avLst/>
          </a:prstGeom>
          <a:noFill/>
        </p:spPr>
        <p:txBody>
          <a:bodyPr wrap="none" rtlCol="0">
            <a:spAutoFit/>
          </a:bodyPr>
          <a:lstStyle/>
          <a:p>
            <a:r>
              <a:rPr lang="tr-TR" dirty="0"/>
              <a:t>3</a:t>
            </a:r>
          </a:p>
        </p:txBody>
      </p:sp>
      <p:cxnSp>
        <p:nvCxnSpPr>
          <p:cNvPr id="135" name="Straight Arrow Connector 134"/>
          <p:cNvCxnSpPr/>
          <p:nvPr/>
        </p:nvCxnSpPr>
        <p:spPr>
          <a:xfrm rot="5400000" flipH="1" flipV="1">
            <a:off x="4367808" y="2708920"/>
            <a:ext cx="216024"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Expansionary Fiscal Policy</a:t>
            </a:r>
          </a:p>
        </p:txBody>
      </p:sp>
      <p:sp>
        <p:nvSpPr>
          <p:cNvPr id="3" name="Date Placeholder 2"/>
          <p:cNvSpPr>
            <a:spLocks noGrp="1"/>
          </p:cNvSpPr>
          <p:nvPr>
            <p:ph type="dt" sz="half" idx="10"/>
          </p:nvPr>
        </p:nvSpPr>
        <p:spPr/>
        <p:txBody>
          <a:bodyPr/>
          <a:lstStyle/>
          <a:p>
            <a:fld id="{513F3D92-BD60-4BCB-8774-CBD3413645D0}"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33</a:t>
            </a:fld>
            <a:endParaRPr lang="tr-TR"/>
          </a:p>
        </p:txBody>
      </p:sp>
      <p:cxnSp>
        <p:nvCxnSpPr>
          <p:cNvPr id="8" name="Straight Connector 7"/>
          <p:cNvCxnSpPr/>
          <p:nvPr/>
        </p:nvCxnSpPr>
        <p:spPr>
          <a:xfrm rot="5400000">
            <a:off x="839416" y="2636912"/>
            <a:ext cx="21602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919536" y="3717032"/>
            <a:ext cx="28083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5339916" y="2672916"/>
            <a:ext cx="22322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456040" y="3789040"/>
            <a:ext cx="27363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5375920" y="5085184"/>
            <a:ext cx="21602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456040" y="6165304"/>
            <a:ext cx="34563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1883532" y="2672916"/>
            <a:ext cx="20882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063552" y="1844824"/>
            <a:ext cx="2592288" cy="172819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0800000">
            <a:off x="1919536" y="2420888"/>
            <a:ext cx="187220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6384032" y="3645024"/>
            <a:ext cx="1440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6456040" y="1772816"/>
            <a:ext cx="3024336" cy="2016224"/>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6456040" y="2492896"/>
            <a:ext cx="3384376" cy="720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6456040" y="2060848"/>
            <a:ext cx="3456384" cy="792088"/>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528048" y="4581128"/>
            <a:ext cx="2880320" cy="1584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10800000" flipV="1">
            <a:off x="6528048" y="4221088"/>
            <a:ext cx="3024336" cy="1800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6132004" y="4545124"/>
            <a:ext cx="324036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0800000">
            <a:off x="6456040" y="5301208"/>
            <a:ext cx="216024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6708068" y="4257092"/>
            <a:ext cx="381642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7860196" y="5841268"/>
            <a:ext cx="64807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flipH="1" flipV="1">
            <a:off x="6744072" y="4077072"/>
            <a:ext cx="288032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6456040" y="2204864"/>
            <a:ext cx="3608784" cy="864096"/>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495600" y="1556792"/>
            <a:ext cx="2448272" cy="1584176"/>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495600" y="1988840"/>
            <a:ext cx="2376264" cy="1512168"/>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graphicFrame>
        <p:nvGraphicFramePr>
          <p:cNvPr id="39938" name="Object 2"/>
          <p:cNvGraphicFramePr>
            <a:graphicFrameLocks noChangeAspect="1"/>
          </p:cNvGraphicFramePr>
          <p:nvPr/>
        </p:nvGraphicFramePr>
        <p:xfrm>
          <a:off x="2711624" y="3789040"/>
          <a:ext cx="279400" cy="503238"/>
        </p:xfrm>
        <a:graphic>
          <a:graphicData uri="http://schemas.openxmlformats.org/presentationml/2006/ole">
            <mc:AlternateContent xmlns:mc="http://schemas.openxmlformats.org/markup-compatibility/2006">
              <mc:Choice xmlns:v="urn:schemas-microsoft-com:vml" Requires="v">
                <p:oleObj spid="_x0000_s41223" name="Equation" r:id="rId3" imgW="279360" imgH="406080" progId="Equation.3">
                  <p:embed/>
                </p:oleObj>
              </mc:Choice>
              <mc:Fallback>
                <p:oleObj name="Equation" r:id="rId3" imgW="279360" imgH="4060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1624" y="3789040"/>
                        <a:ext cx="279400" cy="503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82" name="Straight Arrow Connector 81"/>
          <p:cNvCxnSpPr/>
          <p:nvPr/>
        </p:nvCxnSpPr>
        <p:spPr>
          <a:xfrm rot="16200000" flipV="1">
            <a:off x="8940316" y="2384884"/>
            <a:ext cx="432048" cy="7200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rot="5400000">
            <a:off x="9408368" y="2276872"/>
            <a:ext cx="144016"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7536160" y="6093296"/>
            <a:ext cx="421910" cy="369332"/>
          </a:xfrm>
          <a:prstGeom prst="rect">
            <a:avLst/>
          </a:prstGeom>
          <a:noFill/>
        </p:spPr>
        <p:txBody>
          <a:bodyPr wrap="none" rtlCol="0">
            <a:spAutoFit/>
          </a:bodyPr>
          <a:lstStyle/>
          <a:p>
            <a:r>
              <a:rPr lang="tr-TR" dirty="0"/>
              <a:t>Y</a:t>
            </a:r>
            <a:r>
              <a:rPr lang="tr-TR" baseline="-25000" dirty="0"/>
              <a:t>0</a:t>
            </a:r>
            <a:endParaRPr lang="tr-TR" dirty="0"/>
          </a:p>
        </p:txBody>
      </p:sp>
      <p:sp>
        <p:nvSpPr>
          <p:cNvPr id="95" name="TextBox 94"/>
          <p:cNvSpPr txBox="1"/>
          <p:nvPr/>
        </p:nvSpPr>
        <p:spPr>
          <a:xfrm>
            <a:off x="8400256" y="6093296"/>
            <a:ext cx="474810" cy="369332"/>
          </a:xfrm>
          <a:prstGeom prst="rect">
            <a:avLst/>
          </a:prstGeom>
          <a:noFill/>
        </p:spPr>
        <p:txBody>
          <a:bodyPr wrap="none" rtlCol="0">
            <a:spAutoFit/>
          </a:bodyPr>
          <a:lstStyle/>
          <a:p>
            <a:r>
              <a:rPr lang="tr-TR" dirty="0"/>
              <a:t>Y’</a:t>
            </a:r>
            <a:r>
              <a:rPr lang="tr-TR" baseline="-25000" dirty="0"/>
              <a:t>0</a:t>
            </a:r>
            <a:endParaRPr lang="tr-TR" dirty="0"/>
          </a:p>
        </p:txBody>
      </p:sp>
      <p:sp>
        <p:nvSpPr>
          <p:cNvPr id="99" name="TextBox 98"/>
          <p:cNvSpPr txBox="1"/>
          <p:nvPr/>
        </p:nvSpPr>
        <p:spPr>
          <a:xfrm>
            <a:off x="8040216" y="6093296"/>
            <a:ext cx="393056" cy="369332"/>
          </a:xfrm>
          <a:prstGeom prst="rect">
            <a:avLst/>
          </a:prstGeom>
          <a:noFill/>
        </p:spPr>
        <p:txBody>
          <a:bodyPr wrap="none" rtlCol="0">
            <a:spAutoFit/>
          </a:bodyPr>
          <a:lstStyle/>
          <a:p>
            <a:r>
              <a:rPr lang="tr-TR" dirty="0"/>
              <a:t>Y</a:t>
            </a:r>
            <a:r>
              <a:rPr lang="tr-TR" baseline="-25000" dirty="0"/>
              <a:t>1</a:t>
            </a:r>
            <a:endParaRPr lang="tr-TR" dirty="0"/>
          </a:p>
        </p:txBody>
      </p:sp>
      <p:sp>
        <p:nvSpPr>
          <p:cNvPr id="100" name="TextBox 99"/>
          <p:cNvSpPr txBox="1"/>
          <p:nvPr/>
        </p:nvSpPr>
        <p:spPr>
          <a:xfrm>
            <a:off x="9768408" y="2420888"/>
            <a:ext cx="418704" cy="369332"/>
          </a:xfrm>
          <a:prstGeom prst="rect">
            <a:avLst/>
          </a:prstGeom>
          <a:noFill/>
        </p:spPr>
        <p:txBody>
          <a:bodyPr wrap="none" rtlCol="0">
            <a:spAutoFit/>
          </a:bodyPr>
          <a:lstStyle/>
          <a:p>
            <a:r>
              <a:rPr lang="tr-TR" dirty="0"/>
              <a:t>Z</a:t>
            </a:r>
            <a:r>
              <a:rPr lang="tr-TR" baseline="-25000" dirty="0"/>
              <a:t>0</a:t>
            </a:r>
            <a:endParaRPr lang="tr-TR" dirty="0"/>
          </a:p>
        </p:txBody>
      </p:sp>
      <p:sp>
        <p:nvSpPr>
          <p:cNvPr id="101" name="TextBox 100"/>
          <p:cNvSpPr txBox="1"/>
          <p:nvPr/>
        </p:nvSpPr>
        <p:spPr>
          <a:xfrm>
            <a:off x="9840416" y="1772816"/>
            <a:ext cx="468398" cy="369332"/>
          </a:xfrm>
          <a:prstGeom prst="rect">
            <a:avLst/>
          </a:prstGeom>
          <a:noFill/>
        </p:spPr>
        <p:txBody>
          <a:bodyPr wrap="none" rtlCol="0">
            <a:spAutoFit/>
          </a:bodyPr>
          <a:lstStyle/>
          <a:p>
            <a:r>
              <a:rPr lang="tr-TR" dirty="0"/>
              <a:t>Z’</a:t>
            </a:r>
            <a:r>
              <a:rPr lang="tr-TR" baseline="-25000" dirty="0"/>
              <a:t>0</a:t>
            </a:r>
            <a:endParaRPr lang="tr-TR" dirty="0"/>
          </a:p>
        </p:txBody>
      </p:sp>
      <p:sp>
        <p:nvSpPr>
          <p:cNvPr id="102" name="TextBox 101"/>
          <p:cNvSpPr txBox="1"/>
          <p:nvPr/>
        </p:nvSpPr>
        <p:spPr>
          <a:xfrm>
            <a:off x="10056440" y="2132856"/>
            <a:ext cx="389850" cy="369332"/>
          </a:xfrm>
          <a:prstGeom prst="rect">
            <a:avLst/>
          </a:prstGeom>
          <a:noFill/>
        </p:spPr>
        <p:txBody>
          <a:bodyPr wrap="none" rtlCol="0">
            <a:spAutoFit/>
          </a:bodyPr>
          <a:lstStyle/>
          <a:p>
            <a:r>
              <a:rPr lang="tr-TR" dirty="0"/>
              <a:t>Z</a:t>
            </a:r>
            <a:r>
              <a:rPr lang="tr-TR" baseline="-25000" dirty="0"/>
              <a:t>1</a:t>
            </a:r>
            <a:endParaRPr lang="tr-TR" dirty="0"/>
          </a:p>
        </p:txBody>
      </p:sp>
      <p:sp>
        <p:nvSpPr>
          <p:cNvPr id="103" name="TextBox 102"/>
          <p:cNvSpPr txBox="1"/>
          <p:nvPr/>
        </p:nvSpPr>
        <p:spPr>
          <a:xfrm>
            <a:off x="9552384" y="4005064"/>
            <a:ext cx="538930" cy="369332"/>
          </a:xfrm>
          <a:prstGeom prst="rect">
            <a:avLst/>
          </a:prstGeom>
          <a:noFill/>
        </p:spPr>
        <p:txBody>
          <a:bodyPr wrap="none" rtlCol="0">
            <a:spAutoFit/>
          </a:bodyPr>
          <a:lstStyle/>
          <a:p>
            <a:r>
              <a:rPr lang="tr-TR" dirty="0"/>
              <a:t>LM</a:t>
            </a:r>
          </a:p>
        </p:txBody>
      </p:sp>
      <p:sp>
        <p:nvSpPr>
          <p:cNvPr id="105" name="TextBox 104"/>
          <p:cNvSpPr txBox="1"/>
          <p:nvPr/>
        </p:nvSpPr>
        <p:spPr>
          <a:xfrm>
            <a:off x="1703512" y="2276873"/>
            <a:ext cx="311304" cy="307777"/>
          </a:xfrm>
          <a:prstGeom prst="rect">
            <a:avLst/>
          </a:prstGeom>
          <a:noFill/>
        </p:spPr>
        <p:txBody>
          <a:bodyPr wrap="none" rtlCol="0">
            <a:spAutoFit/>
          </a:bodyPr>
          <a:lstStyle/>
          <a:p>
            <a:r>
              <a:rPr lang="tr-TR" sz="1400" dirty="0"/>
              <a:t>i</a:t>
            </a:r>
            <a:r>
              <a:rPr lang="tr-TR" sz="1400" baseline="-25000" dirty="0"/>
              <a:t>0</a:t>
            </a:r>
            <a:endParaRPr lang="tr-TR" sz="1400" dirty="0"/>
          </a:p>
        </p:txBody>
      </p:sp>
      <p:sp>
        <p:nvSpPr>
          <p:cNvPr id="106" name="TextBox 105"/>
          <p:cNvSpPr txBox="1"/>
          <p:nvPr/>
        </p:nvSpPr>
        <p:spPr>
          <a:xfrm>
            <a:off x="1703512" y="1700809"/>
            <a:ext cx="349776" cy="307777"/>
          </a:xfrm>
          <a:prstGeom prst="rect">
            <a:avLst/>
          </a:prstGeom>
          <a:noFill/>
        </p:spPr>
        <p:txBody>
          <a:bodyPr wrap="none" rtlCol="0">
            <a:spAutoFit/>
          </a:bodyPr>
          <a:lstStyle/>
          <a:p>
            <a:r>
              <a:rPr lang="tr-TR" sz="1400" dirty="0"/>
              <a:t>i’</a:t>
            </a:r>
            <a:r>
              <a:rPr lang="tr-TR" sz="1400" baseline="-25000" dirty="0"/>
              <a:t>0</a:t>
            </a:r>
            <a:endParaRPr lang="tr-TR" sz="1400" dirty="0"/>
          </a:p>
        </p:txBody>
      </p:sp>
      <p:sp>
        <p:nvSpPr>
          <p:cNvPr id="107" name="TextBox 106"/>
          <p:cNvSpPr txBox="1"/>
          <p:nvPr/>
        </p:nvSpPr>
        <p:spPr>
          <a:xfrm>
            <a:off x="1703512" y="2060849"/>
            <a:ext cx="288862" cy="307777"/>
          </a:xfrm>
          <a:prstGeom prst="rect">
            <a:avLst/>
          </a:prstGeom>
          <a:noFill/>
        </p:spPr>
        <p:txBody>
          <a:bodyPr wrap="none" rtlCol="0">
            <a:spAutoFit/>
          </a:bodyPr>
          <a:lstStyle/>
          <a:p>
            <a:r>
              <a:rPr lang="tr-TR" sz="1400" dirty="0"/>
              <a:t>i</a:t>
            </a:r>
            <a:r>
              <a:rPr lang="tr-TR" sz="1400" baseline="-25000" dirty="0"/>
              <a:t>1</a:t>
            </a:r>
            <a:endParaRPr lang="tr-TR" sz="1400" dirty="0"/>
          </a:p>
        </p:txBody>
      </p:sp>
      <p:sp>
        <p:nvSpPr>
          <p:cNvPr id="108" name="TextBox 107"/>
          <p:cNvSpPr txBox="1"/>
          <p:nvPr/>
        </p:nvSpPr>
        <p:spPr>
          <a:xfrm>
            <a:off x="5879976" y="3212977"/>
            <a:ext cx="599844" cy="307777"/>
          </a:xfrm>
          <a:prstGeom prst="rect">
            <a:avLst/>
          </a:prstGeom>
          <a:noFill/>
        </p:spPr>
        <p:txBody>
          <a:bodyPr wrap="none" rtlCol="0">
            <a:spAutoFit/>
          </a:bodyPr>
          <a:lstStyle/>
          <a:p>
            <a:r>
              <a:rPr lang="tr-TR" sz="1400" dirty="0"/>
              <a:t>A-bi</a:t>
            </a:r>
            <a:r>
              <a:rPr lang="tr-TR" sz="1400" baseline="-25000" dirty="0"/>
              <a:t>0</a:t>
            </a:r>
            <a:endParaRPr lang="tr-TR" sz="1400" dirty="0"/>
          </a:p>
        </p:txBody>
      </p:sp>
      <p:sp>
        <p:nvSpPr>
          <p:cNvPr id="109" name="TextBox 108"/>
          <p:cNvSpPr txBox="1"/>
          <p:nvPr/>
        </p:nvSpPr>
        <p:spPr>
          <a:xfrm>
            <a:off x="5879976" y="2708921"/>
            <a:ext cx="599844" cy="307777"/>
          </a:xfrm>
          <a:prstGeom prst="rect">
            <a:avLst/>
          </a:prstGeom>
          <a:noFill/>
        </p:spPr>
        <p:txBody>
          <a:bodyPr wrap="none" rtlCol="0">
            <a:spAutoFit/>
          </a:bodyPr>
          <a:lstStyle/>
          <a:p>
            <a:r>
              <a:rPr lang="tr-TR" sz="1400" dirty="0"/>
              <a:t>Ā-bi</a:t>
            </a:r>
            <a:r>
              <a:rPr lang="tr-TR" sz="1400" baseline="-25000" dirty="0"/>
              <a:t>0</a:t>
            </a:r>
            <a:endParaRPr lang="tr-TR" sz="1400" dirty="0"/>
          </a:p>
        </p:txBody>
      </p:sp>
      <p:sp>
        <p:nvSpPr>
          <p:cNvPr id="110" name="TextBox 109"/>
          <p:cNvSpPr txBox="1"/>
          <p:nvPr/>
        </p:nvSpPr>
        <p:spPr>
          <a:xfrm>
            <a:off x="5879976" y="2996953"/>
            <a:ext cx="577402" cy="307777"/>
          </a:xfrm>
          <a:prstGeom prst="rect">
            <a:avLst/>
          </a:prstGeom>
          <a:noFill/>
        </p:spPr>
        <p:txBody>
          <a:bodyPr wrap="none" rtlCol="0">
            <a:spAutoFit/>
          </a:bodyPr>
          <a:lstStyle/>
          <a:p>
            <a:r>
              <a:rPr lang="tr-TR" sz="1400" dirty="0"/>
              <a:t>Ā-bi</a:t>
            </a:r>
            <a:r>
              <a:rPr lang="tr-TR" sz="1400" baseline="-25000" dirty="0"/>
              <a:t>1</a:t>
            </a:r>
            <a:endParaRPr lang="tr-TR" sz="1400" dirty="0"/>
          </a:p>
        </p:txBody>
      </p:sp>
      <p:sp>
        <p:nvSpPr>
          <p:cNvPr id="111" name="TextBox 110"/>
          <p:cNvSpPr txBox="1"/>
          <p:nvPr/>
        </p:nvSpPr>
        <p:spPr>
          <a:xfrm>
            <a:off x="6096000" y="5157193"/>
            <a:ext cx="311304" cy="307777"/>
          </a:xfrm>
          <a:prstGeom prst="rect">
            <a:avLst/>
          </a:prstGeom>
          <a:noFill/>
        </p:spPr>
        <p:txBody>
          <a:bodyPr wrap="none" rtlCol="0">
            <a:spAutoFit/>
          </a:bodyPr>
          <a:lstStyle/>
          <a:p>
            <a:r>
              <a:rPr lang="tr-TR" sz="1400" dirty="0"/>
              <a:t>i</a:t>
            </a:r>
            <a:r>
              <a:rPr lang="tr-TR" sz="1400" baseline="-25000" dirty="0"/>
              <a:t>0</a:t>
            </a:r>
            <a:endParaRPr lang="tr-TR" sz="1400" dirty="0"/>
          </a:p>
        </p:txBody>
      </p:sp>
      <p:sp>
        <p:nvSpPr>
          <p:cNvPr id="112" name="TextBox 111"/>
          <p:cNvSpPr txBox="1"/>
          <p:nvPr/>
        </p:nvSpPr>
        <p:spPr>
          <a:xfrm>
            <a:off x="6096000" y="4653137"/>
            <a:ext cx="349776" cy="307777"/>
          </a:xfrm>
          <a:prstGeom prst="rect">
            <a:avLst/>
          </a:prstGeom>
          <a:noFill/>
        </p:spPr>
        <p:txBody>
          <a:bodyPr wrap="none" rtlCol="0">
            <a:spAutoFit/>
          </a:bodyPr>
          <a:lstStyle/>
          <a:p>
            <a:r>
              <a:rPr lang="tr-TR" sz="1400" dirty="0"/>
              <a:t>i’</a:t>
            </a:r>
            <a:r>
              <a:rPr lang="tr-TR" sz="1400" baseline="-25000" dirty="0"/>
              <a:t>0</a:t>
            </a:r>
            <a:endParaRPr lang="tr-TR" sz="1400" dirty="0"/>
          </a:p>
        </p:txBody>
      </p:sp>
      <p:sp>
        <p:nvSpPr>
          <p:cNvPr id="113" name="TextBox 112"/>
          <p:cNvSpPr txBox="1"/>
          <p:nvPr/>
        </p:nvSpPr>
        <p:spPr>
          <a:xfrm>
            <a:off x="6096000" y="4869161"/>
            <a:ext cx="288862" cy="307777"/>
          </a:xfrm>
          <a:prstGeom prst="rect">
            <a:avLst/>
          </a:prstGeom>
          <a:noFill/>
        </p:spPr>
        <p:txBody>
          <a:bodyPr wrap="none" rtlCol="0">
            <a:spAutoFit/>
          </a:bodyPr>
          <a:lstStyle/>
          <a:p>
            <a:r>
              <a:rPr lang="tr-TR" sz="1400" dirty="0"/>
              <a:t>i</a:t>
            </a:r>
            <a:r>
              <a:rPr lang="tr-TR" sz="1400" baseline="-25000" dirty="0"/>
              <a:t>1</a:t>
            </a:r>
            <a:endParaRPr lang="tr-TR" sz="1400" dirty="0"/>
          </a:p>
        </p:txBody>
      </p:sp>
      <p:sp>
        <p:nvSpPr>
          <p:cNvPr id="115" name="TextBox 114"/>
          <p:cNvSpPr txBox="1"/>
          <p:nvPr/>
        </p:nvSpPr>
        <p:spPr>
          <a:xfrm>
            <a:off x="4511824" y="3789040"/>
            <a:ext cx="399468" cy="369332"/>
          </a:xfrm>
          <a:prstGeom prst="rect">
            <a:avLst/>
          </a:prstGeom>
          <a:noFill/>
        </p:spPr>
        <p:txBody>
          <a:bodyPr wrap="none" rtlCol="0">
            <a:spAutoFit/>
          </a:bodyPr>
          <a:lstStyle/>
          <a:p>
            <a:r>
              <a:rPr lang="tr-TR" dirty="0"/>
              <a:t>M</a:t>
            </a:r>
          </a:p>
        </p:txBody>
      </p:sp>
      <p:graphicFrame>
        <p:nvGraphicFramePr>
          <p:cNvPr id="117" name="Object 116"/>
          <p:cNvGraphicFramePr>
            <a:graphicFrameLocks noChangeAspect="1"/>
          </p:cNvGraphicFramePr>
          <p:nvPr/>
        </p:nvGraphicFramePr>
        <p:xfrm>
          <a:off x="4655840" y="3573016"/>
          <a:ext cx="520700" cy="241300"/>
        </p:xfrm>
        <a:graphic>
          <a:graphicData uri="http://schemas.openxmlformats.org/presentationml/2006/ole">
            <mc:AlternateContent xmlns:mc="http://schemas.openxmlformats.org/markup-compatibility/2006">
              <mc:Choice xmlns:v="urn:schemas-microsoft-com:vml" Requires="v">
                <p:oleObj spid="_x0000_s41224" name="Equation" r:id="rId5" imgW="520560" imgH="241200" progId="Equation.3">
                  <p:embed/>
                </p:oleObj>
              </mc:Choice>
              <mc:Fallback>
                <p:oleObj name="Equation" r:id="rId5" imgW="520560" imgH="24120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5840" y="3573016"/>
                        <a:ext cx="520700" cy="241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941" name="Object 5"/>
          <p:cNvGraphicFramePr>
            <a:graphicFrameLocks noChangeAspect="1"/>
          </p:cNvGraphicFramePr>
          <p:nvPr/>
        </p:nvGraphicFramePr>
        <p:xfrm>
          <a:off x="4871864" y="3356992"/>
          <a:ext cx="495300" cy="228600"/>
        </p:xfrm>
        <a:graphic>
          <a:graphicData uri="http://schemas.openxmlformats.org/presentationml/2006/ole">
            <mc:AlternateContent xmlns:mc="http://schemas.openxmlformats.org/markup-compatibility/2006">
              <mc:Choice xmlns:v="urn:schemas-microsoft-com:vml" Requires="v">
                <p:oleObj spid="_x0000_s41225" name="Equation" r:id="rId7" imgW="495000" imgH="228600" progId="Equation.3">
                  <p:embed/>
                </p:oleObj>
              </mc:Choice>
              <mc:Fallback>
                <p:oleObj name="Equation" r:id="rId7" imgW="495000" imgH="22860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71864" y="3356992"/>
                        <a:ext cx="4953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942" name="Object 6"/>
          <p:cNvGraphicFramePr>
            <a:graphicFrameLocks noChangeAspect="1"/>
          </p:cNvGraphicFramePr>
          <p:nvPr/>
        </p:nvGraphicFramePr>
        <p:xfrm>
          <a:off x="4924425" y="3068638"/>
          <a:ext cx="558800" cy="241300"/>
        </p:xfrm>
        <a:graphic>
          <a:graphicData uri="http://schemas.openxmlformats.org/presentationml/2006/ole">
            <mc:AlternateContent xmlns:mc="http://schemas.openxmlformats.org/markup-compatibility/2006">
              <mc:Choice xmlns:v="urn:schemas-microsoft-com:vml" Requires="v">
                <p:oleObj spid="_x0000_s41226" name="Equation" r:id="rId9" imgW="558720" imgH="241200" progId="Equation.3">
                  <p:embed/>
                </p:oleObj>
              </mc:Choice>
              <mc:Fallback>
                <p:oleObj name="Equation" r:id="rId9" imgW="558720" imgH="241200" progId="Equation.3">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24425" y="3068638"/>
                        <a:ext cx="558800" cy="241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79" name="Straight Connector 78"/>
          <p:cNvCxnSpPr/>
          <p:nvPr/>
        </p:nvCxnSpPr>
        <p:spPr>
          <a:xfrm rot="10800000">
            <a:off x="1919536" y="1844824"/>
            <a:ext cx="100811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0800000">
            <a:off x="1991544" y="2276872"/>
            <a:ext cx="93610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6888088" y="4365104"/>
            <a:ext cx="2880320" cy="1584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10800000">
            <a:off x="6456040" y="5085184"/>
            <a:ext cx="172819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10800000">
            <a:off x="6528048" y="4797152"/>
            <a:ext cx="208823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96" name="TextBox 95"/>
          <p:cNvSpPr txBox="1"/>
          <p:nvPr/>
        </p:nvSpPr>
        <p:spPr>
          <a:xfrm>
            <a:off x="9768408" y="5661248"/>
            <a:ext cx="453970" cy="369332"/>
          </a:xfrm>
          <a:prstGeom prst="rect">
            <a:avLst/>
          </a:prstGeom>
          <a:noFill/>
        </p:spPr>
        <p:txBody>
          <a:bodyPr wrap="none" rtlCol="0">
            <a:spAutoFit/>
          </a:bodyPr>
          <a:lstStyle/>
          <a:p>
            <a:r>
              <a:rPr lang="tr-TR" dirty="0"/>
              <a:t>IS’</a:t>
            </a:r>
          </a:p>
        </p:txBody>
      </p:sp>
      <p:sp>
        <p:nvSpPr>
          <p:cNvPr id="97" name="TextBox 96"/>
          <p:cNvSpPr txBox="1"/>
          <p:nvPr/>
        </p:nvSpPr>
        <p:spPr>
          <a:xfrm>
            <a:off x="9264352" y="5877272"/>
            <a:ext cx="404278" cy="369332"/>
          </a:xfrm>
          <a:prstGeom prst="rect">
            <a:avLst/>
          </a:prstGeom>
          <a:noFill/>
        </p:spPr>
        <p:txBody>
          <a:bodyPr wrap="none" rtlCol="0">
            <a:spAutoFit/>
          </a:bodyPr>
          <a:lstStyle/>
          <a:p>
            <a:r>
              <a:rPr lang="tr-TR" dirty="0"/>
              <a:t>IS</a:t>
            </a:r>
          </a:p>
        </p:txBody>
      </p:sp>
      <p:cxnSp>
        <p:nvCxnSpPr>
          <p:cNvPr id="114" name="Straight Arrow Connector 113"/>
          <p:cNvCxnSpPr/>
          <p:nvPr/>
        </p:nvCxnSpPr>
        <p:spPr>
          <a:xfrm rot="5400000" flipH="1" flipV="1">
            <a:off x="8940316" y="5697252"/>
            <a:ext cx="288032"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rot="5400000" flipH="1" flipV="1">
            <a:off x="3683732" y="2600908"/>
            <a:ext cx="432048"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p:nvPr/>
        </p:nvCxnSpPr>
        <p:spPr>
          <a:xfrm rot="5400000">
            <a:off x="4223792" y="2924944"/>
            <a:ext cx="288032"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p:nvPr/>
        </p:nvCxnSpPr>
        <p:spPr>
          <a:xfrm>
            <a:off x="7752184" y="5877272"/>
            <a:ext cx="432048" cy="1588"/>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2063553" y="4941169"/>
            <a:ext cx="2685351" cy="646331"/>
          </a:xfrm>
          <a:prstGeom prst="rect">
            <a:avLst/>
          </a:prstGeom>
          <a:solidFill>
            <a:schemeClr val="accent2"/>
          </a:solidFill>
        </p:spPr>
        <p:txBody>
          <a:bodyPr wrap="none" rtlCol="0">
            <a:spAutoFit/>
          </a:bodyPr>
          <a:lstStyle/>
          <a:p>
            <a:r>
              <a:rPr lang="tr-TR" dirty="0"/>
              <a:t>An increase in G and/or </a:t>
            </a:r>
          </a:p>
          <a:p>
            <a:r>
              <a:rPr lang="tr-TR" dirty="0"/>
              <a:t>A decrease in net taxes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Special Cases: The Liquidity Trap</a:t>
            </a:r>
          </a:p>
        </p:txBody>
      </p:sp>
      <p:sp>
        <p:nvSpPr>
          <p:cNvPr id="3" name="Date Placeholder 2"/>
          <p:cNvSpPr>
            <a:spLocks noGrp="1"/>
          </p:cNvSpPr>
          <p:nvPr>
            <p:ph type="dt" sz="half" idx="10"/>
          </p:nvPr>
        </p:nvSpPr>
        <p:spPr/>
        <p:txBody>
          <a:bodyPr/>
          <a:lstStyle/>
          <a:p>
            <a:fld id="{CD9990F2-18A6-4C5A-B039-61EF66F2ECCD}"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34</a:t>
            </a:fld>
            <a:endParaRPr lang="tr-TR"/>
          </a:p>
        </p:txBody>
      </p:sp>
      <p:sp>
        <p:nvSpPr>
          <p:cNvPr id="5" name="Content Placeholder 4"/>
          <p:cNvSpPr>
            <a:spLocks noGrp="1"/>
          </p:cNvSpPr>
          <p:nvPr>
            <p:ph sz="quarter" idx="1"/>
          </p:nvPr>
        </p:nvSpPr>
        <p:spPr/>
        <p:txBody>
          <a:bodyPr/>
          <a:lstStyle/>
          <a:p>
            <a:r>
              <a:rPr lang="tr-TR" dirty="0"/>
              <a:t>Liquidity trap: People are willing to hold more money (more liquidity) at the same nominal interest rate</a:t>
            </a:r>
          </a:p>
          <a:p>
            <a:pPr lvl="1"/>
            <a:r>
              <a:rPr lang="tr-TR" dirty="0"/>
              <a:t>Liquidity trap occurs when the opportunity cost of holding money for transactions purposes is zero or very close to zero, i.e. the interest rate is zero. </a:t>
            </a:r>
          </a:p>
          <a:p>
            <a:pPr lvl="1"/>
            <a:r>
              <a:rPr lang="tr-TR" dirty="0"/>
              <a:t>Now, both the bonds and the </a:t>
            </a:r>
            <a:r>
              <a:rPr lang="tr-TR" dirty="0" err="1"/>
              <a:t>transactions</a:t>
            </a:r>
            <a:r>
              <a:rPr lang="tr-TR" dirty="0"/>
              <a:t> </a:t>
            </a:r>
            <a:r>
              <a:rPr lang="tr-TR" dirty="0" err="1"/>
              <a:t>money</a:t>
            </a:r>
            <a:r>
              <a:rPr lang="tr-TR" dirty="0"/>
              <a:t> pay the </a:t>
            </a:r>
            <a:r>
              <a:rPr lang="tr-TR" dirty="0" err="1"/>
              <a:t>same</a:t>
            </a:r>
            <a:r>
              <a:rPr lang="tr-TR" dirty="0"/>
              <a:t> in</a:t>
            </a:r>
            <a:r>
              <a:rPr lang="en-US" dirty="0" err="1"/>
              <a:t>terest</a:t>
            </a:r>
            <a:r>
              <a:rPr lang="tr-TR" dirty="0"/>
              <a:t>: zero; then, people are indifferent between holding </a:t>
            </a:r>
            <a:r>
              <a:rPr lang="tr-TR" dirty="0" err="1"/>
              <a:t>mo</a:t>
            </a:r>
            <a:r>
              <a:rPr lang="en-US" dirty="0"/>
              <a:t>ne</a:t>
            </a:r>
            <a:r>
              <a:rPr lang="tr-TR" dirty="0"/>
              <a:t>y versus bonds, and the demand for money becomes perfectly elastic.</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35</a:t>
            </a:fld>
            <a:endParaRPr lang="tr-TR"/>
          </a:p>
        </p:txBody>
      </p:sp>
      <p:sp>
        <p:nvSpPr>
          <p:cNvPr id="2" name="Title 1"/>
          <p:cNvSpPr>
            <a:spLocks noGrp="1"/>
          </p:cNvSpPr>
          <p:nvPr>
            <p:ph type="title" idx="4294967295"/>
          </p:nvPr>
        </p:nvSpPr>
        <p:spPr>
          <a:xfrm>
            <a:off x="1524000" y="228601"/>
            <a:ext cx="8534400" cy="758825"/>
          </a:xfrm>
        </p:spPr>
        <p:txBody>
          <a:bodyPr/>
          <a:lstStyle/>
          <a:p>
            <a:r>
              <a:rPr lang="tr-TR" dirty="0"/>
              <a:t>Special Cases: The Liquidity Trap</a:t>
            </a:r>
          </a:p>
        </p:txBody>
      </p:sp>
      <p:cxnSp>
        <p:nvCxnSpPr>
          <p:cNvPr id="7" name="Straight Connector 6"/>
          <p:cNvCxnSpPr/>
          <p:nvPr/>
        </p:nvCxnSpPr>
        <p:spPr>
          <a:xfrm rot="5400000">
            <a:off x="407368" y="2924944"/>
            <a:ext cx="33123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063552" y="4581128"/>
            <a:ext cx="36724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4871864" y="2924944"/>
            <a:ext cx="33123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28048" y="4581128"/>
            <a:ext cx="37444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2783632" y="2996952"/>
            <a:ext cx="31683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3287688" y="2996952"/>
            <a:ext cx="3168352"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Arc 24"/>
          <p:cNvSpPr/>
          <p:nvPr/>
        </p:nvSpPr>
        <p:spPr>
          <a:xfrm rot="10800000">
            <a:off x="2063552" y="1700808"/>
            <a:ext cx="4176464" cy="288032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graphicFrame>
        <p:nvGraphicFramePr>
          <p:cNvPr id="41986" name="Object 2"/>
          <p:cNvGraphicFramePr>
            <a:graphicFrameLocks noChangeAspect="1"/>
          </p:cNvGraphicFramePr>
          <p:nvPr/>
        </p:nvGraphicFramePr>
        <p:xfrm>
          <a:off x="4223792" y="4653137"/>
          <a:ext cx="279400" cy="503237"/>
        </p:xfrm>
        <a:graphic>
          <a:graphicData uri="http://schemas.openxmlformats.org/presentationml/2006/ole">
            <mc:AlternateContent xmlns:mc="http://schemas.openxmlformats.org/markup-compatibility/2006">
              <mc:Choice xmlns:v="urn:schemas-microsoft-com:vml" Requires="v">
                <p:oleObj spid="_x0000_s42181" name="Equation" r:id="rId3" imgW="279360" imgH="406080" progId="Equation.3">
                  <p:embed/>
                </p:oleObj>
              </mc:Choice>
              <mc:Fallback>
                <p:oleObj name="Equation" r:id="rId3" imgW="279360" imgH="4060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3792" y="4653137"/>
                        <a:ext cx="279400" cy="503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987" name="Object 3"/>
          <p:cNvGraphicFramePr>
            <a:graphicFrameLocks noChangeAspect="1"/>
          </p:cNvGraphicFramePr>
          <p:nvPr/>
        </p:nvGraphicFramePr>
        <p:xfrm>
          <a:off x="4727848" y="4653137"/>
          <a:ext cx="266700" cy="503237"/>
        </p:xfrm>
        <a:graphic>
          <a:graphicData uri="http://schemas.openxmlformats.org/presentationml/2006/ole">
            <mc:AlternateContent xmlns:mc="http://schemas.openxmlformats.org/markup-compatibility/2006">
              <mc:Choice xmlns:v="urn:schemas-microsoft-com:vml" Requires="v">
                <p:oleObj spid="_x0000_s42182" name="Equation" r:id="rId5" imgW="266400" imgH="406080" progId="Equation.3">
                  <p:embed/>
                </p:oleObj>
              </mc:Choice>
              <mc:Fallback>
                <p:oleObj name="Equation" r:id="rId5" imgW="266400" imgH="4060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7848" y="4653137"/>
                        <a:ext cx="266700" cy="503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 name="TextBox 27"/>
          <p:cNvSpPr txBox="1"/>
          <p:nvPr/>
        </p:nvSpPr>
        <p:spPr>
          <a:xfrm>
            <a:off x="2135560" y="3140968"/>
            <a:ext cx="487634" cy="369332"/>
          </a:xfrm>
          <a:prstGeom prst="rect">
            <a:avLst/>
          </a:prstGeom>
          <a:noFill/>
        </p:spPr>
        <p:txBody>
          <a:bodyPr wrap="none" rtlCol="0">
            <a:spAutoFit/>
          </a:bodyPr>
          <a:lstStyle/>
          <a:p>
            <a:r>
              <a:rPr lang="tr-TR" dirty="0"/>
              <a:t>M</a:t>
            </a:r>
            <a:r>
              <a:rPr lang="tr-TR" baseline="30000" dirty="0"/>
              <a:t>d</a:t>
            </a:r>
            <a:endParaRPr lang="tr-TR" dirty="0"/>
          </a:p>
        </p:txBody>
      </p:sp>
      <p:sp>
        <p:nvSpPr>
          <p:cNvPr id="29" name="TextBox 28"/>
          <p:cNvSpPr txBox="1"/>
          <p:nvPr/>
        </p:nvSpPr>
        <p:spPr>
          <a:xfrm>
            <a:off x="5375920" y="4653136"/>
            <a:ext cx="399468" cy="369332"/>
          </a:xfrm>
          <a:prstGeom prst="rect">
            <a:avLst/>
          </a:prstGeom>
          <a:noFill/>
        </p:spPr>
        <p:txBody>
          <a:bodyPr wrap="none" rtlCol="0">
            <a:spAutoFit/>
          </a:bodyPr>
          <a:lstStyle/>
          <a:p>
            <a:r>
              <a:rPr lang="tr-TR" dirty="0"/>
              <a:t>M</a:t>
            </a:r>
          </a:p>
        </p:txBody>
      </p:sp>
      <p:sp>
        <p:nvSpPr>
          <p:cNvPr id="30" name="Arc 29"/>
          <p:cNvSpPr/>
          <p:nvPr/>
        </p:nvSpPr>
        <p:spPr>
          <a:xfrm rot="5400000">
            <a:off x="6672064" y="1052736"/>
            <a:ext cx="4176464" cy="288032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cxnSp>
        <p:nvCxnSpPr>
          <p:cNvPr id="32" name="Straight Connector 31"/>
          <p:cNvCxnSpPr/>
          <p:nvPr/>
        </p:nvCxnSpPr>
        <p:spPr>
          <a:xfrm rot="10800000">
            <a:off x="6528048" y="2636912"/>
            <a:ext cx="2016224" cy="1944216"/>
          </a:xfrm>
          <a:prstGeom prst="line">
            <a:avLst/>
          </a:prstGeom>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672064" y="3140968"/>
            <a:ext cx="404278" cy="369332"/>
          </a:xfrm>
          <a:prstGeom prst="rect">
            <a:avLst/>
          </a:prstGeom>
          <a:noFill/>
        </p:spPr>
        <p:txBody>
          <a:bodyPr wrap="none" rtlCol="0">
            <a:spAutoFit/>
          </a:bodyPr>
          <a:lstStyle/>
          <a:p>
            <a:r>
              <a:rPr lang="tr-TR" dirty="0"/>
              <a:t>IS</a:t>
            </a:r>
          </a:p>
        </p:txBody>
      </p:sp>
      <p:sp>
        <p:nvSpPr>
          <p:cNvPr id="34" name="TextBox 33"/>
          <p:cNvSpPr txBox="1"/>
          <p:nvPr/>
        </p:nvSpPr>
        <p:spPr>
          <a:xfrm>
            <a:off x="9696400" y="2132857"/>
            <a:ext cx="460382" cy="307777"/>
          </a:xfrm>
          <a:prstGeom prst="rect">
            <a:avLst/>
          </a:prstGeom>
          <a:noFill/>
        </p:spPr>
        <p:txBody>
          <a:bodyPr wrap="none" rtlCol="0">
            <a:spAutoFit/>
          </a:bodyPr>
          <a:lstStyle/>
          <a:p>
            <a:r>
              <a:rPr lang="tr-TR" sz="1400" dirty="0"/>
              <a:t>LM</a:t>
            </a:r>
          </a:p>
        </p:txBody>
      </p:sp>
      <p:sp>
        <p:nvSpPr>
          <p:cNvPr id="35" name="Arc 34"/>
          <p:cNvSpPr/>
          <p:nvPr/>
        </p:nvSpPr>
        <p:spPr>
          <a:xfrm rot="5400000">
            <a:off x="6888088" y="1052736"/>
            <a:ext cx="4176464" cy="288032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36" name="TextBox 35"/>
          <p:cNvSpPr txBox="1"/>
          <p:nvPr/>
        </p:nvSpPr>
        <p:spPr>
          <a:xfrm>
            <a:off x="10129071" y="2132857"/>
            <a:ext cx="498855" cy="307777"/>
          </a:xfrm>
          <a:prstGeom prst="rect">
            <a:avLst/>
          </a:prstGeom>
          <a:noFill/>
        </p:spPr>
        <p:txBody>
          <a:bodyPr wrap="none" rtlCol="0">
            <a:spAutoFit/>
          </a:bodyPr>
          <a:lstStyle/>
          <a:p>
            <a:r>
              <a:rPr lang="tr-TR" sz="1400" dirty="0"/>
              <a:t>LM’</a:t>
            </a:r>
          </a:p>
        </p:txBody>
      </p:sp>
      <p:sp>
        <p:nvSpPr>
          <p:cNvPr id="37" name="TextBox 36"/>
          <p:cNvSpPr txBox="1"/>
          <p:nvPr/>
        </p:nvSpPr>
        <p:spPr>
          <a:xfrm>
            <a:off x="8256240" y="4653136"/>
            <a:ext cx="421910" cy="369332"/>
          </a:xfrm>
          <a:prstGeom prst="rect">
            <a:avLst/>
          </a:prstGeom>
          <a:noFill/>
        </p:spPr>
        <p:txBody>
          <a:bodyPr wrap="none" rtlCol="0">
            <a:spAutoFit/>
          </a:bodyPr>
          <a:lstStyle/>
          <a:p>
            <a:r>
              <a:rPr lang="tr-TR" dirty="0"/>
              <a:t>Y</a:t>
            </a:r>
            <a:r>
              <a:rPr lang="tr-TR" baseline="-25000" dirty="0"/>
              <a:t>0</a:t>
            </a:r>
            <a:endParaRPr lang="tr-TR" dirty="0"/>
          </a:p>
        </p:txBody>
      </p:sp>
      <p:sp>
        <p:nvSpPr>
          <p:cNvPr id="38" name="TextBox 37"/>
          <p:cNvSpPr txBox="1"/>
          <p:nvPr/>
        </p:nvSpPr>
        <p:spPr>
          <a:xfrm>
            <a:off x="9912424" y="4653136"/>
            <a:ext cx="327334" cy="369332"/>
          </a:xfrm>
          <a:prstGeom prst="rect">
            <a:avLst/>
          </a:prstGeom>
          <a:noFill/>
        </p:spPr>
        <p:txBody>
          <a:bodyPr wrap="none" rtlCol="0">
            <a:spAutoFit/>
          </a:bodyPr>
          <a:lstStyle/>
          <a:p>
            <a:r>
              <a:rPr lang="tr-TR" dirty="0"/>
              <a:t>Y</a:t>
            </a:r>
          </a:p>
        </p:txBody>
      </p:sp>
      <p:sp>
        <p:nvSpPr>
          <p:cNvPr id="39" name="TextBox 38"/>
          <p:cNvSpPr txBox="1"/>
          <p:nvPr/>
        </p:nvSpPr>
        <p:spPr>
          <a:xfrm>
            <a:off x="1847528" y="1412776"/>
            <a:ext cx="251992" cy="369332"/>
          </a:xfrm>
          <a:prstGeom prst="rect">
            <a:avLst/>
          </a:prstGeom>
          <a:noFill/>
        </p:spPr>
        <p:txBody>
          <a:bodyPr wrap="none" rtlCol="0">
            <a:spAutoFit/>
          </a:bodyPr>
          <a:lstStyle/>
          <a:p>
            <a:r>
              <a:rPr lang="tr-TR" dirty="0"/>
              <a:t>i</a:t>
            </a:r>
          </a:p>
        </p:txBody>
      </p:sp>
      <p:sp>
        <p:nvSpPr>
          <p:cNvPr id="40" name="TextBox 39"/>
          <p:cNvSpPr txBox="1"/>
          <p:nvPr/>
        </p:nvSpPr>
        <p:spPr>
          <a:xfrm>
            <a:off x="6312024" y="1340768"/>
            <a:ext cx="251992" cy="369332"/>
          </a:xfrm>
          <a:prstGeom prst="rect">
            <a:avLst/>
          </a:prstGeom>
          <a:noFill/>
        </p:spPr>
        <p:txBody>
          <a:bodyPr wrap="none" rtlCol="0">
            <a:spAutoFit/>
          </a:bodyPr>
          <a:lstStyle/>
          <a:p>
            <a:r>
              <a:rPr lang="tr-TR" dirty="0"/>
              <a:t>i</a:t>
            </a:r>
          </a:p>
        </p:txBody>
      </p:sp>
      <p:graphicFrame>
        <p:nvGraphicFramePr>
          <p:cNvPr id="41" name="Object 40"/>
          <p:cNvGraphicFramePr>
            <a:graphicFrameLocks noChangeAspect="1"/>
          </p:cNvGraphicFramePr>
          <p:nvPr/>
        </p:nvGraphicFramePr>
        <p:xfrm>
          <a:off x="2351584" y="5157192"/>
          <a:ext cx="1728192" cy="864096"/>
        </p:xfrm>
        <a:graphic>
          <a:graphicData uri="http://schemas.openxmlformats.org/presentationml/2006/ole">
            <mc:AlternateContent xmlns:mc="http://schemas.openxmlformats.org/markup-compatibility/2006">
              <mc:Choice xmlns:v="urn:schemas-microsoft-com:vml" Requires="v">
                <p:oleObj spid="_x0000_s42183" name="Equation" r:id="rId7" imgW="863280" imgH="431640" progId="Equation.3">
                  <p:embed/>
                </p:oleObj>
              </mc:Choice>
              <mc:Fallback>
                <p:oleObj name="Equation" r:id="rId7" imgW="863280" imgH="43164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51584" y="5157192"/>
                        <a:ext cx="1728192" cy="8640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 name="TextBox 41"/>
          <p:cNvSpPr txBox="1"/>
          <p:nvPr/>
        </p:nvSpPr>
        <p:spPr>
          <a:xfrm>
            <a:off x="6744072" y="5157192"/>
            <a:ext cx="3623108" cy="923330"/>
          </a:xfrm>
          <a:prstGeom prst="rect">
            <a:avLst/>
          </a:prstGeom>
          <a:solidFill>
            <a:schemeClr val="tx2">
              <a:lumMod val="60000"/>
              <a:lumOff val="40000"/>
            </a:schemeClr>
          </a:solidFill>
        </p:spPr>
        <p:txBody>
          <a:bodyPr wrap="none" rtlCol="0">
            <a:spAutoFit/>
          </a:bodyPr>
          <a:lstStyle/>
          <a:p>
            <a:r>
              <a:rPr lang="tr-TR" dirty="0"/>
              <a:t>Monetary policy: Fully Ineffective</a:t>
            </a:r>
          </a:p>
          <a:p>
            <a:endParaRPr lang="tr-TR" dirty="0"/>
          </a:p>
          <a:p>
            <a:r>
              <a:rPr lang="tr-TR" dirty="0"/>
              <a:t>Fiscal policy: Fully effective</a:t>
            </a:r>
          </a:p>
        </p:txBody>
      </p:sp>
      <p:cxnSp>
        <p:nvCxnSpPr>
          <p:cNvPr id="43" name="Straight Connector 42"/>
          <p:cNvCxnSpPr/>
          <p:nvPr/>
        </p:nvCxnSpPr>
        <p:spPr>
          <a:xfrm rot="10800000">
            <a:off x="6744072" y="2492896"/>
            <a:ext cx="2160240" cy="2088232"/>
          </a:xfrm>
          <a:prstGeom prst="line">
            <a:avLst/>
          </a:prstGeom>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6744072" y="2132856"/>
            <a:ext cx="453970" cy="369332"/>
          </a:xfrm>
          <a:prstGeom prst="rect">
            <a:avLst/>
          </a:prstGeom>
          <a:noFill/>
        </p:spPr>
        <p:txBody>
          <a:bodyPr wrap="none" rtlCol="0">
            <a:spAutoFit/>
          </a:bodyPr>
          <a:lstStyle/>
          <a:p>
            <a:r>
              <a:rPr lang="tr-TR" dirty="0"/>
              <a:t>IS’</a:t>
            </a:r>
          </a:p>
        </p:txBody>
      </p:sp>
      <p:cxnSp>
        <p:nvCxnSpPr>
          <p:cNvPr id="44" name="Straight Arrow Connector 43"/>
          <p:cNvCxnSpPr/>
          <p:nvPr/>
        </p:nvCxnSpPr>
        <p:spPr>
          <a:xfrm>
            <a:off x="4367808" y="2636912"/>
            <a:ext cx="43204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16200000" flipH="1">
            <a:off x="10092444" y="3320988"/>
            <a:ext cx="144016" cy="72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a:t>Special Cases: The Quantity Theory of Money</a:t>
            </a:r>
          </a:p>
        </p:txBody>
      </p:sp>
      <p:sp>
        <p:nvSpPr>
          <p:cNvPr id="3" name="Date Placeholder 2"/>
          <p:cNvSpPr>
            <a:spLocks noGrp="1"/>
          </p:cNvSpPr>
          <p:nvPr>
            <p:ph type="dt" sz="half" idx="10"/>
          </p:nvPr>
        </p:nvSpPr>
        <p:spPr/>
        <p:txBody>
          <a:bodyPr/>
          <a:lstStyle/>
          <a:p>
            <a:fld id="{CD9990F2-18A6-4C5A-B039-61EF66F2ECCD}"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36</a:t>
            </a:fld>
            <a:endParaRPr lang="tr-TR"/>
          </a:p>
        </p:txBody>
      </p:sp>
      <p:sp>
        <p:nvSpPr>
          <p:cNvPr id="5" name="Content Placeholder 4"/>
          <p:cNvSpPr>
            <a:spLocks noGrp="1"/>
          </p:cNvSpPr>
          <p:nvPr>
            <p:ph sz="quarter" idx="1"/>
          </p:nvPr>
        </p:nvSpPr>
        <p:spPr/>
        <p:txBody>
          <a:bodyPr/>
          <a:lstStyle/>
          <a:p>
            <a:r>
              <a:rPr lang="tr-TR" dirty="0"/>
              <a:t>This is the </a:t>
            </a:r>
            <a:r>
              <a:rPr lang="tr-TR" i="1" dirty="0"/>
              <a:t>Classical Case</a:t>
            </a:r>
            <a:r>
              <a:rPr lang="tr-TR" dirty="0"/>
              <a:t>, in which people are fully unresponsive to the changes in the interest rate</a:t>
            </a:r>
          </a:p>
          <a:p>
            <a:pPr lvl="1"/>
            <a:r>
              <a:rPr lang="tr-TR" dirty="0"/>
              <a:t>No matter what the interest rate is, people prefer to hold exactly the same amount of </a:t>
            </a:r>
            <a:r>
              <a:rPr lang="tr-TR" dirty="0" err="1"/>
              <a:t>money</a:t>
            </a:r>
            <a:r>
              <a:rPr lang="en-US" dirty="0"/>
              <a:t> (and that is determined by the volume of transactions, only)</a:t>
            </a:r>
            <a:endParaRPr lang="tr-TR" dirty="0"/>
          </a:p>
          <a:p>
            <a:pPr>
              <a:buNone/>
            </a:pPr>
            <a:r>
              <a:rPr lang="tr-TR" dirty="0"/>
              <a:t> </a:t>
            </a:r>
          </a:p>
        </p:txBody>
      </p:sp>
      <p:graphicFrame>
        <p:nvGraphicFramePr>
          <p:cNvPr id="6" name="Object 5"/>
          <p:cNvGraphicFramePr>
            <a:graphicFrameLocks noChangeAspect="1"/>
          </p:cNvGraphicFramePr>
          <p:nvPr/>
        </p:nvGraphicFramePr>
        <p:xfrm>
          <a:off x="3287713" y="3408363"/>
          <a:ext cx="5626100" cy="2703512"/>
        </p:xfrm>
        <a:graphic>
          <a:graphicData uri="http://schemas.openxmlformats.org/presentationml/2006/ole">
            <mc:AlternateContent xmlns:mc="http://schemas.openxmlformats.org/markup-compatibility/2006">
              <mc:Choice xmlns:v="urn:schemas-microsoft-com:vml" Requires="v">
                <p:oleObj spid="_x0000_s49219" name="Equation" r:id="rId3" imgW="3276360" imgH="1574640" progId="Equation.3">
                  <p:embed/>
                </p:oleObj>
              </mc:Choice>
              <mc:Fallback>
                <p:oleObj name="Equation" r:id="rId3" imgW="3276360" imgH="1574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7713" y="3408363"/>
                        <a:ext cx="5626100" cy="2703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Metin kutusu 6">
            <a:extLst>
              <a:ext uri="{FF2B5EF4-FFF2-40B4-BE49-F238E27FC236}">
                <a16:creationId xmlns:a16="http://schemas.microsoft.com/office/drawing/2014/main" id="{5E0FDB94-BA7A-4ABA-9E5A-5BE521317F3B}"/>
              </a:ext>
            </a:extLst>
          </p:cNvPr>
          <p:cNvSpPr txBox="1"/>
          <p:nvPr/>
        </p:nvSpPr>
        <p:spPr>
          <a:xfrm>
            <a:off x="4367808" y="4113789"/>
            <a:ext cx="7560840" cy="646331"/>
          </a:xfrm>
          <a:prstGeom prst="rect">
            <a:avLst/>
          </a:prstGeom>
          <a:noFill/>
        </p:spPr>
        <p:txBody>
          <a:bodyPr wrap="square" rtlCol="0">
            <a:spAutoFit/>
          </a:bodyPr>
          <a:lstStyle/>
          <a:p>
            <a:r>
              <a:rPr lang="en-US" dirty="0"/>
              <a:t>(regardless of the interest rate, people hold money based on their transactions needs)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a:t>Special Cases: The Quantity Theory of Money</a:t>
            </a:r>
          </a:p>
        </p:txBody>
      </p:sp>
      <p:sp>
        <p:nvSpPr>
          <p:cNvPr id="3" name="Date Placeholder 2"/>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37</a:t>
            </a:fld>
            <a:endParaRPr lang="tr-TR"/>
          </a:p>
        </p:txBody>
      </p:sp>
      <p:cxnSp>
        <p:nvCxnSpPr>
          <p:cNvPr id="7" name="Straight Connector 6"/>
          <p:cNvCxnSpPr/>
          <p:nvPr/>
        </p:nvCxnSpPr>
        <p:spPr>
          <a:xfrm rot="5400000">
            <a:off x="443372" y="3392996"/>
            <a:ext cx="35283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207568" y="5157192"/>
            <a:ext cx="37444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2135560" y="3429000"/>
            <a:ext cx="3456384"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847528" y="1700808"/>
            <a:ext cx="251992" cy="369332"/>
          </a:xfrm>
          <a:prstGeom prst="rect">
            <a:avLst/>
          </a:prstGeom>
          <a:noFill/>
        </p:spPr>
        <p:txBody>
          <a:bodyPr wrap="none" rtlCol="0">
            <a:spAutoFit/>
          </a:bodyPr>
          <a:lstStyle/>
          <a:p>
            <a:r>
              <a:rPr lang="tr-TR" dirty="0"/>
              <a:t>i</a:t>
            </a:r>
          </a:p>
        </p:txBody>
      </p:sp>
      <p:sp>
        <p:nvSpPr>
          <p:cNvPr id="14" name="TextBox 13"/>
          <p:cNvSpPr txBox="1"/>
          <p:nvPr/>
        </p:nvSpPr>
        <p:spPr>
          <a:xfrm>
            <a:off x="5879976" y="5373216"/>
            <a:ext cx="399468" cy="369332"/>
          </a:xfrm>
          <a:prstGeom prst="rect">
            <a:avLst/>
          </a:prstGeom>
          <a:noFill/>
        </p:spPr>
        <p:txBody>
          <a:bodyPr wrap="none" rtlCol="0">
            <a:spAutoFit/>
          </a:bodyPr>
          <a:lstStyle/>
          <a:p>
            <a:r>
              <a:rPr lang="tr-TR" dirty="0"/>
              <a:t>M</a:t>
            </a:r>
          </a:p>
        </p:txBody>
      </p:sp>
      <p:graphicFrame>
        <p:nvGraphicFramePr>
          <p:cNvPr id="50178" name="Object 2"/>
          <p:cNvGraphicFramePr>
            <a:graphicFrameLocks noChangeAspect="1"/>
          </p:cNvGraphicFramePr>
          <p:nvPr/>
        </p:nvGraphicFramePr>
        <p:xfrm>
          <a:off x="3744913" y="5229225"/>
          <a:ext cx="228600" cy="503238"/>
        </p:xfrm>
        <a:graphic>
          <a:graphicData uri="http://schemas.openxmlformats.org/presentationml/2006/ole">
            <mc:AlternateContent xmlns:mc="http://schemas.openxmlformats.org/markup-compatibility/2006">
              <mc:Choice xmlns:v="urn:schemas-microsoft-com:vml" Requires="v">
                <p:oleObj spid="_x0000_s50243" name="Equation" r:id="rId3" imgW="228600" imgH="406080" progId="Equation.3">
                  <p:embed/>
                </p:oleObj>
              </mc:Choice>
              <mc:Fallback>
                <p:oleObj name="Equation" r:id="rId3" imgW="228600" imgH="4060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4913" y="5229225"/>
                        <a:ext cx="228600" cy="503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TextBox 15"/>
          <p:cNvSpPr txBox="1"/>
          <p:nvPr/>
        </p:nvSpPr>
        <p:spPr>
          <a:xfrm>
            <a:off x="3863752" y="1628800"/>
            <a:ext cx="487634" cy="369332"/>
          </a:xfrm>
          <a:prstGeom prst="rect">
            <a:avLst/>
          </a:prstGeom>
          <a:noFill/>
        </p:spPr>
        <p:txBody>
          <a:bodyPr wrap="none" rtlCol="0">
            <a:spAutoFit/>
          </a:bodyPr>
          <a:lstStyle/>
          <a:p>
            <a:r>
              <a:rPr lang="tr-TR" dirty="0"/>
              <a:t>M</a:t>
            </a:r>
            <a:r>
              <a:rPr lang="tr-TR" baseline="30000" dirty="0"/>
              <a:t>d</a:t>
            </a:r>
            <a:endParaRPr lang="tr-TR" dirty="0"/>
          </a:p>
        </p:txBody>
      </p:sp>
      <p:cxnSp>
        <p:nvCxnSpPr>
          <p:cNvPr id="18" name="Straight Connector 17"/>
          <p:cNvCxnSpPr/>
          <p:nvPr/>
        </p:nvCxnSpPr>
        <p:spPr>
          <a:xfrm rot="5400000">
            <a:off x="5087888" y="3429000"/>
            <a:ext cx="34563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816080" y="5157192"/>
            <a:ext cx="34563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6960096" y="3501008"/>
            <a:ext cx="33123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032104" y="2060848"/>
            <a:ext cx="2952328" cy="2592288"/>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8616280" y="1628800"/>
            <a:ext cx="538930" cy="369332"/>
          </a:xfrm>
          <a:prstGeom prst="rect">
            <a:avLst/>
          </a:prstGeom>
          <a:noFill/>
        </p:spPr>
        <p:txBody>
          <a:bodyPr wrap="none" rtlCol="0">
            <a:spAutoFit/>
          </a:bodyPr>
          <a:lstStyle/>
          <a:p>
            <a:r>
              <a:rPr lang="tr-TR" dirty="0"/>
              <a:t>LM</a:t>
            </a:r>
          </a:p>
        </p:txBody>
      </p:sp>
      <p:sp>
        <p:nvSpPr>
          <p:cNvPr id="26" name="TextBox 25"/>
          <p:cNvSpPr txBox="1"/>
          <p:nvPr/>
        </p:nvSpPr>
        <p:spPr>
          <a:xfrm>
            <a:off x="9912424" y="4365104"/>
            <a:ext cx="404278" cy="369332"/>
          </a:xfrm>
          <a:prstGeom prst="rect">
            <a:avLst/>
          </a:prstGeom>
          <a:noFill/>
        </p:spPr>
        <p:txBody>
          <a:bodyPr wrap="none" rtlCol="0">
            <a:spAutoFit/>
          </a:bodyPr>
          <a:lstStyle/>
          <a:p>
            <a:r>
              <a:rPr lang="tr-TR" dirty="0"/>
              <a:t>IS</a:t>
            </a:r>
          </a:p>
        </p:txBody>
      </p:sp>
      <p:sp>
        <p:nvSpPr>
          <p:cNvPr id="27" name="TextBox 26"/>
          <p:cNvSpPr txBox="1"/>
          <p:nvPr/>
        </p:nvSpPr>
        <p:spPr>
          <a:xfrm>
            <a:off x="8616280" y="5301208"/>
            <a:ext cx="421910" cy="369332"/>
          </a:xfrm>
          <a:prstGeom prst="rect">
            <a:avLst/>
          </a:prstGeom>
          <a:noFill/>
        </p:spPr>
        <p:txBody>
          <a:bodyPr wrap="none" rtlCol="0">
            <a:spAutoFit/>
          </a:bodyPr>
          <a:lstStyle/>
          <a:p>
            <a:r>
              <a:rPr lang="tr-TR" dirty="0"/>
              <a:t>Y</a:t>
            </a:r>
            <a:r>
              <a:rPr lang="tr-TR" baseline="-25000" dirty="0"/>
              <a:t>0</a:t>
            </a:r>
            <a:endParaRPr lang="tr-TR" dirty="0"/>
          </a:p>
        </p:txBody>
      </p:sp>
      <p:sp>
        <p:nvSpPr>
          <p:cNvPr id="28" name="TextBox 27"/>
          <p:cNvSpPr txBox="1"/>
          <p:nvPr/>
        </p:nvSpPr>
        <p:spPr>
          <a:xfrm>
            <a:off x="10128448" y="5229200"/>
            <a:ext cx="327334" cy="369332"/>
          </a:xfrm>
          <a:prstGeom prst="rect">
            <a:avLst/>
          </a:prstGeom>
          <a:noFill/>
        </p:spPr>
        <p:txBody>
          <a:bodyPr wrap="none" rtlCol="0">
            <a:spAutoFit/>
          </a:bodyPr>
          <a:lstStyle/>
          <a:p>
            <a:r>
              <a:rPr lang="tr-TR" dirty="0"/>
              <a:t>Y</a:t>
            </a:r>
          </a:p>
        </p:txBody>
      </p:sp>
      <p:sp>
        <p:nvSpPr>
          <p:cNvPr id="29" name="TextBox 28"/>
          <p:cNvSpPr txBox="1"/>
          <p:nvPr/>
        </p:nvSpPr>
        <p:spPr>
          <a:xfrm>
            <a:off x="6600056" y="1700808"/>
            <a:ext cx="251992" cy="369332"/>
          </a:xfrm>
          <a:prstGeom prst="rect">
            <a:avLst/>
          </a:prstGeom>
          <a:noFill/>
        </p:spPr>
        <p:txBody>
          <a:bodyPr wrap="none" rtlCol="0">
            <a:spAutoFit/>
          </a:bodyPr>
          <a:lstStyle/>
          <a:p>
            <a:r>
              <a:rPr lang="tr-TR" dirty="0"/>
              <a:t>i</a:t>
            </a:r>
          </a:p>
        </p:txBody>
      </p:sp>
      <p:sp>
        <p:nvSpPr>
          <p:cNvPr id="30" name="TextBox 29"/>
          <p:cNvSpPr txBox="1"/>
          <p:nvPr/>
        </p:nvSpPr>
        <p:spPr>
          <a:xfrm>
            <a:off x="1919537" y="5661249"/>
            <a:ext cx="4453463" cy="646331"/>
          </a:xfrm>
          <a:prstGeom prst="rect">
            <a:avLst/>
          </a:prstGeom>
          <a:noFill/>
        </p:spPr>
        <p:txBody>
          <a:bodyPr wrap="none" rtlCol="0">
            <a:spAutoFit/>
          </a:bodyPr>
          <a:lstStyle/>
          <a:p>
            <a:r>
              <a:rPr lang="tr-TR" dirty="0"/>
              <a:t>The sensitivity parameter is 0, the slope</a:t>
            </a:r>
          </a:p>
          <a:p>
            <a:r>
              <a:rPr lang="tr-TR" dirty="0"/>
              <a:t>of the money demand function is infinite  </a:t>
            </a:r>
          </a:p>
        </p:txBody>
      </p:sp>
      <p:sp>
        <p:nvSpPr>
          <p:cNvPr id="31" name="TextBox 30"/>
          <p:cNvSpPr txBox="1"/>
          <p:nvPr/>
        </p:nvSpPr>
        <p:spPr>
          <a:xfrm>
            <a:off x="6816080" y="5733257"/>
            <a:ext cx="3528392" cy="369332"/>
          </a:xfrm>
          <a:prstGeom prst="rect">
            <a:avLst/>
          </a:prstGeom>
          <a:noFill/>
        </p:spPr>
        <p:txBody>
          <a:bodyPr wrap="square" rtlCol="0">
            <a:spAutoFit/>
          </a:bodyPr>
          <a:lstStyle/>
          <a:p>
            <a:r>
              <a:rPr lang="tr-TR" dirty="0"/>
              <a:t>The slope of the LM is infinite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a:t>Special Cases: The Quantity Theory of Money</a:t>
            </a:r>
          </a:p>
        </p:txBody>
      </p:sp>
      <p:sp>
        <p:nvSpPr>
          <p:cNvPr id="3" name="Date Placeholder 2"/>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38</a:t>
            </a:fld>
            <a:endParaRPr lang="tr-TR"/>
          </a:p>
        </p:txBody>
      </p:sp>
      <p:sp>
        <p:nvSpPr>
          <p:cNvPr id="32" name="Content Placeholder 31"/>
          <p:cNvSpPr>
            <a:spLocks noGrp="1"/>
          </p:cNvSpPr>
          <p:nvPr>
            <p:ph sz="half" idx="2"/>
          </p:nvPr>
        </p:nvSpPr>
        <p:spPr/>
        <p:txBody>
          <a:bodyPr/>
          <a:lstStyle/>
          <a:p>
            <a:r>
              <a:rPr lang="tr-TR" dirty="0"/>
              <a:t>Fiscal policy: fully ineffective (any increase in output and income is fully crowded out by the increase in interest rate)</a:t>
            </a:r>
          </a:p>
          <a:p>
            <a:r>
              <a:rPr lang="tr-TR" dirty="0"/>
              <a:t>Monetary policy: fully effective (an increase in M</a:t>
            </a:r>
            <a:r>
              <a:rPr lang="tr-TR" dirty="0">
                <a:latin typeface="Century Schoolbook"/>
              </a:rPr>
              <a:t>→an increase in Y with a constant P)</a:t>
            </a:r>
            <a:endParaRPr lang="tr-TR" dirty="0"/>
          </a:p>
        </p:txBody>
      </p:sp>
      <p:cxnSp>
        <p:nvCxnSpPr>
          <p:cNvPr id="7" name="Straight Connector 6"/>
          <p:cNvCxnSpPr/>
          <p:nvPr/>
        </p:nvCxnSpPr>
        <p:spPr>
          <a:xfrm rot="5400000">
            <a:off x="119336" y="3717032"/>
            <a:ext cx="41764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207568" y="5805264"/>
            <a:ext cx="3600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1667508" y="3825044"/>
            <a:ext cx="39604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2351584" y="2060848"/>
            <a:ext cx="3240360" cy="32403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2783632" y="1700808"/>
            <a:ext cx="3240360" cy="324036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663952" y="5301208"/>
            <a:ext cx="404278" cy="369332"/>
          </a:xfrm>
          <a:prstGeom prst="rect">
            <a:avLst/>
          </a:prstGeom>
          <a:noFill/>
        </p:spPr>
        <p:txBody>
          <a:bodyPr wrap="none" rtlCol="0">
            <a:spAutoFit/>
          </a:bodyPr>
          <a:lstStyle/>
          <a:p>
            <a:r>
              <a:rPr lang="tr-TR" dirty="0"/>
              <a:t>IS</a:t>
            </a:r>
          </a:p>
        </p:txBody>
      </p:sp>
      <p:sp>
        <p:nvSpPr>
          <p:cNvPr id="16" name="TextBox 15"/>
          <p:cNvSpPr txBox="1"/>
          <p:nvPr/>
        </p:nvSpPr>
        <p:spPr>
          <a:xfrm>
            <a:off x="6023992" y="4797152"/>
            <a:ext cx="453970" cy="369332"/>
          </a:xfrm>
          <a:prstGeom prst="rect">
            <a:avLst/>
          </a:prstGeom>
          <a:noFill/>
        </p:spPr>
        <p:txBody>
          <a:bodyPr wrap="none" rtlCol="0">
            <a:spAutoFit/>
          </a:bodyPr>
          <a:lstStyle/>
          <a:p>
            <a:r>
              <a:rPr lang="tr-TR" dirty="0"/>
              <a:t>IS’</a:t>
            </a:r>
          </a:p>
        </p:txBody>
      </p:sp>
      <p:sp>
        <p:nvSpPr>
          <p:cNvPr id="17" name="TextBox 16"/>
          <p:cNvSpPr txBox="1"/>
          <p:nvPr/>
        </p:nvSpPr>
        <p:spPr>
          <a:xfrm>
            <a:off x="3431704" y="5877272"/>
            <a:ext cx="421910" cy="369332"/>
          </a:xfrm>
          <a:prstGeom prst="rect">
            <a:avLst/>
          </a:prstGeom>
          <a:noFill/>
        </p:spPr>
        <p:txBody>
          <a:bodyPr wrap="none" rtlCol="0">
            <a:spAutoFit/>
          </a:bodyPr>
          <a:lstStyle/>
          <a:p>
            <a:r>
              <a:rPr lang="tr-TR" dirty="0"/>
              <a:t>Y</a:t>
            </a:r>
            <a:r>
              <a:rPr lang="tr-TR" baseline="-25000" dirty="0"/>
              <a:t>0</a:t>
            </a:r>
            <a:endParaRPr lang="tr-TR" dirty="0"/>
          </a:p>
        </p:txBody>
      </p:sp>
      <p:sp>
        <p:nvSpPr>
          <p:cNvPr id="18" name="TextBox 17"/>
          <p:cNvSpPr txBox="1"/>
          <p:nvPr/>
        </p:nvSpPr>
        <p:spPr>
          <a:xfrm>
            <a:off x="5591944" y="5877272"/>
            <a:ext cx="327334" cy="369332"/>
          </a:xfrm>
          <a:prstGeom prst="rect">
            <a:avLst/>
          </a:prstGeom>
          <a:noFill/>
        </p:spPr>
        <p:txBody>
          <a:bodyPr wrap="none" rtlCol="0">
            <a:spAutoFit/>
          </a:bodyPr>
          <a:lstStyle/>
          <a:p>
            <a:r>
              <a:rPr lang="tr-TR" dirty="0"/>
              <a:t>Y</a:t>
            </a:r>
          </a:p>
        </p:txBody>
      </p:sp>
      <p:sp>
        <p:nvSpPr>
          <p:cNvPr id="19" name="TextBox 18"/>
          <p:cNvSpPr txBox="1"/>
          <p:nvPr/>
        </p:nvSpPr>
        <p:spPr>
          <a:xfrm>
            <a:off x="1991544" y="1556792"/>
            <a:ext cx="251992" cy="369332"/>
          </a:xfrm>
          <a:prstGeom prst="rect">
            <a:avLst/>
          </a:prstGeom>
          <a:noFill/>
        </p:spPr>
        <p:txBody>
          <a:bodyPr wrap="none" rtlCol="0">
            <a:spAutoFit/>
          </a:bodyPr>
          <a:lstStyle/>
          <a:p>
            <a:r>
              <a:rPr lang="tr-TR" dirty="0"/>
              <a:t>i</a:t>
            </a:r>
          </a:p>
        </p:txBody>
      </p:sp>
      <p:cxnSp>
        <p:nvCxnSpPr>
          <p:cNvPr id="21" name="Straight Connector 20"/>
          <p:cNvCxnSpPr/>
          <p:nvPr/>
        </p:nvCxnSpPr>
        <p:spPr>
          <a:xfrm rot="10800000">
            <a:off x="2207568" y="3356992"/>
            <a:ext cx="14401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10800000">
            <a:off x="2207568" y="2564904"/>
            <a:ext cx="1440160"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919536" y="3212976"/>
            <a:ext cx="346570" cy="369332"/>
          </a:xfrm>
          <a:prstGeom prst="rect">
            <a:avLst/>
          </a:prstGeom>
          <a:noFill/>
        </p:spPr>
        <p:txBody>
          <a:bodyPr wrap="none" rtlCol="0">
            <a:spAutoFit/>
          </a:bodyPr>
          <a:lstStyle/>
          <a:p>
            <a:r>
              <a:rPr lang="tr-TR" dirty="0"/>
              <a:t>i</a:t>
            </a:r>
            <a:r>
              <a:rPr lang="tr-TR" baseline="-25000" dirty="0"/>
              <a:t>0</a:t>
            </a:r>
            <a:endParaRPr lang="tr-TR" dirty="0"/>
          </a:p>
        </p:txBody>
      </p:sp>
      <p:sp>
        <p:nvSpPr>
          <p:cNvPr id="25" name="TextBox 24"/>
          <p:cNvSpPr txBox="1"/>
          <p:nvPr/>
        </p:nvSpPr>
        <p:spPr>
          <a:xfrm>
            <a:off x="1847528" y="2420888"/>
            <a:ext cx="317716" cy="369332"/>
          </a:xfrm>
          <a:prstGeom prst="rect">
            <a:avLst/>
          </a:prstGeom>
          <a:noFill/>
        </p:spPr>
        <p:txBody>
          <a:bodyPr wrap="none" rtlCol="0">
            <a:spAutoFit/>
          </a:bodyPr>
          <a:lstStyle/>
          <a:p>
            <a:r>
              <a:rPr lang="tr-TR" dirty="0"/>
              <a:t>i</a:t>
            </a:r>
            <a:r>
              <a:rPr lang="tr-TR" baseline="-25000" dirty="0"/>
              <a:t>1</a:t>
            </a:r>
            <a:endParaRPr lang="tr-TR" dirty="0"/>
          </a:p>
        </p:txBody>
      </p:sp>
      <p:sp>
        <p:nvSpPr>
          <p:cNvPr id="26" name="TextBox 25"/>
          <p:cNvSpPr txBox="1"/>
          <p:nvPr/>
        </p:nvSpPr>
        <p:spPr>
          <a:xfrm>
            <a:off x="3719736" y="1628800"/>
            <a:ext cx="538930" cy="369332"/>
          </a:xfrm>
          <a:prstGeom prst="rect">
            <a:avLst/>
          </a:prstGeom>
          <a:noFill/>
        </p:spPr>
        <p:txBody>
          <a:bodyPr wrap="none" rtlCol="0">
            <a:spAutoFit/>
          </a:bodyPr>
          <a:lstStyle/>
          <a:p>
            <a:r>
              <a:rPr lang="tr-TR" dirty="0"/>
              <a:t>LM</a:t>
            </a:r>
          </a:p>
        </p:txBody>
      </p:sp>
      <p:cxnSp>
        <p:nvCxnSpPr>
          <p:cNvPr id="30" name="Straight Arrow Connector 29"/>
          <p:cNvCxnSpPr/>
          <p:nvPr/>
        </p:nvCxnSpPr>
        <p:spPr>
          <a:xfrm rot="5400000" flipH="1" flipV="1">
            <a:off x="4007768" y="3356992"/>
            <a:ext cx="288032"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POLICY MIXES</a:t>
            </a:r>
          </a:p>
        </p:txBody>
      </p:sp>
      <p:sp>
        <p:nvSpPr>
          <p:cNvPr id="3" name="Date Placeholder 2"/>
          <p:cNvSpPr>
            <a:spLocks noGrp="1"/>
          </p:cNvSpPr>
          <p:nvPr>
            <p:ph type="dt" sz="half" idx="10"/>
          </p:nvPr>
        </p:nvSpPr>
        <p:spPr/>
        <p:txBody>
          <a:bodyPr/>
          <a:lstStyle/>
          <a:p>
            <a:fld id="{513F3D92-BD60-4BCB-8774-CBD3413645D0}"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39</a:t>
            </a:fld>
            <a:endParaRPr lang="tr-TR"/>
          </a:p>
        </p:txBody>
      </p:sp>
      <p:sp>
        <p:nvSpPr>
          <p:cNvPr id="5" name="Content Placeholder 4"/>
          <p:cNvSpPr>
            <a:spLocks noGrp="1"/>
          </p:cNvSpPr>
          <p:nvPr>
            <p:ph sz="half" idx="1"/>
          </p:nvPr>
        </p:nvSpPr>
        <p:spPr/>
        <p:txBody>
          <a:bodyPr>
            <a:normAutofit/>
          </a:bodyPr>
          <a:lstStyle/>
          <a:p>
            <a:r>
              <a:rPr lang="tr-TR" dirty="0"/>
              <a:t>In order to reach specific goals, the governments may use monetary and fiscal policy together</a:t>
            </a:r>
          </a:p>
          <a:p>
            <a:r>
              <a:rPr lang="tr-TR" dirty="0"/>
              <a:t>Goal 1: Increase the income/output level, but at the same time keep interest rate from rising</a:t>
            </a:r>
          </a:p>
          <a:p>
            <a:pPr lvl="1"/>
            <a:r>
              <a:rPr lang="tr-TR" dirty="0"/>
              <a:t>To achieve this goal, use expansionary fiscal and expansionary monetary policy: “</a:t>
            </a:r>
            <a:r>
              <a:rPr lang="tr-TR" u="sng" dirty="0">
                <a:effectLst>
                  <a:outerShdw blurRad="38100" dist="38100" dir="2700000" algn="tl">
                    <a:srgbClr val="000000">
                      <a:alpha val="43137"/>
                    </a:srgbClr>
                  </a:outerShdw>
                </a:effectLst>
              </a:rPr>
              <a:t>Accomodative Monetary Policy</a:t>
            </a:r>
            <a:r>
              <a:rPr lang="tr-TR" dirty="0"/>
              <a:t>”</a:t>
            </a:r>
          </a:p>
        </p:txBody>
      </p:sp>
      <p:sp>
        <p:nvSpPr>
          <p:cNvPr id="6" name="Content Placeholder 5"/>
          <p:cNvSpPr>
            <a:spLocks noGrp="1"/>
          </p:cNvSpPr>
          <p:nvPr>
            <p:ph sz="half" idx="2"/>
          </p:nvPr>
        </p:nvSpPr>
        <p:spPr/>
        <p:txBody>
          <a:bodyPr>
            <a:normAutofit/>
          </a:bodyPr>
          <a:lstStyle/>
          <a:p>
            <a:r>
              <a:rPr lang="tr-TR" u="sng" dirty="0">
                <a:effectLst>
                  <a:outerShdw blurRad="38100" dist="38100" dir="2700000" algn="tl">
                    <a:srgbClr val="000000">
                      <a:alpha val="43137"/>
                    </a:srgbClr>
                  </a:outerShdw>
                </a:effectLst>
              </a:rPr>
              <a:t>Monetary Accomodation</a:t>
            </a:r>
          </a:p>
        </p:txBody>
      </p:sp>
      <p:cxnSp>
        <p:nvCxnSpPr>
          <p:cNvPr id="8" name="Straight Connector 7"/>
          <p:cNvCxnSpPr/>
          <p:nvPr/>
        </p:nvCxnSpPr>
        <p:spPr>
          <a:xfrm rot="5400000">
            <a:off x="5015880" y="3573016"/>
            <a:ext cx="30243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528048" y="5085184"/>
            <a:ext cx="37444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6492044" y="2744924"/>
            <a:ext cx="2376264" cy="20162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flipH="1" flipV="1">
            <a:off x="6492044" y="2384884"/>
            <a:ext cx="2736304" cy="2088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6528048" y="3717032"/>
            <a:ext cx="108012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6996100" y="4401108"/>
            <a:ext cx="136815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H="1">
            <a:off x="7140116" y="2456892"/>
            <a:ext cx="2376264" cy="20162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680176" y="3717032"/>
            <a:ext cx="79208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flipH="1" flipV="1">
            <a:off x="7068108" y="2744924"/>
            <a:ext cx="2736304" cy="2088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7860196" y="4401108"/>
            <a:ext cx="136815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168008" y="3573016"/>
            <a:ext cx="346570" cy="369332"/>
          </a:xfrm>
          <a:prstGeom prst="rect">
            <a:avLst/>
          </a:prstGeom>
          <a:noFill/>
        </p:spPr>
        <p:txBody>
          <a:bodyPr wrap="none" rtlCol="0">
            <a:spAutoFit/>
          </a:bodyPr>
          <a:lstStyle/>
          <a:p>
            <a:r>
              <a:rPr lang="tr-TR" dirty="0"/>
              <a:t>i</a:t>
            </a:r>
            <a:r>
              <a:rPr lang="tr-TR" baseline="-25000" dirty="0"/>
              <a:t>0</a:t>
            </a:r>
            <a:endParaRPr lang="tr-TR" dirty="0"/>
          </a:p>
        </p:txBody>
      </p:sp>
      <p:sp>
        <p:nvSpPr>
          <p:cNvPr id="28" name="TextBox 27"/>
          <p:cNvSpPr txBox="1"/>
          <p:nvPr/>
        </p:nvSpPr>
        <p:spPr>
          <a:xfrm>
            <a:off x="7392144" y="5157192"/>
            <a:ext cx="421910" cy="369332"/>
          </a:xfrm>
          <a:prstGeom prst="rect">
            <a:avLst/>
          </a:prstGeom>
          <a:noFill/>
        </p:spPr>
        <p:txBody>
          <a:bodyPr wrap="none" rtlCol="0">
            <a:spAutoFit/>
          </a:bodyPr>
          <a:lstStyle/>
          <a:p>
            <a:r>
              <a:rPr lang="tr-TR" dirty="0"/>
              <a:t>Y</a:t>
            </a:r>
            <a:r>
              <a:rPr lang="tr-TR" baseline="-25000" dirty="0"/>
              <a:t>0</a:t>
            </a:r>
            <a:endParaRPr lang="tr-TR" dirty="0"/>
          </a:p>
        </p:txBody>
      </p:sp>
      <p:sp>
        <p:nvSpPr>
          <p:cNvPr id="29" name="TextBox 28"/>
          <p:cNvSpPr txBox="1"/>
          <p:nvPr/>
        </p:nvSpPr>
        <p:spPr>
          <a:xfrm>
            <a:off x="8328248" y="5157192"/>
            <a:ext cx="393056" cy="369332"/>
          </a:xfrm>
          <a:prstGeom prst="rect">
            <a:avLst/>
          </a:prstGeom>
          <a:noFill/>
        </p:spPr>
        <p:txBody>
          <a:bodyPr wrap="none" rtlCol="0">
            <a:spAutoFit/>
          </a:bodyPr>
          <a:lstStyle/>
          <a:p>
            <a:r>
              <a:rPr lang="tr-TR" dirty="0"/>
              <a:t>Y</a:t>
            </a:r>
            <a:r>
              <a:rPr lang="tr-TR" baseline="-25000" dirty="0"/>
              <a:t>1</a:t>
            </a:r>
            <a:endParaRPr lang="tr-TR" dirty="0"/>
          </a:p>
        </p:txBody>
      </p:sp>
      <p:cxnSp>
        <p:nvCxnSpPr>
          <p:cNvPr id="31" name="Straight Connector 30"/>
          <p:cNvCxnSpPr/>
          <p:nvPr/>
        </p:nvCxnSpPr>
        <p:spPr>
          <a:xfrm rot="10800000">
            <a:off x="6528048" y="3140968"/>
            <a:ext cx="158417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7140116" y="4113076"/>
            <a:ext cx="194421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7752184" y="5661248"/>
            <a:ext cx="720080" cy="1588"/>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8688288" y="4437112"/>
            <a:ext cx="432048" cy="36004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8616280" y="2420888"/>
            <a:ext cx="504056" cy="43204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8904312" y="4581128"/>
            <a:ext cx="284052" cy="369332"/>
          </a:xfrm>
          <a:prstGeom prst="rect">
            <a:avLst/>
          </a:prstGeom>
          <a:noFill/>
        </p:spPr>
        <p:txBody>
          <a:bodyPr wrap="none" rtlCol="0">
            <a:spAutoFit/>
          </a:bodyPr>
          <a:lstStyle/>
          <a:p>
            <a:r>
              <a:rPr lang="tr-TR" dirty="0"/>
              <a:t>1</a:t>
            </a:r>
          </a:p>
        </p:txBody>
      </p:sp>
      <p:sp>
        <p:nvSpPr>
          <p:cNvPr id="42" name="TextBox 41"/>
          <p:cNvSpPr txBox="1"/>
          <p:nvPr/>
        </p:nvSpPr>
        <p:spPr>
          <a:xfrm>
            <a:off x="8904312" y="2348880"/>
            <a:ext cx="312906" cy="369332"/>
          </a:xfrm>
          <a:prstGeom prst="rect">
            <a:avLst/>
          </a:prstGeom>
          <a:noFill/>
        </p:spPr>
        <p:txBody>
          <a:bodyPr wrap="none" rtlCol="0">
            <a:spAutoFit/>
          </a:bodyPr>
          <a:lstStyle/>
          <a:p>
            <a:r>
              <a:rPr lang="tr-TR" dirty="0"/>
              <a:t>2</a:t>
            </a:r>
          </a:p>
        </p:txBody>
      </p:sp>
      <p:sp>
        <p:nvSpPr>
          <p:cNvPr id="43" name="TextBox 42"/>
          <p:cNvSpPr txBox="1"/>
          <p:nvPr/>
        </p:nvSpPr>
        <p:spPr>
          <a:xfrm>
            <a:off x="6384032" y="2060848"/>
            <a:ext cx="251992" cy="369332"/>
          </a:xfrm>
          <a:prstGeom prst="rect">
            <a:avLst/>
          </a:prstGeom>
          <a:noFill/>
        </p:spPr>
        <p:txBody>
          <a:bodyPr wrap="none" rtlCol="0">
            <a:spAutoFit/>
          </a:bodyPr>
          <a:lstStyle/>
          <a:p>
            <a:r>
              <a:rPr lang="tr-TR" dirty="0"/>
              <a:t>i</a:t>
            </a:r>
          </a:p>
        </p:txBody>
      </p:sp>
      <p:sp>
        <p:nvSpPr>
          <p:cNvPr id="45" name="TextBox 44"/>
          <p:cNvSpPr txBox="1"/>
          <p:nvPr/>
        </p:nvSpPr>
        <p:spPr>
          <a:xfrm>
            <a:off x="10056440" y="5157192"/>
            <a:ext cx="327334" cy="369332"/>
          </a:xfrm>
          <a:prstGeom prst="rect">
            <a:avLst/>
          </a:prstGeom>
          <a:noFill/>
        </p:spPr>
        <p:txBody>
          <a:bodyPr wrap="none" rtlCol="0">
            <a:spAutoFit/>
          </a:bodyPr>
          <a:lstStyle/>
          <a:p>
            <a:r>
              <a:rPr lang="tr-TR" dirty="0"/>
              <a:t>Y</a:t>
            </a:r>
          </a:p>
        </p:txBody>
      </p:sp>
      <p:sp>
        <p:nvSpPr>
          <p:cNvPr id="30" name="TextBox 29"/>
          <p:cNvSpPr txBox="1"/>
          <p:nvPr/>
        </p:nvSpPr>
        <p:spPr>
          <a:xfrm>
            <a:off x="8904312" y="1772816"/>
            <a:ext cx="538930" cy="369332"/>
          </a:xfrm>
          <a:prstGeom prst="rect">
            <a:avLst/>
          </a:prstGeom>
          <a:noFill/>
        </p:spPr>
        <p:txBody>
          <a:bodyPr wrap="none" rtlCol="0">
            <a:spAutoFit/>
          </a:bodyPr>
          <a:lstStyle/>
          <a:p>
            <a:r>
              <a:rPr lang="tr-TR" dirty="0"/>
              <a:t>LM</a:t>
            </a:r>
          </a:p>
        </p:txBody>
      </p:sp>
      <p:sp>
        <p:nvSpPr>
          <p:cNvPr id="32" name="TextBox 31"/>
          <p:cNvSpPr txBox="1"/>
          <p:nvPr/>
        </p:nvSpPr>
        <p:spPr>
          <a:xfrm>
            <a:off x="9408369" y="2276872"/>
            <a:ext cx="588623" cy="369332"/>
          </a:xfrm>
          <a:prstGeom prst="rect">
            <a:avLst/>
          </a:prstGeom>
          <a:noFill/>
        </p:spPr>
        <p:txBody>
          <a:bodyPr wrap="none" rtlCol="0">
            <a:spAutoFit/>
          </a:bodyPr>
          <a:lstStyle/>
          <a:p>
            <a:r>
              <a:rPr lang="tr-TR" dirty="0"/>
              <a:t>LM’</a:t>
            </a:r>
          </a:p>
        </p:txBody>
      </p:sp>
      <p:sp>
        <p:nvSpPr>
          <p:cNvPr id="34" name="TextBox 33"/>
          <p:cNvSpPr txBox="1"/>
          <p:nvPr/>
        </p:nvSpPr>
        <p:spPr>
          <a:xfrm>
            <a:off x="8688288" y="4869160"/>
            <a:ext cx="404278" cy="369332"/>
          </a:xfrm>
          <a:prstGeom prst="rect">
            <a:avLst/>
          </a:prstGeom>
          <a:noFill/>
        </p:spPr>
        <p:txBody>
          <a:bodyPr wrap="none" rtlCol="0">
            <a:spAutoFit/>
          </a:bodyPr>
          <a:lstStyle/>
          <a:p>
            <a:r>
              <a:rPr lang="tr-TR" dirty="0"/>
              <a:t>IS</a:t>
            </a:r>
          </a:p>
        </p:txBody>
      </p:sp>
      <p:sp>
        <p:nvSpPr>
          <p:cNvPr id="35" name="TextBox 34"/>
          <p:cNvSpPr txBox="1"/>
          <p:nvPr/>
        </p:nvSpPr>
        <p:spPr>
          <a:xfrm>
            <a:off x="9336360" y="4581128"/>
            <a:ext cx="453970" cy="369332"/>
          </a:xfrm>
          <a:prstGeom prst="rect">
            <a:avLst/>
          </a:prstGeom>
          <a:noFill/>
        </p:spPr>
        <p:txBody>
          <a:bodyPr wrap="none" rtlCol="0">
            <a:spAutoFit/>
          </a:bodyPr>
          <a:lstStyle/>
          <a:p>
            <a:r>
              <a:rPr lang="tr-TR" dirty="0"/>
              <a:t>IS’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POLICY MIXES</a:t>
            </a:r>
          </a:p>
        </p:txBody>
      </p:sp>
      <p:sp>
        <p:nvSpPr>
          <p:cNvPr id="3" name="Date Placeholder 2"/>
          <p:cNvSpPr>
            <a:spLocks noGrp="1"/>
          </p:cNvSpPr>
          <p:nvPr>
            <p:ph type="dt" sz="half" idx="10"/>
          </p:nvPr>
        </p:nvSpPr>
        <p:spPr/>
        <p:txBody>
          <a:bodyPr/>
          <a:lstStyle/>
          <a:p>
            <a:fld id="{513F3D92-BD60-4BCB-8774-CBD3413645D0}" type="datetime1">
              <a:rPr lang="tr-TR" smtClean="0"/>
              <a:pPr/>
              <a:t>27.10.2025</a:t>
            </a:fld>
            <a:endParaRPr lang="tr-TR"/>
          </a:p>
        </p:txBody>
      </p:sp>
      <p:sp>
        <p:nvSpPr>
          <p:cNvPr id="4" name="Slide Number Placeholder 3"/>
          <p:cNvSpPr>
            <a:spLocks noGrp="1"/>
          </p:cNvSpPr>
          <p:nvPr>
            <p:ph type="sldNum" sz="quarter" idx="12"/>
          </p:nvPr>
        </p:nvSpPr>
        <p:spPr/>
        <p:txBody>
          <a:bodyPr/>
          <a:lstStyle/>
          <a:p>
            <a:fld id="{B5F697F6-09A5-4556-A079-4E63017F4F97}" type="slidenum">
              <a:rPr lang="tr-TR" smtClean="0"/>
              <a:pPr/>
              <a:t>40</a:t>
            </a:fld>
            <a:endParaRPr lang="tr-TR"/>
          </a:p>
        </p:txBody>
      </p:sp>
      <p:sp>
        <p:nvSpPr>
          <p:cNvPr id="5" name="Content Placeholder 4"/>
          <p:cNvSpPr>
            <a:spLocks noGrp="1"/>
          </p:cNvSpPr>
          <p:nvPr>
            <p:ph sz="half" idx="1"/>
          </p:nvPr>
        </p:nvSpPr>
        <p:spPr/>
        <p:txBody>
          <a:bodyPr>
            <a:normAutofit/>
          </a:bodyPr>
          <a:lstStyle/>
          <a:p>
            <a:r>
              <a:rPr lang="tr-TR" sz="1800" dirty="0"/>
              <a:t>Goal 2: Keep income/output the same, decrease the interest rate</a:t>
            </a:r>
          </a:p>
          <a:p>
            <a:pPr>
              <a:buNone/>
            </a:pPr>
            <a:r>
              <a:rPr lang="tr-TR" sz="1800" dirty="0"/>
              <a:t>	*Contractionary fiscal</a:t>
            </a:r>
          </a:p>
          <a:p>
            <a:pPr>
              <a:buNone/>
            </a:pPr>
            <a:r>
              <a:rPr lang="tr-TR" sz="1800" dirty="0"/>
              <a:t>	*Expansionary monetary</a:t>
            </a:r>
          </a:p>
        </p:txBody>
      </p:sp>
      <p:cxnSp>
        <p:nvCxnSpPr>
          <p:cNvPr id="8" name="Straight Connector 7"/>
          <p:cNvCxnSpPr/>
          <p:nvPr/>
        </p:nvCxnSpPr>
        <p:spPr>
          <a:xfrm rot="5400000">
            <a:off x="515380" y="4329100"/>
            <a:ext cx="32403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135560" y="5949280"/>
            <a:ext cx="36724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351584" y="2924944"/>
            <a:ext cx="3384376" cy="28083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2351584" y="2708920"/>
            <a:ext cx="3168352" cy="3024336"/>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135560" y="3645024"/>
            <a:ext cx="2808312" cy="23042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0800000">
            <a:off x="2135560" y="4221088"/>
            <a:ext cx="18002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3107668" y="5121188"/>
            <a:ext cx="165618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2999656" y="3140968"/>
            <a:ext cx="2952328" cy="28083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6200000" flipH="1">
            <a:off x="4799856" y="3429000"/>
            <a:ext cx="36004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10800000" flipV="1">
            <a:off x="4511824" y="5157192"/>
            <a:ext cx="432048"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10800000">
            <a:off x="2135560" y="5085184"/>
            <a:ext cx="18002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447928" y="2492896"/>
            <a:ext cx="538930" cy="369332"/>
          </a:xfrm>
          <a:prstGeom prst="rect">
            <a:avLst/>
          </a:prstGeom>
          <a:noFill/>
        </p:spPr>
        <p:txBody>
          <a:bodyPr wrap="none" rtlCol="0">
            <a:spAutoFit/>
          </a:bodyPr>
          <a:lstStyle/>
          <a:p>
            <a:r>
              <a:rPr lang="tr-TR" dirty="0"/>
              <a:t>LM</a:t>
            </a:r>
          </a:p>
        </p:txBody>
      </p:sp>
      <p:sp>
        <p:nvSpPr>
          <p:cNvPr id="33" name="TextBox 32"/>
          <p:cNvSpPr txBox="1"/>
          <p:nvPr/>
        </p:nvSpPr>
        <p:spPr>
          <a:xfrm>
            <a:off x="5591945" y="3212976"/>
            <a:ext cx="588623" cy="369332"/>
          </a:xfrm>
          <a:prstGeom prst="rect">
            <a:avLst/>
          </a:prstGeom>
          <a:noFill/>
        </p:spPr>
        <p:txBody>
          <a:bodyPr wrap="none" rtlCol="0">
            <a:spAutoFit/>
          </a:bodyPr>
          <a:lstStyle/>
          <a:p>
            <a:r>
              <a:rPr lang="tr-TR" dirty="0"/>
              <a:t>LM’</a:t>
            </a:r>
          </a:p>
        </p:txBody>
      </p:sp>
      <p:sp>
        <p:nvSpPr>
          <p:cNvPr id="34" name="TextBox 33"/>
          <p:cNvSpPr txBox="1"/>
          <p:nvPr/>
        </p:nvSpPr>
        <p:spPr>
          <a:xfrm>
            <a:off x="5519936" y="5445224"/>
            <a:ext cx="404278" cy="369332"/>
          </a:xfrm>
          <a:prstGeom prst="rect">
            <a:avLst/>
          </a:prstGeom>
          <a:noFill/>
        </p:spPr>
        <p:txBody>
          <a:bodyPr wrap="none" rtlCol="0">
            <a:spAutoFit/>
          </a:bodyPr>
          <a:lstStyle/>
          <a:p>
            <a:r>
              <a:rPr lang="tr-TR" dirty="0"/>
              <a:t>IS</a:t>
            </a:r>
          </a:p>
        </p:txBody>
      </p:sp>
      <p:sp>
        <p:nvSpPr>
          <p:cNvPr id="35" name="TextBox 34"/>
          <p:cNvSpPr txBox="1"/>
          <p:nvPr/>
        </p:nvSpPr>
        <p:spPr>
          <a:xfrm>
            <a:off x="4871864" y="5589240"/>
            <a:ext cx="453970" cy="369332"/>
          </a:xfrm>
          <a:prstGeom prst="rect">
            <a:avLst/>
          </a:prstGeom>
          <a:noFill/>
        </p:spPr>
        <p:txBody>
          <a:bodyPr wrap="none" rtlCol="0">
            <a:spAutoFit/>
          </a:bodyPr>
          <a:lstStyle/>
          <a:p>
            <a:r>
              <a:rPr lang="tr-TR" dirty="0"/>
              <a:t>IS’</a:t>
            </a:r>
          </a:p>
        </p:txBody>
      </p:sp>
      <p:sp>
        <p:nvSpPr>
          <p:cNvPr id="36" name="Content Placeholder 4"/>
          <p:cNvSpPr>
            <a:spLocks noGrp="1"/>
          </p:cNvSpPr>
          <p:nvPr>
            <p:ph sz="half" idx="2"/>
          </p:nvPr>
        </p:nvSpPr>
        <p:spPr/>
        <p:txBody>
          <a:bodyPr>
            <a:normAutofit/>
          </a:bodyPr>
          <a:lstStyle/>
          <a:p>
            <a:r>
              <a:rPr lang="tr-TR" sz="1800" dirty="0"/>
              <a:t>Goal 3: Keep interest rate the same, decrease the income</a:t>
            </a:r>
          </a:p>
          <a:p>
            <a:pPr>
              <a:buNone/>
            </a:pPr>
            <a:r>
              <a:rPr lang="tr-TR" sz="1800" dirty="0"/>
              <a:t>	*Contractionary fiscal</a:t>
            </a:r>
          </a:p>
          <a:p>
            <a:pPr>
              <a:buNone/>
            </a:pPr>
            <a:r>
              <a:rPr lang="tr-TR" sz="1800" dirty="0"/>
              <a:t>	*Contractionary monetary</a:t>
            </a:r>
          </a:p>
        </p:txBody>
      </p:sp>
      <p:cxnSp>
        <p:nvCxnSpPr>
          <p:cNvPr id="38" name="Straight Connector 37"/>
          <p:cNvCxnSpPr/>
          <p:nvPr/>
        </p:nvCxnSpPr>
        <p:spPr>
          <a:xfrm rot="5400000">
            <a:off x="5051884" y="4401108"/>
            <a:ext cx="30963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600056" y="5949280"/>
            <a:ext cx="3600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6960096" y="2852936"/>
            <a:ext cx="3240360" cy="2520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10800000" flipV="1">
            <a:off x="6816080" y="2996952"/>
            <a:ext cx="3024336" cy="25922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0800000">
            <a:off x="6600056" y="4077072"/>
            <a:ext cx="201622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7680176" y="5013176"/>
            <a:ext cx="187220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6672064" y="3356992"/>
            <a:ext cx="3240360" cy="2520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0800000" flipV="1">
            <a:off x="6672064" y="2780928"/>
            <a:ext cx="2376264" cy="2088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5400000">
            <a:off x="6600056" y="5013176"/>
            <a:ext cx="1872208"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9768408" y="2780928"/>
            <a:ext cx="538930" cy="369332"/>
          </a:xfrm>
          <a:prstGeom prst="rect">
            <a:avLst/>
          </a:prstGeom>
          <a:noFill/>
        </p:spPr>
        <p:txBody>
          <a:bodyPr wrap="none" rtlCol="0">
            <a:spAutoFit/>
          </a:bodyPr>
          <a:lstStyle/>
          <a:p>
            <a:r>
              <a:rPr lang="tr-TR" dirty="0"/>
              <a:t>LM</a:t>
            </a:r>
          </a:p>
        </p:txBody>
      </p:sp>
      <p:sp>
        <p:nvSpPr>
          <p:cNvPr id="56" name="TextBox 55"/>
          <p:cNvSpPr txBox="1"/>
          <p:nvPr/>
        </p:nvSpPr>
        <p:spPr>
          <a:xfrm>
            <a:off x="8976321" y="2636912"/>
            <a:ext cx="588623" cy="369332"/>
          </a:xfrm>
          <a:prstGeom prst="rect">
            <a:avLst/>
          </a:prstGeom>
          <a:noFill/>
        </p:spPr>
        <p:txBody>
          <a:bodyPr wrap="none" rtlCol="0">
            <a:spAutoFit/>
          </a:bodyPr>
          <a:lstStyle/>
          <a:p>
            <a:r>
              <a:rPr lang="tr-TR" dirty="0"/>
              <a:t>LM’</a:t>
            </a:r>
          </a:p>
        </p:txBody>
      </p:sp>
      <p:sp>
        <p:nvSpPr>
          <p:cNvPr id="57" name="TextBox 56"/>
          <p:cNvSpPr txBox="1"/>
          <p:nvPr/>
        </p:nvSpPr>
        <p:spPr>
          <a:xfrm>
            <a:off x="9912424" y="5157192"/>
            <a:ext cx="404278" cy="369332"/>
          </a:xfrm>
          <a:prstGeom prst="rect">
            <a:avLst/>
          </a:prstGeom>
          <a:noFill/>
        </p:spPr>
        <p:txBody>
          <a:bodyPr wrap="none" rtlCol="0">
            <a:spAutoFit/>
          </a:bodyPr>
          <a:lstStyle/>
          <a:p>
            <a:r>
              <a:rPr lang="tr-TR" dirty="0"/>
              <a:t>IS</a:t>
            </a:r>
          </a:p>
        </p:txBody>
      </p:sp>
      <p:sp>
        <p:nvSpPr>
          <p:cNvPr id="58" name="TextBox 57"/>
          <p:cNvSpPr txBox="1"/>
          <p:nvPr/>
        </p:nvSpPr>
        <p:spPr>
          <a:xfrm>
            <a:off x="9768408" y="5661248"/>
            <a:ext cx="453970" cy="369332"/>
          </a:xfrm>
          <a:prstGeom prst="rect">
            <a:avLst/>
          </a:prstGeom>
          <a:noFill/>
        </p:spPr>
        <p:txBody>
          <a:bodyPr wrap="none" rtlCol="0">
            <a:spAutoFit/>
          </a:bodyPr>
          <a:lstStyle/>
          <a:p>
            <a:r>
              <a:rPr lang="tr-TR" dirty="0"/>
              <a:t>IS’</a:t>
            </a:r>
          </a:p>
        </p:txBody>
      </p:sp>
      <p:cxnSp>
        <p:nvCxnSpPr>
          <p:cNvPr id="60" name="Straight Arrow Connector 59"/>
          <p:cNvCxnSpPr/>
          <p:nvPr/>
        </p:nvCxnSpPr>
        <p:spPr>
          <a:xfrm rot="16200000" flipV="1">
            <a:off x="8544272" y="3284984"/>
            <a:ext cx="432048"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5400000">
            <a:off x="8976320" y="4797152"/>
            <a:ext cx="36004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rot="5400000">
            <a:off x="2027548" y="4689140"/>
            <a:ext cx="936104"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10800000">
            <a:off x="7536160" y="5517232"/>
            <a:ext cx="108012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2E3E840-B9DE-4761-9A4F-0F2064C2D3B3}"/>
              </a:ext>
            </a:extLst>
          </p:cNvPr>
          <p:cNvSpPr>
            <a:spLocks noGrp="1"/>
          </p:cNvSpPr>
          <p:nvPr>
            <p:ph type="title"/>
          </p:nvPr>
        </p:nvSpPr>
        <p:spPr/>
        <p:txBody>
          <a:bodyPr/>
          <a:lstStyle/>
          <a:p>
            <a:r>
              <a:rPr lang="en-US" dirty="0"/>
              <a:t>The LM-Relation as an Interest Rate Rule</a:t>
            </a:r>
          </a:p>
        </p:txBody>
      </p:sp>
      <p:sp>
        <p:nvSpPr>
          <p:cNvPr id="3" name="Veri Yer Tutucusu 2">
            <a:extLst>
              <a:ext uri="{FF2B5EF4-FFF2-40B4-BE49-F238E27FC236}">
                <a16:creationId xmlns:a16="http://schemas.microsoft.com/office/drawing/2014/main" id="{C3699714-192D-49DB-90D5-E1E030E2D837}"/>
              </a:ext>
            </a:extLst>
          </p:cNvPr>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ayt Numarası Yer Tutucusu 3">
            <a:extLst>
              <a:ext uri="{FF2B5EF4-FFF2-40B4-BE49-F238E27FC236}">
                <a16:creationId xmlns:a16="http://schemas.microsoft.com/office/drawing/2014/main" id="{09DB9020-ABE5-4A01-9037-4F32E09E4678}"/>
              </a:ext>
            </a:extLst>
          </p:cNvPr>
          <p:cNvSpPr>
            <a:spLocks noGrp="1"/>
          </p:cNvSpPr>
          <p:nvPr>
            <p:ph type="sldNum" sz="quarter" idx="12"/>
          </p:nvPr>
        </p:nvSpPr>
        <p:spPr/>
        <p:txBody>
          <a:bodyPr/>
          <a:lstStyle/>
          <a:p>
            <a:fld id="{B5F697F6-09A5-4556-A079-4E63017F4F97}" type="slidenum">
              <a:rPr lang="tr-TR" smtClean="0"/>
              <a:pPr/>
              <a:t>41</a:t>
            </a:fld>
            <a:endParaRPr lang="tr-TR"/>
          </a:p>
        </p:txBody>
      </p:sp>
      <p:sp>
        <p:nvSpPr>
          <p:cNvPr id="5" name="İçerik Yer Tutucusu 4">
            <a:extLst>
              <a:ext uri="{FF2B5EF4-FFF2-40B4-BE49-F238E27FC236}">
                <a16:creationId xmlns:a16="http://schemas.microsoft.com/office/drawing/2014/main" id="{7F1DF55B-6B6D-4A06-9427-0074C4DBC0BD}"/>
              </a:ext>
            </a:extLst>
          </p:cNvPr>
          <p:cNvSpPr>
            <a:spLocks noGrp="1"/>
          </p:cNvSpPr>
          <p:nvPr>
            <p:ph sz="quarter" idx="1"/>
          </p:nvPr>
        </p:nvSpPr>
        <p:spPr/>
        <p:txBody>
          <a:bodyPr/>
          <a:lstStyle/>
          <a:p>
            <a:r>
              <a:rPr lang="en-US" dirty="0"/>
              <a:t>So far, we derived the LM function (relationship between Y and </a:t>
            </a:r>
            <a:r>
              <a:rPr lang="en-US" dirty="0" err="1"/>
              <a:t>i</a:t>
            </a:r>
            <a:r>
              <a:rPr lang="en-US" dirty="0"/>
              <a:t> in the money market) for a GIVEN money supply;</a:t>
            </a:r>
          </a:p>
          <a:p>
            <a:r>
              <a:rPr lang="en-US" dirty="0"/>
              <a:t>However, in actuality, central banks think in terms of targeting the interest rate, and adjusting the money supply to the changes in economic activity (endogenous money supply) to achieve the targeted interest rate;</a:t>
            </a:r>
          </a:p>
          <a:p>
            <a:r>
              <a:rPr lang="en-US" dirty="0"/>
              <a:t>Hence, we may derive the LM function under an alternative assumption that </a:t>
            </a:r>
            <a:r>
              <a:rPr lang="en-US" b="1" dirty="0"/>
              <a:t>the central bank sets the interest rate and adjusts the money supply to achieve the targeted interest rate </a:t>
            </a:r>
          </a:p>
          <a:p>
            <a:endParaRPr lang="en-US" dirty="0"/>
          </a:p>
        </p:txBody>
      </p:sp>
    </p:spTree>
    <p:extLst>
      <p:ext uri="{BB962C8B-B14F-4D97-AF65-F5344CB8AC3E}">
        <p14:creationId xmlns:p14="http://schemas.microsoft.com/office/powerpoint/2010/main" val="22156059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E8CFB550-CFF6-4561-9319-B05D82AC42CE}"/>
              </a:ext>
            </a:extLst>
          </p:cNvPr>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ayt Numarası Yer Tutucusu 3">
            <a:extLst>
              <a:ext uri="{FF2B5EF4-FFF2-40B4-BE49-F238E27FC236}">
                <a16:creationId xmlns:a16="http://schemas.microsoft.com/office/drawing/2014/main" id="{FF9CB7DB-1A4D-4A1E-B127-49C8EEDFD58D}"/>
              </a:ext>
            </a:extLst>
          </p:cNvPr>
          <p:cNvSpPr>
            <a:spLocks noGrp="1"/>
          </p:cNvSpPr>
          <p:nvPr>
            <p:ph type="sldNum" sz="quarter" idx="12"/>
          </p:nvPr>
        </p:nvSpPr>
        <p:spPr/>
        <p:txBody>
          <a:bodyPr/>
          <a:lstStyle/>
          <a:p>
            <a:fld id="{B5F697F6-09A5-4556-A079-4E63017F4F97}" type="slidenum">
              <a:rPr lang="tr-TR" smtClean="0"/>
              <a:pPr/>
              <a:t>42</a:t>
            </a:fld>
            <a:endParaRPr lang="tr-TR"/>
          </a:p>
        </p:txBody>
      </p:sp>
      <p:pic>
        <p:nvPicPr>
          <p:cNvPr id="7" name="İçerik Yer Tutucusu 6">
            <a:extLst>
              <a:ext uri="{FF2B5EF4-FFF2-40B4-BE49-F238E27FC236}">
                <a16:creationId xmlns:a16="http://schemas.microsoft.com/office/drawing/2014/main" id="{E58935E1-C38A-482C-BAB4-5C988B4EFF03}"/>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127448" y="1503342"/>
            <a:ext cx="9638727" cy="4824606"/>
          </a:xfrm>
        </p:spPr>
      </p:pic>
      <p:sp>
        <p:nvSpPr>
          <p:cNvPr id="8" name="Unvan 1">
            <a:extLst>
              <a:ext uri="{FF2B5EF4-FFF2-40B4-BE49-F238E27FC236}">
                <a16:creationId xmlns:a16="http://schemas.microsoft.com/office/drawing/2014/main" id="{ACCDE221-F4AE-4C6F-AC2C-48A2BEAABDB2}"/>
              </a:ext>
            </a:extLst>
          </p:cNvPr>
          <p:cNvSpPr>
            <a:spLocks noGrp="1"/>
          </p:cNvSpPr>
          <p:nvPr>
            <p:ph type="title"/>
          </p:nvPr>
        </p:nvSpPr>
        <p:spPr>
          <a:xfrm>
            <a:off x="401638" y="228600"/>
            <a:ext cx="11379200" cy="758825"/>
          </a:xfrm>
        </p:spPr>
        <p:txBody>
          <a:bodyPr/>
          <a:lstStyle/>
          <a:p>
            <a:r>
              <a:rPr lang="en-US" dirty="0"/>
              <a:t>The LM-Relation as an Interest Rate Rule</a:t>
            </a:r>
          </a:p>
        </p:txBody>
      </p:sp>
    </p:spTree>
    <p:extLst>
      <p:ext uri="{BB962C8B-B14F-4D97-AF65-F5344CB8AC3E}">
        <p14:creationId xmlns:p14="http://schemas.microsoft.com/office/powerpoint/2010/main" val="34912776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6C5AE76E-E262-43E2-8C6A-61389FDBBC77}"/>
              </a:ext>
            </a:extLst>
          </p:cNvPr>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ayt Numarası Yer Tutucusu 3">
            <a:extLst>
              <a:ext uri="{FF2B5EF4-FFF2-40B4-BE49-F238E27FC236}">
                <a16:creationId xmlns:a16="http://schemas.microsoft.com/office/drawing/2014/main" id="{F764EEB4-3364-49DE-834B-1C7F93CC9FF0}"/>
              </a:ext>
            </a:extLst>
          </p:cNvPr>
          <p:cNvSpPr>
            <a:spLocks noGrp="1"/>
          </p:cNvSpPr>
          <p:nvPr>
            <p:ph type="sldNum" sz="quarter" idx="12"/>
          </p:nvPr>
        </p:nvSpPr>
        <p:spPr/>
        <p:txBody>
          <a:bodyPr/>
          <a:lstStyle/>
          <a:p>
            <a:fld id="{B5F697F6-09A5-4556-A079-4E63017F4F97}" type="slidenum">
              <a:rPr lang="tr-TR" smtClean="0"/>
              <a:pPr/>
              <a:t>43</a:t>
            </a:fld>
            <a:endParaRPr lang="tr-TR"/>
          </a:p>
        </p:txBody>
      </p:sp>
      <p:sp>
        <p:nvSpPr>
          <p:cNvPr id="5" name="İçerik Yer Tutucusu 4">
            <a:extLst>
              <a:ext uri="{FF2B5EF4-FFF2-40B4-BE49-F238E27FC236}">
                <a16:creationId xmlns:a16="http://schemas.microsoft.com/office/drawing/2014/main" id="{FC9B1B2C-CBD9-481D-9D71-3624D5C01520}"/>
              </a:ext>
            </a:extLst>
          </p:cNvPr>
          <p:cNvSpPr>
            <a:spLocks noGrp="1"/>
          </p:cNvSpPr>
          <p:nvPr>
            <p:ph sz="quarter" idx="1"/>
          </p:nvPr>
        </p:nvSpPr>
        <p:spPr/>
        <p:txBody>
          <a:bodyPr>
            <a:normAutofit lnSpcReduction="10000"/>
          </a:bodyPr>
          <a:lstStyle/>
          <a:p>
            <a:r>
              <a:rPr lang="en-US" dirty="0"/>
              <a:t>The LM that we derive here gives us the relationship between the income level and the interest rate when the central bank follows an </a:t>
            </a:r>
            <a:r>
              <a:rPr lang="en-US" b="1" dirty="0"/>
              <a:t>interest rate rule, </a:t>
            </a:r>
            <a:r>
              <a:rPr lang="en-US" dirty="0"/>
              <a:t>and lets the money supply adjust as needed;</a:t>
            </a:r>
          </a:p>
          <a:p>
            <a:r>
              <a:rPr lang="en-US" dirty="0"/>
              <a:t>The slope of the LM then depends on how much the central bank lets the interest rate to change in response to an increase in income and thus money demand;</a:t>
            </a:r>
          </a:p>
          <a:p>
            <a:r>
              <a:rPr lang="en-US" dirty="0"/>
              <a:t>Suppose that there is an increase in government spending which leads to an increase in government budget deficit;</a:t>
            </a:r>
          </a:p>
          <a:p>
            <a:r>
              <a:rPr lang="en-US" dirty="0"/>
              <a:t>With constant money supply, this would increase the interest rate;</a:t>
            </a:r>
          </a:p>
          <a:p>
            <a:r>
              <a:rPr lang="en-US" dirty="0"/>
              <a:t> But if the central bank has a constant interest rate rule, money supply will adjust and leave the interest rate intact.</a:t>
            </a:r>
          </a:p>
        </p:txBody>
      </p:sp>
      <p:sp>
        <p:nvSpPr>
          <p:cNvPr id="6" name="Unvan 1">
            <a:extLst>
              <a:ext uri="{FF2B5EF4-FFF2-40B4-BE49-F238E27FC236}">
                <a16:creationId xmlns:a16="http://schemas.microsoft.com/office/drawing/2014/main" id="{0F1DF0D7-B2E1-4C3C-A77C-40232503FBC4}"/>
              </a:ext>
            </a:extLst>
          </p:cNvPr>
          <p:cNvSpPr>
            <a:spLocks noGrp="1"/>
          </p:cNvSpPr>
          <p:nvPr>
            <p:ph type="title"/>
          </p:nvPr>
        </p:nvSpPr>
        <p:spPr>
          <a:xfrm>
            <a:off x="401638" y="228600"/>
            <a:ext cx="11379200" cy="758825"/>
          </a:xfrm>
        </p:spPr>
        <p:txBody>
          <a:bodyPr/>
          <a:lstStyle/>
          <a:p>
            <a:r>
              <a:rPr lang="en-US" dirty="0"/>
              <a:t>The LM-Relation as an Interest Rate Rule</a:t>
            </a:r>
          </a:p>
        </p:txBody>
      </p:sp>
    </p:spTree>
    <p:extLst>
      <p:ext uri="{BB962C8B-B14F-4D97-AF65-F5344CB8AC3E}">
        <p14:creationId xmlns:p14="http://schemas.microsoft.com/office/powerpoint/2010/main" val="3367929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57EC3C1A-C5A6-4124-89CA-7764072EE727}"/>
              </a:ext>
            </a:extLst>
          </p:cNvPr>
          <p:cNvSpPr>
            <a:spLocks noGrp="1"/>
          </p:cNvSpPr>
          <p:nvPr>
            <p:ph type="dt" sz="half" idx="10"/>
          </p:nvPr>
        </p:nvSpPr>
        <p:spPr/>
        <p:txBody>
          <a:bodyPr/>
          <a:lstStyle/>
          <a:p>
            <a:fld id="{96DC2AD3-A159-4A18-968A-DBBAC59BE01D}" type="datetime1">
              <a:rPr lang="tr-TR" smtClean="0"/>
              <a:pPr/>
              <a:t>27.10.2025</a:t>
            </a:fld>
            <a:endParaRPr lang="tr-TR"/>
          </a:p>
        </p:txBody>
      </p:sp>
      <p:sp>
        <p:nvSpPr>
          <p:cNvPr id="4" name="Slayt Numarası Yer Tutucusu 3">
            <a:extLst>
              <a:ext uri="{FF2B5EF4-FFF2-40B4-BE49-F238E27FC236}">
                <a16:creationId xmlns:a16="http://schemas.microsoft.com/office/drawing/2014/main" id="{0C16DA2E-C289-43DB-B22A-44A0A1DD50C5}"/>
              </a:ext>
            </a:extLst>
          </p:cNvPr>
          <p:cNvSpPr>
            <a:spLocks noGrp="1"/>
          </p:cNvSpPr>
          <p:nvPr>
            <p:ph type="sldNum" sz="quarter" idx="12"/>
          </p:nvPr>
        </p:nvSpPr>
        <p:spPr/>
        <p:txBody>
          <a:bodyPr/>
          <a:lstStyle/>
          <a:p>
            <a:fld id="{B5F697F6-09A5-4556-A079-4E63017F4F97}" type="slidenum">
              <a:rPr lang="tr-TR" smtClean="0"/>
              <a:pPr/>
              <a:t>44</a:t>
            </a:fld>
            <a:endParaRPr lang="tr-TR"/>
          </a:p>
        </p:txBody>
      </p:sp>
      <p:sp>
        <p:nvSpPr>
          <p:cNvPr id="5" name="İçerik Yer Tutucusu 4">
            <a:extLst>
              <a:ext uri="{FF2B5EF4-FFF2-40B4-BE49-F238E27FC236}">
                <a16:creationId xmlns:a16="http://schemas.microsoft.com/office/drawing/2014/main" id="{F52105F0-95DC-446A-AB9A-F4E0521DFCE2}"/>
              </a:ext>
            </a:extLst>
          </p:cNvPr>
          <p:cNvSpPr>
            <a:spLocks noGrp="1"/>
          </p:cNvSpPr>
          <p:nvPr>
            <p:ph sz="quarter" idx="1"/>
          </p:nvPr>
        </p:nvSpPr>
        <p:spPr/>
        <p:txBody>
          <a:bodyPr/>
          <a:lstStyle/>
          <a:p>
            <a:r>
              <a:rPr lang="en-US" dirty="0"/>
              <a:t>Under which of the two different assumptions (letting the interest rate adjust or letting the money supply adjust) do you think expansionary fiscal policy has the stronger effect on income and output?</a:t>
            </a:r>
          </a:p>
        </p:txBody>
      </p:sp>
      <p:sp>
        <p:nvSpPr>
          <p:cNvPr id="6" name="Unvan 1">
            <a:extLst>
              <a:ext uri="{FF2B5EF4-FFF2-40B4-BE49-F238E27FC236}">
                <a16:creationId xmlns:a16="http://schemas.microsoft.com/office/drawing/2014/main" id="{115A0E17-0D02-4CD4-9396-722B6966773E}"/>
              </a:ext>
            </a:extLst>
          </p:cNvPr>
          <p:cNvSpPr>
            <a:spLocks noGrp="1"/>
          </p:cNvSpPr>
          <p:nvPr>
            <p:ph type="title"/>
          </p:nvPr>
        </p:nvSpPr>
        <p:spPr>
          <a:xfrm>
            <a:off x="401638" y="228600"/>
            <a:ext cx="11379200" cy="758825"/>
          </a:xfrm>
        </p:spPr>
        <p:txBody>
          <a:bodyPr/>
          <a:lstStyle/>
          <a:p>
            <a:r>
              <a:rPr lang="en-US" dirty="0"/>
              <a:t>The LM-Relation as an Interest Rate Rule</a:t>
            </a:r>
          </a:p>
        </p:txBody>
      </p:sp>
    </p:spTree>
    <p:extLst>
      <p:ext uri="{BB962C8B-B14F-4D97-AF65-F5344CB8AC3E}">
        <p14:creationId xmlns:p14="http://schemas.microsoft.com/office/powerpoint/2010/main" val="32092487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ECON 202 MACROECONOMIC THEORY&amp;quot;&quot;/&gt;&lt;property id=&quot;20307&quot; value=&quot;256&quot;/&gt;&lt;/object&gt;&lt;object type=&quot;3&quot; unique_id=&quot;10026&quot;&gt;&lt;property id=&quot;20148&quot; value=&quot;5&quot;/&gt;&lt;property id=&quot;20300&quot; value=&quot;Slide 3 - &amp;quot;OUTLINE&amp;quot;&quot;/&gt;&lt;property id=&quot;20307&quot; value=&quot;257&quot;/&gt;&lt;/object&gt;&lt;object type=&quot;3&quot; unique_id=&quot;10043&quot;&gt;&lt;property id=&quot;20148&quot; value=&quot;5&quot;/&gt;&lt;property id=&quot;20300&quot; value=&quot;Slide 2 - &amp;quot;What this chapter is about&amp;quot;&quot;/&gt;&lt;property id=&quot;20307&quot; value=&quot;259&quot;/&gt;&lt;/object&gt;&lt;object type=&quot;3&quot; unique_id=&quot;10044&quot;&gt;&lt;property id=&quot;20148&quot; value=&quot;5&quot;/&gt;&lt;property id=&quot;20300&quot; value=&quot;Slide 4 - &amp;quot;The Goods Market and The IS Relation&amp;quot;&quot;/&gt;&lt;property id=&quot;20307&quot; value=&quot;258&quot;/&gt;&lt;/object&gt;&lt;object type=&quot;3&quot; unique_id=&quot;10105&quot;&gt;&lt;property id=&quot;20148&quot; value=&quot;5&quot;/&gt;&lt;property id=&quot;20300&quot; value=&quot;Slide 5 - &amp;quot;Investment Demand&amp;quot;&quot;/&gt;&lt;property id=&quot;20307&quot; value=&quot;260&quot;/&gt;&lt;/object&gt;&lt;object type=&quot;3&quot; unique_id=&quot;10127&quot;&gt;&lt;property id=&quot;20148&quot; value=&quot;5&quot;/&gt;&lt;property id=&quot;20300&quot; value=&quot;Slide 6 - &amp;quot;Investment Demand&amp;quot;&quot;/&gt;&lt;property id=&quot;20307&quot; value=&quot;261&quot;/&gt;&lt;/object&gt;&lt;object type=&quot;3&quot; unique_id=&quot;10152&quot;&gt;&lt;property id=&quot;20148&quot; value=&quot;5&quot;/&gt;&lt;property id=&quot;20300&quot; value=&quot;Slide 7 - &amp;quot;Investment Demand&amp;quot;&quot;/&gt;&lt;property id=&quot;20307&quot; value=&quot;262&quot;/&gt;&lt;/object&gt;&lt;object type=&quot;3&quot; unique_id=&quot;10216&quot;&gt;&lt;property id=&quot;20148&quot; value=&quot;5&quot;/&gt;&lt;property id=&quot;20300&quot; value=&quot;Slide 8 - &amp;quot;Deriving the IS-curve&amp;quot;&quot;/&gt;&lt;property id=&quot;20307&quot; value=&quot;263&quot;/&gt;&lt;/object&gt;&lt;object type=&quot;3&quot; unique_id=&quot;10247&quot;&gt;&lt;property id=&quot;20148&quot; value=&quot;5&quot;/&gt;&lt;property id=&quot;20300&quot; value=&quot;Slide 9 - &amp;quot;Deriving the IS-curve&amp;quot;&quot;/&gt;&lt;property id=&quot;20307&quot; value=&quot;264&quot;/&gt;&lt;/object&gt;&lt;object type=&quot;3&quot; unique_id=&quot;10281&quot;&gt;&lt;property id=&quot;20148&quot; value=&quot;5&quot;/&gt;&lt;property id=&quot;20300&quot; value=&quot;Slide 10&quot;/&gt;&lt;property id=&quot;20307&quot; value=&quot;265&quot;/&gt;&lt;/object&gt;&lt;object type=&quot;3&quot; unique_id=&quot;10318&quot;&gt;&lt;property id=&quot;20148&quot; value=&quot;5&quot;/&gt;&lt;property id=&quot;20300&quot; value=&quot;Slide 11 - &amp;quot;Deriving the IS-curve&amp;quot;&quot;/&gt;&lt;property id=&quot;20307&quot; value=&quot;266&quot;/&gt;&lt;/object&gt;&lt;object type=&quot;3&quot; unique_id=&quot;10397&quot;&gt;&lt;property id=&quot;20148&quot; value=&quot;5&quot;/&gt;&lt;property id=&quot;20300&quot; value=&quot;Slide 12 - &amp;quot;Shifts in the IS-curve&amp;quot;&quot;/&gt;&lt;property id=&quot;20307&quot; value=&quot;267&quot;/&gt;&lt;/object&gt;&lt;object type=&quot;3&quot; unique_id=&quot;10398&quot;&gt;&lt;property id=&quot;20148&quot; value=&quot;5&quot;/&gt;&lt;property id=&quot;20300&quot; value=&quot;Slide 14&quot;/&gt;&lt;property id=&quot;20307&quot; value=&quot;268&quot;/&gt;&lt;/object&gt;&lt;object type=&quot;3&quot; unique_id=&quot;10654&quot;&gt;&lt;property id=&quot;20148&quot; value=&quot;5&quot;/&gt;&lt;property id=&quot;20300&quot; value=&quot;Slide 15 - &amp;quot;The Money Market and the LM-curve&amp;quot;&quot;/&gt;&lt;property id=&quot;20307&quot; value=&quot;269&quot;/&gt;&lt;/object&gt;&lt;object type=&quot;3&quot; unique_id=&quot;10735&quot;&gt;&lt;property id=&quot;20148&quot; value=&quot;5&quot;/&gt;&lt;property id=&quot;20300&quot; value=&quot;Slide 16 - &amp;quot;The Demand for Money&amp;quot;&quot;/&gt;&lt;property id=&quot;20307&quot; value=&quot;270&quot;/&gt;&lt;/object&gt;&lt;object type=&quot;3&quot; unique_id=&quot;10804&quot;&gt;&lt;property id=&quot;20148&quot; value=&quot;5&quot;/&gt;&lt;property id=&quot;20300&quot; value=&quot;Slide 17 - &amp;quot;The Demand for Money&amp;quot;&quot;/&gt;&lt;property id=&quot;20307&quot; value=&quot;272&quot;/&gt;&lt;/object&gt;&lt;object type=&quot;3&quot; unique_id=&quot;10913&quot;&gt;&lt;property id=&quot;20148&quot; value=&quot;5&quot;/&gt;&lt;property id=&quot;20300&quot; value=&quot;Slide 18 - &amp;quot;The Money Market Equilibrium&amp;quot;&quot;/&gt;&lt;property id=&quot;20307&quot; value=&quot;273&quot;/&gt;&lt;/object&gt;&lt;object type=&quot;3&quot; unique_id=&quot;10914&quot;&gt;&lt;property id=&quot;20148&quot; value=&quot;5&quot;/&gt;&lt;property id=&quot;20300&quot; value=&quot;Slide 19 - &amp;quot;Derivation of the LM-curve&amp;quot;&quot;/&gt;&lt;property id=&quot;20307&quot; value=&quot;275&quot;/&gt;&lt;/object&gt;&lt;object type=&quot;3&quot; unique_id=&quot;11015&quot;&gt;&lt;property id=&quot;20148&quot; value=&quot;5&quot;/&gt;&lt;property id=&quot;20300&quot; value=&quot;Slide 21 - &amp;quot;Shifts in the LM-curve&amp;quot;&quot;/&gt;&lt;property id=&quot;20307&quot; value=&quot;276&quot;/&gt;&lt;/object&gt;&lt;object type=&quot;3&quot; unique_id=&quot;11226&quot;&gt;&lt;property id=&quot;20148&quot; value=&quot;5&quot;/&gt;&lt;property id=&quot;20300&quot; value=&quot;Slide 13 - &amp;quot;Shifts in the IS-curve&amp;quot;&quot;/&gt;&lt;property id=&quot;20307&quot; value=&quot;278&quot;/&gt;&lt;/object&gt;&lt;object type=&quot;3&quot; unique_id=&quot;11227&quot;&gt;&lt;property id=&quot;20148&quot; value=&quot;5&quot;/&gt;&lt;property id=&quot;20300&quot; value=&quot;Slide 20 - &amp;quot;Shifts in the LM-curve&amp;quot;&quot;/&gt;&lt;property id=&quot;20307&quot; value=&quot;277&quot;/&gt;&lt;/object&gt;&lt;object type=&quot;3&quot; unique_id=&quot;11573&quot;&gt;&lt;property id=&quot;20148&quot; value=&quot;5&quot;/&gt;&lt;property id=&quot;20300&quot; value=&quot;Slide 23 - &amp;quot;Simultaneous Equilibria in the Goods and Money Markets&amp;quot;&quot;/&gt;&lt;property id=&quot;20307&quot; value=&quot;279&quot;/&gt;&lt;/object&gt;&lt;object type=&quot;3&quot; unique_id=&quot;11694&quot;&gt;&lt;property id=&quot;20148&quot; value=&quot;5&quot;/&gt;&lt;property id=&quot;20300&quot; value=&quot;Slide 24 - &amp;quot;Changes in Equilibrium (Shifts in IS)&amp;quot;&quot;/&gt;&lt;property id=&quot;20307&quot; value=&quot;280&quot;/&gt;&lt;/object&gt;&lt;object type=&quot;3&quot; unique_id=&quot;11845&quot;&gt;&lt;property id=&quot;20148&quot; value=&quot;5&quot;/&gt;&lt;property id=&quot;20300&quot; value=&quot;Slide 22 - &amp;quot;Shifts in the LM-curve&amp;quot;&quot;/&gt;&lt;property id=&quot;20307&quot; value=&quot;281&quot;/&gt;&lt;/object&gt;&lt;object type=&quot;3&quot; unique_id=&quot;11976&quot;&gt;&lt;property id=&quot;20148&quot; value=&quot;5&quot;/&gt;&lt;property id=&quot;20300&quot; value=&quot;Slide 25 - &amp;quot;Changes in Equilibrium (Shifts in IS)&amp;quot;&quot;/&gt;&lt;property id=&quot;20307&quot; value=&quot;282&quot;/&gt;&lt;/object&gt;&lt;object type=&quot;3&quot; unique_id=&quot;12112&quot;&gt;&lt;property id=&quot;20148&quot; value=&quot;5&quot;/&gt;&lt;property id=&quot;20300&quot; value=&quot;Slide 26 - &amp;quot;Changes in Equilibrium (Shifts in IS)&amp;quot;&quot;/&gt;&lt;property id=&quot;20307&quot; value=&quot;283&quot;/&gt;&lt;/object&gt;&lt;object type=&quot;3&quot; unique_id=&quot;12309&quot;&gt;&lt;property id=&quot;20148&quot; value=&quot;5&quot;/&gt;&lt;property id=&quot;20300&quot; value=&quot;Slide 27 - &amp;quot;Changes in Equilibrium (Shifts in LM)&amp;quot;&quot;/&gt;&lt;property id=&quot;20307&quot; value=&quot;284&quot;/&gt;&lt;/object&gt;&lt;object type=&quot;3&quot; unique_id=&quot;12455&quot;&gt;&lt;property id=&quot;20148&quot; value=&quot;5&quot;/&gt;&lt;property id=&quot;20300&quot; value=&quot;Slide 28 - &amp;quot;Expansionary Monetary Policy&amp;quot;&quot;/&gt;&lt;property id=&quot;20307&quot; value=&quot;285&quot;/&gt;&lt;/object&gt;&lt;object type=&quot;3&quot; unique_id=&quot;12699&quot;&gt;&lt;property id=&quot;20148&quot; value=&quot;5&quot;/&gt;&lt;property id=&quot;20300&quot; value=&quot;Slide 29 - &amp;quot;Expansionary Fiscal Policy&amp;quot;&quot;/&gt;&lt;property id=&quot;20307&quot; value=&quot;286&quot;/&gt;&lt;/object&gt;&lt;object type=&quot;3&quot; unique_id=&quot;13043&quot;&gt;&lt;property id=&quot;20148&quot; value=&quot;5&quot;/&gt;&lt;property id=&quot;20300&quot; value=&quot;Slide 30 - &amp;quot;Special Cases: The Liquidity Trap&amp;quot;&quot;/&gt;&lt;property id=&quot;20307&quot; value=&quot;287&quot;/&gt;&lt;/object&gt;&lt;object type=&quot;3&quot; unique_id=&quot;13140&quot;&gt;&lt;property id=&quot;20148&quot; value=&quot;5&quot;/&gt;&lt;property id=&quot;20300&quot; value=&quot;Slide 32 - &amp;quot;Special Cases: The Quantity Theory of Money&amp;quot;&quot;/&gt;&lt;property id=&quot;20307&quot; value=&quot;288&quot;/&gt;&lt;/object&gt;&lt;object type=&quot;3&quot; unique_id=&quot;13240&quot;&gt;&lt;property id=&quot;20148&quot; value=&quot;5&quot;/&gt;&lt;property id=&quot;20300&quot; value=&quot;Slide 31 - &amp;quot;Special Cases: The Liquidity Trap&amp;quot;&quot;/&gt;&lt;property id=&quot;20307&quot; value=&quot;289&quot;/&gt;&lt;/object&gt;&lt;object type=&quot;3&quot; unique_id=&quot;13445&quot;&gt;&lt;property id=&quot;20148&quot; value=&quot;5&quot;/&gt;&lt;property id=&quot;20300&quot; value=&quot;Slide 33 - &amp;quot;Special Cases: The Quantity Theory of Money&amp;quot;&quot;/&gt;&lt;property id=&quot;20307&quot; value=&quot;290&quot;/&gt;&lt;/object&gt;&lt;object type=&quot;3&quot; unique_id=&quot;13551&quot;&gt;&lt;property id=&quot;20148&quot; value=&quot;5&quot;/&gt;&lt;property id=&quot;20300&quot; value=&quot;Slide 34 - &amp;quot;Special Cases: The Quantity Theory of Money&amp;quot;&quot;/&gt;&lt;property id=&quot;20307&quot; value=&quot;291&quot;/&gt;&lt;/object&gt;&lt;object type=&quot;3&quot; unique_id=&quot;13660&quot;&gt;&lt;property id=&quot;20148&quot; value=&quot;5&quot;/&gt;&lt;property id=&quot;20300&quot; value=&quot;Slide 35 - &amp;quot;POLICY MIXES&amp;quot;&quot;/&gt;&lt;property id=&quot;20307&quot; value=&quot;292&quot;/&gt;&lt;/object&gt;&lt;object type=&quot;3&quot; unique_id=&quot;13772&quot;&gt;&lt;property id=&quot;20148&quot; value=&quot;5&quot;/&gt;&lt;property id=&quot;20300&quot; value=&quot;Slide 36 - &amp;quot;POLICY MIXES&amp;quot;&quot;/&gt;&lt;property id=&quot;20307&quot; value=&quot;293&quot;/&gt;&lt;/object&gt;&lt;/object&gt;&lt;/object&gt;&lt;/database&gt;"/>
  <p:tag name="SECTOMILLISECCONVERTED" val="1"/>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ustom 3">
      <a:dk1>
        <a:srgbClr val="000000"/>
      </a:dk1>
      <a:lt1>
        <a:sysClr val="window" lastClr="FFFFFF"/>
      </a:lt1>
      <a:dk2>
        <a:srgbClr val="4F271C"/>
      </a:dk2>
      <a:lt2>
        <a:srgbClr val="E7DEC9"/>
      </a:lt2>
      <a:accent1>
        <a:srgbClr val="000000"/>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1274</TotalTime>
  <Words>2721</Words>
  <Application>Microsoft Office PowerPoint</Application>
  <PresentationFormat>Geniş ekran</PresentationFormat>
  <Paragraphs>584</Paragraphs>
  <Slides>44</Slides>
  <Notes>1</Notes>
  <HiddenSlides>0</HiddenSlides>
  <MMClips>0</MMClips>
  <ScaleCrop>false</ScaleCrop>
  <HeadingPairs>
    <vt:vector size="8" baseType="variant">
      <vt:variant>
        <vt:lpstr>Kullanılan Yazı Tipleri</vt:lpstr>
      </vt:variant>
      <vt:variant>
        <vt:i4>6</vt:i4>
      </vt:variant>
      <vt:variant>
        <vt:lpstr>Tema</vt:lpstr>
      </vt:variant>
      <vt:variant>
        <vt:i4>1</vt:i4>
      </vt:variant>
      <vt:variant>
        <vt:lpstr>Eklenmiş OLE Hizmet Programları</vt:lpstr>
      </vt:variant>
      <vt:variant>
        <vt:i4>1</vt:i4>
      </vt:variant>
      <vt:variant>
        <vt:lpstr>Slayt Başlıkları</vt:lpstr>
      </vt:variant>
      <vt:variant>
        <vt:i4>44</vt:i4>
      </vt:variant>
    </vt:vector>
  </HeadingPairs>
  <TitlesOfParts>
    <vt:vector size="52" baseType="lpstr">
      <vt:lpstr>Calibri</vt:lpstr>
      <vt:lpstr>Cambria Math</vt:lpstr>
      <vt:lpstr>Century Schoolbook</vt:lpstr>
      <vt:lpstr>Georgia</vt:lpstr>
      <vt:lpstr>Wingdings</vt:lpstr>
      <vt:lpstr>Wingdings 2</vt:lpstr>
      <vt:lpstr>Civic</vt:lpstr>
      <vt:lpstr>Equation</vt:lpstr>
      <vt:lpstr>ECON 202 (02) FALL 2025  MACROECONOMIC THEORY I</vt:lpstr>
      <vt:lpstr>OUTLINE</vt:lpstr>
      <vt:lpstr>What this chapter is about</vt:lpstr>
      <vt:lpstr>The Goods Market and The IS Relation</vt:lpstr>
      <vt:lpstr>Investment Demand</vt:lpstr>
      <vt:lpstr>Investment Demand</vt:lpstr>
      <vt:lpstr>Investment Demand</vt:lpstr>
      <vt:lpstr>Deriving the IS-curve</vt:lpstr>
      <vt:lpstr>Deriving the IS-curve</vt:lpstr>
      <vt:lpstr>PowerPoint Sunusu</vt:lpstr>
      <vt:lpstr>Deriving the IS-curve</vt:lpstr>
      <vt:lpstr>Shifts in the IS-curve</vt:lpstr>
      <vt:lpstr>Shifts in the IS-curve</vt:lpstr>
      <vt:lpstr>PowerPoint Sunusu</vt:lpstr>
      <vt:lpstr>The Money Market and the LM-curve</vt:lpstr>
      <vt:lpstr>The Demand for Money</vt:lpstr>
      <vt:lpstr>The Demand for Money</vt:lpstr>
      <vt:lpstr>The Money Market Equilibrium</vt:lpstr>
      <vt:lpstr>Derivation of the LM-curve</vt:lpstr>
      <vt:lpstr>Shifts in the LM-curve</vt:lpstr>
      <vt:lpstr>Shifts in the LM-curve</vt:lpstr>
      <vt:lpstr>Shifts in the LM-curve</vt:lpstr>
      <vt:lpstr>Simultaneous Equilibria in the Goods and Money Markets</vt:lpstr>
      <vt:lpstr>Simultaneous Equilibria in the Goods and Money Markets</vt:lpstr>
      <vt:lpstr>PowerPoint Sunusu</vt:lpstr>
      <vt:lpstr>PowerPoint Sunusu</vt:lpstr>
      <vt:lpstr>Simultaneous Equilibria in the Goods and Money Markets</vt:lpstr>
      <vt:lpstr>Changes in Equilibrium (Shifts in IS)</vt:lpstr>
      <vt:lpstr>Changes in Equilibrium (Shifts in IS)</vt:lpstr>
      <vt:lpstr>Changes in Equilibrium (Shifts in IS)</vt:lpstr>
      <vt:lpstr>Changes in Equilibrium (Shifts in LM)</vt:lpstr>
      <vt:lpstr>Expansionary Monetary Policy</vt:lpstr>
      <vt:lpstr>Expansionary Fiscal Policy</vt:lpstr>
      <vt:lpstr>Special Cases: The Liquidity Trap</vt:lpstr>
      <vt:lpstr>Special Cases: The Liquidity Trap</vt:lpstr>
      <vt:lpstr>Special Cases: The Quantity Theory of Money</vt:lpstr>
      <vt:lpstr>Special Cases: The Quantity Theory of Money</vt:lpstr>
      <vt:lpstr>Special Cases: The Quantity Theory of Money</vt:lpstr>
      <vt:lpstr>POLICY MIXES</vt:lpstr>
      <vt:lpstr>POLICY MIXES</vt:lpstr>
      <vt:lpstr>The LM-Relation as an Interest Rate Rule</vt:lpstr>
      <vt:lpstr>The LM-Relation as an Interest Rate Rule</vt:lpstr>
      <vt:lpstr>The LM-Relation as an Interest Rate Rule</vt:lpstr>
      <vt:lpstr>The LM-Relation as an Interest Rate Rule</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 202 MACROECONOMIC THEORY</dc:title>
  <dc:creator>Şirin Saracoğlu</dc:creator>
  <cp:lastModifiedBy>Şirin Saraçoğlu</cp:lastModifiedBy>
  <cp:revision>189</cp:revision>
  <dcterms:created xsi:type="dcterms:W3CDTF">2011-03-25T13:19:29Z</dcterms:created>
  <dcterms:modified xsi:type="dcterms:W3CDTF">2025-10-27T09:04:17Z</dcterms:modified>
</cp:coreProperties>
</file>