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453" r:id="rId3"/>
    <p:sldId id="456" r:id="rId4"/>
    <p:sldId id="449" r:id="rId5"/>
    <p:sldId id="457" r:id="rId6"/>
    <p:sldId id="415" r:id="rId7"/>
    <p:sldId id="459" r:id="rId8"/>
    <p:sldId id="417" r:id="rId9"/>
    <p:sldId id="458" r:id="rId10"/>
    <p:sldId id="450" r:id="rId11"/>
    <p:sldId id="460" r:id="rId12"/>
    <p:sldId id="461" r:id="rId13"/>
    <p:sldId id="421" r:id="rId14"/>
    <p:sldId id="462" r:id="rId15"/>
    <p:sldId id="463" r:id="rId16"/>
    <p:sldId id="464" r:id="rId17"/>
    <p:sldId id="465" r:id="rId18"/>
    <p:sldId id="451" r:id="rId19"/>
    <p:sldId id="466" r:id="rId20"/>
    <p:sldId id="468" r:id="rId21"/>
    <p:sldId id="469" r:id="rId22"/>
    <p:sldId id="424" r:id="rId23"/>
    <p:sldId id="427" r:id="rId24"/>
    <p:sldId id="470" r:id="rId25"/>
    <p:sldId id="473" r:id="rId26"/>
    <p:sldId id="428" r:id="rId27"/>
    <p:sldId id="471" r:id="rId28"/>
    <p:sldId id="47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-25400"/>
            <a:ext cx="12293600" cy="69262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 txBox="1">
            <a:spLocks noChangeArrowheads="1"/>
          </p:cNvSpPr>
          <p:nvPr userDrawn="1"/>
        </p:nvSpPr>
        <p:spPr bwMode="auto">
          <a:xfrm>
            <a:off x="0" y="762000"/>
            <a:ext cx="12293600" cy="1600200"/>
          </a:xfrm>
          <a:prstGeom prst="rect">
            <a:avLst/>
          </a:prstGeom>
          <a:solidFill>
            <a:srgbClr val="800000">
              <a:alpha val="5500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3200" baseline="0">
                <a:solidFill>
                  <a:srgbClr val="8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baseline="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w"/>
              <a:defRPr sz="2400" baseline="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∞"/>
              <a:defRPr sz="2000" baseline="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~"/>
              <a:defRPr sz="2000" baseline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~"/>
              <a:defRPr sz="2000">
                <a:solidFill>
                  <a:srgbClr val="8000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~"/>
              <a:defRPr sz="2000">
                <a:solidFill>
                  <a:srgbClr val="8000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~"/>
              <a:defRPr sz="2000">
                <a:solidFill>
                  <a:srgbClr val="8000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~"/>
              <a:defRPr sz="2000">
                <a:solidFill>
                  <a:srgbClr val="800000"/>
                </a:solidFill>
                <a:latin typeface="+mn-lt"/>
              </a:defRPr>
            </a:lvl9pPr>
          </a:lstStyle>
          <a:p>
            <a:pPr>
              <a:defRPr/>
            </a:pP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762000"/>
            <a:ext cx="11480800" cy="533400"/>
          </a:xfrm>
          <a:noFill/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/>
          <a:lstStyle>
            <a:lvl1pPr>
              <a:defRPr sz="36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1447800"/>
            <a:ext cx="10769600" cy="914400"/>
          </a:xfrm>
          <a:solidFill>
            <a:schemeClr val="bg1">
              <a:alpha val="42000"/>
            </a:schemeClr>
          </a:solidFill>
        </p:spPr>
        <p:txBody>
          <a:bodyPr/>
          <a:lstStyle>
            <a:lvl1pPr marL="0" indent="0" algn="ctr">
              <a:buFont typeface="Wingdings" pitchFamily="2" charset="2"/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37127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4075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5370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676401"/>
            <a:ext cx="4927600" cy="4449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54800" y="1676401"/>
            <a:ext cx="4927600" cy="4449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4039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4255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203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156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507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7354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880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67800" y="274639"/>
            <a:ext cx="25146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39"/>
            <a:ext cx="7340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8882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66700"/>
            <a:ext cx="10363200" cy="11049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80067" y="1676400"/>
            <a:ext cx="5050367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633634" y="1676400"/>
            <a:ext cx="5050367" cy="41148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71915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274638"/>
            <a:ext cx="100584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676401"/>
            <a:ext cx="10058400" cy="444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1" name="Text Box 17"/>
          <p:cNvSpPr txBox="1">
            <a:spLocks noChangeArrowheads="1"/>
          </p:cNvSpPr>
          <p:nvPr/>
        </p:nvSpPr>
        <p:spPr bwMode="auto">
          <a:xfrm>
            <a:off x="1625600" y="228601"/>
            <a:ext cx="995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en-US" sz="2400"/>
          </a:p>
        </p:txBody>
      </p:sp>
      <p:sp>
        <p:nvSpPr>
          <p:cNvPr id="22538" name="Text Box 10"/>
          <p:cNvSpPr txBox="1">
            <a:spLocks noChangeArrowheads="1"/>
          </p:cNvSpPr>
          <p:nvPr userDrawn="1"/>
        </p:nvSpPr>
        <p:spPr bwMode="auto">
          <a:xfrm>
            <a:off x="9550400" y="6507164"/>
            <a:ext cx="2133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>
                <a:solidFill>
                  <a:srgbClr val="800000"/>
                </a:solidFill>
              </a:rPr>
              <a:t>1-</a:t>
            </a:r>
            <a:fld id="{A3DEB79D-CCFB-49D7-83C0-3386A9963679}" type="slidenum">
              <a:rPr lang="en-US" sz="1200">
                <a:solidFill>
                  <a:srgbClr val="800000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200">
              <a:solidFill>
                <a:srgbClr val="800000"/>
              </a:solidFill>
            </a:endParaRPr>
          </a:p>
        </p:txBody>
      </p:sp>
      <p:pic>
        <p:nvPicPr>
          <p:cNvPr id="1030" name="Picture 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6324600"/>
            <a:ext cx="122936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2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0" y="6037264"/>
            <a:ext cx="1524000" cy="858837"/>
          </a:xfrm>
          <a:prstGeom prst="rect">
            <a:avLst/>
          </a:prstGeom>
          <a:blipFill dpi="0" rotWithShape="1">
            <a:blip r:embed="rId16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</p:pic>
      <p:pic>
        <p:nvPicPr>
          <p:cNvPr id="1032" name="Picture 2"/>
          <p:cNvPicPr>
            <a:picLocks noChangeAspect="1" noChangeArrowheads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-4233" y="1"/>
            <a:ext cx="766233" cy="603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10"/>
          <p:cNvSpPr txBox="1">
            <a:spLocks noChangeArrowheads="1"/>
          </p:cNvSpPr>
          <p:nvPr userDrawn="1"/>
        </p:nvSpPr>
        <p:spPr bwMode="auto">
          <a:xfrm>
            <a:off x="10058400" y="6527800"/>
            <a:ext cx="2133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 dirty="0">
                <a:solidFill>
                  <a:srgbClr val="800000"/>
                </a:solidFill>
              </a:rPr>
              <a:t>25-</a:t>
            </a:r>
            <a:fld id="{316C858C-CA74-4994-B48A-76F6165DFCFA}" type="slidenum">
              <a:rPr lang="en-US" sz="1200">
                <a:solidFill>
                  <a:srgbClr val="800000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2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26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80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rgbClr val="8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8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w"/>
        <a:defRPr sz="2400">
          <a:solidFill>
            <a:srgbClr val="8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∞"/>
        <a:defRPr sz="2000">
          <a:solidFill>
            <a:srgbClr val="8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~"/>
        <a:defRPr sz="2000">
          <a:solidFill>
            <a:srgbClr val="8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2000">
          <a:solidFill>
            <a:srgbClr val="8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2000">
          <a:solidFill>
            <a:srgbClr val="8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2000">
          <a:solidFill>
            <a:srgbClr val="8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~"/>
        <a:defRPr sz="2000">
          <a:solidFill>
            <a:srgbClr val="8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1371601"/>
            <a:ext cx="92964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Economic Policy in the Open Economy Under Fixed Exchange Rates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noFill/>
        </p:spPr>
        <p:txBody>
          <a:bodyPr/>
          <a:lstStyle/>
          <a:p>
            <a:pPr>
              <a:defRPr/>
            </a:pPr>
            <a:r>
              <a:rPr lang="en-US" sz="4000" dirty="0"/>
              <a:t>Chapter 25:</a:t>
            </a:r>
          </a:p>
        </p:txBody>
      </p:sp>
      <p:sp>
        <p:nvSpPr>
          <p:cNvPr id="16389" name="Text Box 9"/>
          <p:cNvSpPr txBox="1">
            <a:spLocks noChangeArrowheads="1"/>
          </p:cNvSpPr>
          <p:nvPr/>
        </p:nvSpPr>
        <p:spPr bwMode="auto">
          <a:xfrm>
            <a:off x="6496050" y="6602414"/>
            <a:ext cx="4114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>
                <a:ln>
                  <a:noFill/>
                </a:ln>
                <a:solidFill>
                  <a:srgbClr val="08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Copyright © 2014 by the McGraw-Hill Companies, Inc. All rights reserved.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6390" name="Rectangle 10"/>
          <p:cNvSpPr>
            <a:spLocks noChangeArrowheads="1"/>
          </p:cNvSpPr>
          <p:nvPr/>
        </p:nvSpPr>
        <p:spPr bwMode="auto">
          <a:xfrm>
            <a:off x="1581150" y="6572250"/>
            <a:ext cx="14668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>
                <a:ln>
                  <a:noFill/>
                </a:ln>
                <a:solidFill>
                  <a:srgbClr val="08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McGraw-Hill/Irwin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6A06CB1-7E1D-41A3-BED7-FBBB78C85C0D}"/>
              </a:ext>
            </a:extLst>
          </p:cNvPr>
          <p:cNvSpPr txBox="1"/>
          <p:nvPr/>
        </p:nvSpPr>
        <p:spPr>
          <a:xfrm>
            <a:off x="3500757" y="3095158"/>
            <a:ext cx="5553700" cy="954107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Econ 202-Lecture Notes-PART I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The BOP Curve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Learning Objectives</a:t>
            </a:r>
          </a:p>
        </p:txBody>
      </p:sp>
      <p:sp>
        <p:nvSpPr>
          <p:cNvPr id="17410" name="Rectangle 3"/>
          <p:cNvSpPr txBox="1">
            <a:spLocks noChangeArrowheads="1"/>
          </p:cNvSpPr>
          <p:nvPr/>
        </p:nvSpPr>
        <p:spPr bwMode="auto">
          <a:xfrm>
            <a:off x="1447800" y="1295400"/>
            <a:ext cx="10439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Explain general equilibrium in the macroeconomy using the IS/LM/BP model.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Describe the impact of changes in fiscal policy on income, trade, and interest rates under fixed exchange rates.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Describe the impact of changes in monetary policy on income, trade, and interest rates under fixed exchange rates.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Demonstrate how varying degrees of capital mobility alter the effectiveness of fiscal and monetary policy under a system of fixed exchange rates.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9220200" cy="1492469"/>
          </a:xfrm>
        </p:spPr>
        <p:txBody>
          <a:bodyPr/>
          <a:lstStyle/>
          <a:p>
            <a:pPr eaLnBrk="1" hangingPunct="1"/>
            <a:r>
              <a:rPr lang="en-US" b="1" dirty="0"/>
              <a:t>General Equilibrium in the Open Economy: the IS/LM/BP Model</a:t>
            </a:r>
            <a:endParaRPr lang="en-US" b="1" i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295400" y="1873469"/>
            <a:ext cx="10591800" cy="407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14400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To understand the effects of policies on the open economy, we need to use a general equilibrium model.</a:t>
            </a:r>
          </a:p>
          <a:p>
            <a:pPr marL="914400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 IS/LM/BP model is built around three sorts of equilibria:</a:t>
            </a:r>
          </a:p>
          <a:p>
            <a:pPr marL="1295400" marR="0" lvl="2" indent="-3810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money market equilibrium (the LM curve),</a:t>
            </a:r>
          </a:p>
          <a:p>
            <a:pPr marL="1295400" marR="0" lvl="2" indent="-3810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real sector equilibrium (the IS curve), and</a:t>
            </a:r>
          </a:p>
          <a:p>
            <a:pPr marL="1295400" marR="0" lvl="2" indent="-3810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BOP equilibrium (the BP curve).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8153400" cy="1096962"/>
          </a:xfrm>
        </p:spPr>
        <p:txBody>
          <a:bodyPr/>
          <a:lstStyle/>
          <a:p>
            <a:r>
              <a:rPr lang="en-US" b="1"/>
              <a:t>Money Market Equilibrium: the LM Curve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0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LM curve comprises all combinations of the interest rate (</a:t>
                </a:r>
                <a:r>
                  <a:rPr lang="en-US" dirty="0" err="1"/>
                  <a:t>i</a:t>
                </a:r>
                <a:r>
                  <a:rPr lang="en-US" dirty="0"/>
                  <a:t>) and income (Y) such that real money supply and real money demand are equal.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3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33" t="-1781" r="-8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dirty="0"/>
              <a:t>Money supply is assumed to equal money demand in money market equilibrium.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Money supply is fixed.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Money demand depends inversely on the interest rate (</a:t>
            </a:r>
            <a:r>
              <a:rPr lang="en-US" dirty="0" err="1"/>
              <a:t>i</a:t>
            </a:r>
            <a:r>
              <a:rPr lang="en-US" dirty="0"/>
              <a:t>) and positively on income (Y).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As interest rates rise, the opportunity cost of holding money rises, and so the quantity demanded of money decreases.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As income rises demand for money increases.</a:t>
            </a:r>
          </a:p>
          <a:p>
            <a:endParaRPr lang="en-US" dirty="0"/>
          </a:p>
        </p:txBody>
      </p:sp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8153400" cy="1096962"/>
          </a:xfrm>
        </p:spPr>
        <p:txBody>
          <a:bodyPr/>
          <a:lstStyle/>
          <a:p>
            <a:r>
              <a:rPr lang="en-US" b="1"/>
              <a:t>Money Market Equilibrium: the LM Curve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Money Market Equilibrium: the LM Curve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rot="5400000" flipH="1" flipV="1">
            <a:off x="2400301" y="3619501"/>
            <a:ext cx="3886200" cy="31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4343400" y="5562600"/>
            <a:ext cx="4953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0" name="TextBox 8"/>
          <p:cNvSpPr txBox="1">
            <a:spLocks noChangeArrowheads="1"/>
          </p:cNvSpPr>
          <p:nvPr/>
        </p:nvSpPr>
        <p:spPr bwMode="auto">
          <a:xfrm>
            <a:off x="9144000" y="5715000"/>
            <a:ext cx="882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money</a:t>
            </a:r>
          </a:p>
        </p:txBody>
      </p:sp>
      <p:sp>
        <p:nvSpPr>
          <p:cNvPr id="24581" name="TextBox 9"/>
          <p:cNvSpPr txBox="1">
            <a:spLocks noChangeArrowheads="1"/>
          </p:cNvSpPr>
          <p:nvPr/>
        </p:nvSpPr>
        <p:spPr bwMode="auto">
          <a:xfrm>
            <a:off x="3962400" y="1676400"/>
            <a:ext cx="2555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</a:p>
        </p:txBody>
      </p:sp>
      <p:sp>
        <p:nvSpPr>
          <p:cNvPr id="16" name="Freeform 15"/>
          <p:cNvSpPr/>
          <p:nvPr/>
        </p:nvSpPr>
        <p:spPr>
          <a:xfrm>
            <a:off x="4784725" y="2066925"/>
            <a:ext cx="3670300" cy="3035300"/>
          </a:xfrm>
          <a:custGeom>
            <a:avLst/>
            <a:gdLst>
              <a:gd name="connsiteX0" fmla="*/ 0 w 3670852"/>
              <a:gd name="connsiteY0" fmla="*/ 0 h 3034748"/>
              <a:gd name="connsiteX1" fmla="*/ 901148 w 3670852"/>
              <a:gd name="connsiteY1" fmla="*/ 2186609 h 3034748"/>
              <a:gd name="connsiteX2" fmla="*/ 3670852 w 3670852"/>
              <a:gd name="connsiteY2" fmla="*/ 3034748 h 3034748"/>
              <a:gd name="connsiteX3" fmla="*/ 3670852 w 3670852"/>
              <a:gd name="connsiteY3" fmla="*/ 3034748 h 303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0852" h="3034748">
                <a:moveTo>
                  <a:pt x="0" y="0"/>
                </a:moveTo>
                <a:cubicBezTo>
                  <a:pt x="144669" y="840409"/>
                  <a:pt x="289339" y="1680818"/>
                  <a:pt x="901148" y="2186609"/>
                </a:cubicBezTo>
                <a:cubicBezTo>
                  <a:pt x="1512957" y="2692400"/>
                  <a:pt x="3670852" y="3034748"/>
                  <a:pt x="3670852" y="3034748"/>
                </a:cubicBezTo>
                <a:lnTo>
                  <a:pt x="3670852" y="3034748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5400000" flipH="1" flipV="1">
            <a:off x="4684713" y="3771901"/>
            <a:ext cx="358298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4" name="TextBox 25"/>
          <p:cNvSpPr txBox="1">
            <a:spLocks noChangeArrowheads="1"/>
          </p:cNvSpPr>
          <p:nvPr/>
        </p:nvSpPr>
        <p:spPr bwMode="auto">
          <a:xfrm>
            <a:off x="6324601" y="1524000"/>
            <a:ext cx="479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</a:t>
            </a:r>
          </a:p>
        </p:txBody>
      </p:sp>
      <p:sp>
        <p:nvSpPr>
          <p:cNvPr id="24585" name="TextBox 26"/>
          <p:cNvSpPr txBox="1">
            <a:spLocks noChangeArrowheads="1"/>
          </p:cNvSpPr>
          <p:nvPr/>
        </p:nvSpPr>
        <p:spPr bwMode="auto">
          <a:xfrm>
            <a:off x="8534400" y="4876800"/>
            <a:ext cx="1195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 = f(i,Y)</a:t>
            </a:r>
            <a:endParaRPr kumimoji="0" lang="en-US" sz="20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rot="10800000">
            <a:off x="4343400" y="4648200"/>
            <a:ext cx="21336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7" name="TextBox 29"/>
          <p:cNvSpPr txBox="1">
            <a:spLocks noChangeArrowheads="1"/>
          </p:cNvSpPr>
          <p:nvPr/>
        </p:nvSpPr>
        <p:spPr bwMode="auto">
          <a:xfrm>
            <a:off x="4038600" y="4495800"/>
            <a:ext cx="330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</a:t>
            </a:r>
          </a:p>
        </p:txBody>
      </p:sp>
      <p:cxnSp>
        <p:nvCxnSpPr>
          <p:cNvPr id="31" name="Straight Connector 30"/>
          <p:cNvCxnSpPr/>
          <p:nvPr/>
        </p:nvCxnSpPr>
        <p:spPr>
          <a:xfrm rot="10800000">
            <a:off x="4343400" y="4191000"/>
            <a:ext cx="21336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9" name="TextBox 31"/>
          <p:cNvSpPr txBox="1">
            <a:spLocks noChangeArrowheads="1"/>
          </p:cNvSpPr>
          <p:nvPr/>
        </p:nvSpPr>
        <p:spPr bwMode="auto">
          <a:xfrm>
            <a:off x="3962401" y="3962400"/>
            <a:ext cx="339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24590" name="TextBox 32"/>
          <p:cNvSpPr txBox="1">
            <a:spLocks noChangeArrowheads="1"/>
          </p:cNvSpPr>
          <p:nvPr/>
        </p:nvSpPr>
        <p:spPr bwMode="auto">
          <a:xfrm>
            <a:off x="4038601" y="4876800"/>
            <a:ext cx="339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</a:t>
            </a:r>
          </a:p>
        </p:txBody>
      </p:sp>
      <p:cxnSp>
        <p:nvCxnSpPr>
          <p:cNvPr id="34" name="Straight Connector 33"/>
          <p:cNvCxnSpPr/>
          <p:nvPr/>
        </p:nvCxnSpPr>
        <p:spPr>
          <a:xfrm rot="10800000">
            <a:off x="4343400" y="5029200"/>
            <a:ext cx="350520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92" name="TextBox 35"/>
          <p:cNvSpPr txBox="1">
            <a:spLocks noChangeArrowheads="1"/>
          </p:cNvSpPr>
          <p:nvPr/>
        </p:nvSpPr>
        <p:spPr bwMode="auto">
          <a:xfrm>
            <a:off x="6934200" y="2209800"/>
            <a:ext cx="3322638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At i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M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&gt;M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people will buy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bonds, reducing i.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At i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M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&lt;M</a:t>
            </a:r>
            <a:r>
              <a:rPr kumimoji="0" 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 people will sell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bonds, increasing i.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Money Market Equilibrium: the LM Curve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295400" y="1447800"/>
            <a:ext cx="10363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If income rises, money demand will exceed money supply, and interest rates will rise.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Therefore, the LM curve is the positive relationship between the interest rate and income (Y) in money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market equilibrium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Points to the left of the LM curve mean there is an excess supply of money; points to the right imply an excess demand.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Money Market Equilibrium: the LM Curve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rot="5400000" flipH="1" flipV="1">
            <a:off x="2400301" y="3619501"/>
            <a:ext cx="3886200" cy="31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4343400" y="5562600"/>
            <a:ext cx="4953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28" name="TextBox 8"/>
          <p:cNvSpPr txBox="1">
            <a:spLocks noChangeArrowheads="1"/>
          </p:cNvSpPr>
          <p:nvPr/>
        </p:nvSpPr>
        <p:spPr bwMode="auto">
          <a:xfrm>
            <a:off x="9144001" y="5715000"/>
            <a:ext cx="9382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income</a:t>
            </a:r>
          </a:p>
        </p:txBody>
      </p:sp>
      <p:sp>
        <p:nvSpPr>
          <p:cNvPr id="26629" name="TextBox 9"/>
          <p:cNvSpPr txBox="1">
            <a:spLocks noChangeArrowheads="1"/>
          </p:cNvSpPr>
          <p:nvPr/>
        </p:nvSpPr>
        <p:spPr bwMode="auto">
          <a:xfrm>
            <a:off x="3962400" y="1676400"/>
            <a:ext cx="2555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</a:p>
        </p:txBody>
      </p:sp>
      <p:sp>
        <p:nvSpPr>
          <p:cNvPr id="26630" name="TextBox 26"/>
          <p:cNvSpPr txBox="1">
            <a:spLocks noChangeArrowheads="1"/>
          </p:cNvSpPr>
          <p:nvPr/>
        </p:nvSpPr>
        <p:spPr bwMode="auto">
          <a:xfrm>
            <a:off x="8459788" y="1905001"/>
            <a:ext cx="565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LM</a:t>
            </a:r>
            <a:endParaRPr kumimoji="0" lang="en-US" sz="20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4837113" y="2200275"/>
            <a:ext cx="3670300" cy="2901950"/>
          </a:xfrm>
          <a:custGeom>
            <a:avLst/>
            <a:gdLst>
              <a:gd name="connsiteX0" fmla="*/ 0 w 3670853"/>
              <a:gd name="connsiteY0" fmla="*/ 2902226 h 2902226"/>
              <a:gd name="connsiteX1" fmla="*/ 2438400 w 3670853"/>
              <a:gd name="connsiteY1" fmla="*/ 1736035 h 2902226"/>
              <a:gd name="connsiteX2" fmla="*/ 3670853 w 3670853"/>
              <a:gd name="connsiteY2" fmla="*/ 0 h 2902226"/>
              <a:gd name="connsiteX3" fmla="*/ 3670853 w 3670853"/>
              <a:gd name="connsiteY3" fmla="*/ 0 h 290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0853" h="2902226">
                <a:moveTo>
                  <a:pt x="0" y="2902226"/>
                </a:moveTo>
                <a:cubicBezTo>
                  <a:pt x="913295" y="2560982"/>
                  <a:pt x="1826591" y="2219739"/>
                  <a:pt x="2438400" y="1736035"/>
                </a:cubicBezTo>
                <a:cubicBezTo>
                  <a:pt x="3050209" y="1252331"/>
                  <a:pt x="3670853" y="0"/>
                  <a:pt x="3670853" y="0"/>
                </a:cubicBezTo>
                <a:lnTo>
                  <a:pt x="3670853" y="0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Money Market Equilibrium: the LM Curve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234910" y="1845689"/>
            <a:ext cx="9083511" cy="3166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Increases in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</a:t>
            </a:r>
            <a:r>
              <a:rPr kumimoji="0" lang="en-US" sz="3200" b="0" i="0" u="none" strike="noStrike" kern="1200" cap="none" spc="0" normalizeH="0" baseline="-25000" noProof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or exogenous decreases in M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(exogenous behavioral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changes)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will shift LM to the right.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Decreases in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</a:t>
            </a:r>
            <a:r>
              <a:rPr kumimoji="0" lang="en-US" sz="3200" b="0" i="0" u="none" strike="noStrike" kern="1200" cap="none" spc="0" normalizeH="0" baseline="-25000" noProof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or exogenous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increases in M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lang="en-US" sz="3200" dirty="0">
                <a:solidFill>
                  <a:srgbClr val="800000"/>
                </a:solidFill>
                <a:latin typeface="Arial" charset="0"/>
              </a:rPr>
              <a:t>(exogenous behavioral changes)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will shift LM to the left.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8153400" cy="1096962"/>
          </a:xfrm>
        </p:spPr>
        <p:txBody>
          <a:bodyPr/>
          <a:lstStyle/>
          <a:p>
            <a:r>
              <a:rPr lang="en-US" b="1" dirty="0"/>
              <a:t>Real Sector (Goods Market) Equilibrium: the IS Curve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4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IS curve comprises all combinations of the interest rate (</a:t>
                </a:r>
                <a:r>
                  <a:rPr lang="en-US" dirty="0" err="1"/>
                  <a:t>i</a:t>
                </a:r>
                <a:r>
                  <a:rPr lang="en-US" dirty="0"/>
                  <a:t>) and income (Y) such that the real sector of the economy is in equilibrium.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𝑁𝑋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2867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33" t="-17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304800"/>
            <a:ext cx="8229600" cy="1371600"/>
          </a:xfrm>
        </p:spPr>
        <p:txBody>
          <a:bodyPr/>
          <a:lstStyle/>
          <a:p>
            <a:pPr eaLnBrk="1" hangingPunct="1"/>
            <a:r>
              <a:rPr lang="en-US" dirty="0"/>
              <a:t> </a:t>
            </a:r>
            <a:r>
              <a:rPr lang="en-US" sz="4000" dirty="0">
                <a:latin typeface="Arial Black" pitchFamily="34" charset="0"/>
              </a:rPr>
              <a:t>Real Sector (Goods Market) Equilibrium: the IS Curve</a:t>
            </a:r>
            <a:endParaRPr lang="en-US" sz="4000" i="1" dirty="0">
              <a:latin typeface="Arial Black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295400" y="1676400"/>
            <a:ext cx="9906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Investment should depend inversely on the interest rate 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).</a:t>
            </a:r>
          </a:p>
          <a:p>
            <a:pPr marL="1143000" marR="0" lvl="2" indent="-2286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w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As interest rates rise, the cost of borrowing rises, so I falls.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As before, consumption (C) depends positively on income (Y).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Also, exports (X), real exchange rate and government spending (G) are fixed.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304800"/>
            <a:ext cx="8229600" cy="1295400"/>
          </a:xfrm>
        </p:spPr>
        <p:txBody>
          <a:bodyPr/>
          <a:lstStyle/>
          <a:p>
            <a:pPr eaLnBrk="1" hangingPunct="1"/>
            <a:r>
              <a:rPr lang="en-US" dirty="0"/>
              <a:t> </a:t>
            </a:r>
            <a:r>
              <a:rPr lang="en-US" sz="4000" dirty="0">
                <a:latin typeface="Arial Black" pitchFamily="34" charset="0"/>
              </a:rPr>
              <a:t>Real Sector (Goods Market) Equilibrium: the IS Curve</a:t>
            </a:r>
            <a:endParaRPr lang="en-US" sz="4000" i="1" dirty="0">
              <a:latin typeface="Arial Black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219200" y="1600200"/>
            <a:ext cx="10210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 IS curve is the relationship between the interest rate and Y in the goods market equilibrium.</a:t>
            </a:r>
          </a:p>
          <a:p>
            <a:pPr marL="1143000" marR="0" lvl="2" indent="-2286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w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As the interest rate falls, investment increases, thereby increasing Y.</a:t>
            </a:r>
          </a:p>
          <a:p>
            <a:pPr marL="1143000" marR="0" lvl="2" indent="-2286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w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As the interest rate rises, investment decreases, thereby decreasing Y.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Therefore, the IS curve is downward- sloping.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Real Sector (Goods Market) Equilibrium: the IS Curve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rot="5400000" flipH="1" flipV="1">
            <a:off x="2400301" y="3619501"/>
            <a:ext cx="3886200" cy="31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4343400" y="5562600"/>
            <a:ext cx="4953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8" name="TextBox 8"/>
          <p:cNvSpPr txBox="1">
            <a:spLocks noChangeArrowheads="1"/>
          </p:cNvSpPr>
          <p:nvPr/>
        </p:nvSpPr>
        <p:spPr bwMode="auto">
          <a:xfrm>
            <a:off x="9144001" y="5715000"/>
            <a:ext cx="9382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income</a:t>
            </a:r>
          </a:p>
        </p:txBody>
      </p:sp>
      <p:sp>
        <p:nvSpPr>
          <p:cNvPr id="31749" name="TextBox 9"/>
          <p:cNvSpPr txBox="1">
            <a:spLocks noChangeArrowheads="1"/>
          </p:cNvSpPr>
          <p:nvPr/>
        </p:nvSpPr>
        <p:spPr bwMode="auto">
          <a:xfrm>
            <a:off x="3962400" y="1676400"/>
            <a:ext cx="2555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</a:p>
        </p:txBody>
      </p:sp>
      <p:sp>
        <p:nvSpPr>
          <p:cNvPr id="31750" name="TextBox 26"/>
          <p:cNvSpPr txBox="1">
            <a:spLocks noChangeArrowheads="1"/>
          </p:cNvSpPr>
          <p:nvPr/>
        </p:nvSpPr>
        <p:spPr bwMode="auto">
          <a:xfrm>
            <a:off x="8763000" y="4953000"/>
            <a:ext cx="412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IS</a:t>
            </a:r>
            <a:endParaRPr kumimoji="0" lang="en-US" sz="20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837113" y="2200275"/>
            <a:ext cx="3816350" cy="2954338"/>
          </a:xfrm>
          <a:custGeom>
            <a:avLst/>
            <a:gdLst>
              <a:gd name="connsiteX0" fmla="*/ 0 w 3816627"/>
              <a:gd name="connsiteY0" fmla="*/ 0 h 2955235"/>
              <a:gd name="connsiteX1" fmla="*/ 1669774 w 3816627"/>
              <a:gd name="connsiteY1" fmla="*/ 1987826 h 2955235"/>
              <a:gd name="connsiteX2" fmla="*/ 3816627 w 3816627"/>
              <a:gd name="connsiteY2" fmla="*/ 2955235 h 2955235"/>
              <a:gd name="connsiteX3" fmla="*/ 3816627 w 3816627"/>
              <a:gd name="connsiteY3" fmla="*/ 2955235 h 295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6627" h="2955235">
                <a:moveTo>
                  <a:pt x="0" y="0"/>
                </a:moveTo>
                <a:cubicBezTo>
                  <a:pt x="516835" y="747643"/>
                  <a:pt x="1033670" y="1495287"/>
                  <a:pt x="1669774" y="1987826"/>
                </a:cubicBezTo>
                <a:cubicBezTo>
                  <a:pt x="2305878" y="2480365"/>
                  <a:pt x="3816627" y="2955235"/>
                  <a:pt x="3816627" y="2955235"/>
                </a:cubicBezTo>
                <a:lnTo>
                  <a:pt x="3816627" y="2955235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Real Sector (Goods Market) Equilibrium: the IS Curve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00100" y="1676400"/>
            <a:ext cx="10591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Increases in autonomous C, I, X, G or  decreases in T will shift IS to the right.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Assuming Marshall-Lerner condition holds, an exogenous increase in real exchange rate (real depreciation) will shift IS to the right (as NX increases).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Decreases in autonomous C, I, X, G or  increases in T will shift IS to the left.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Assuming NX worsens with real exchange rate appreciation (a fall in </a:t>
            </a: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ε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), IS will shift to the left (as NX falls).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BC24818-99E7-49A1-BD0D-618E75FD2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4638"/>
            <a:ext cx="10287000" cy="1173162"/>
          </a:xfrm>
        </p:spPr>
        <p:txBody>
          <a:bodyPr/>
          <a:lstStyle/>
          <a:p>
            <a:r>
              <a:rPr lang="en-US" b="1" dirty="0"/>
              <a:t>External Balance or Equilibrium in the Balance of Payments: The BP Curve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98FF5AB-8EF0-4AF5-A4B5-8998E48FC434}"/>
              </a:ext>
            </a:extLst>
          </p:cNvPr>
          <p:cNvSpPr>
            <a:spLocks noGrp="1"/>
          </p:cNvSpPr>
          <p:nvPr>
            <p:ph idx="1"/>
          </p:nvPr>
        </p:nvSpPr>
        <p:spPr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en-US" dirty="0"/>
              <a:t>Current Account (Deficit)</a:t>
            </a:r>
          </a:p>
          <a:p>
            <a:r>
              <a:rPr lang="en-US" dirty="0"/>
              <a:t>Capital and Financial Account (Surplus)</a:t>
            </a:r>
          </a:p>
          <a:p>
            <a:r>
              <a:rPr lang="en-US" dirty="0"/>
              <a:t>Current Account (Surplus)</a:t>
            </a:r>
          </a:p>
          <a:p>
            <a:r>
              <a:rPr lang="en-US" dirty="0"/>
              <a:t>Capital and Financial Account (Deficit)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ağ Ayraç 3">
            <a:extLst>
              <a:ext uri="{FF2B5EF4-FFF2-40B4-BE49-F238E27FC236}">
                <a16:creationId xmlns:a16="http://schemas.microsoft.com/office/drawing/2014/main" id="{B8B6B64A-9897-4C8E-BC17-FAFA5123820A}"/>
              </a:ext>
            </a:extLst>
          </p:cNvPr>
          <p:cNvSpPr/>
          <p:nvPr/>
        </p:nvSpPr>
        <p:spPr>
          <a:xfrm>
            <a:off x="9369552" y="1828800"/>
            <a:ext cx="155448" cy="9906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ağ Ayraç 4">
            <a:extLst>
              <a:ext uri="{FF2B5EF4-FFF2-40B4-BE49-F238E27FC236}">
                <a16:creationId xmlns:a16="http://schemas.microsoft.com/office/drawing/2014/main" id="{F9CFCC56-DB68-4C51-BDEE-F13CB94227B4}"/>
              </a:ext>
            </a:extLst>
          </p:cNvPr>
          <p:cNvSpPr/>
          <p:nvPr/>
        </p:nvSpPr>
        <p:spPr>
          <a:xfrm>
            <a:off x="9372600" y="3048000"/>
            <a:ext cx="155448" cy="9144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489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5977829-A74E-499F-BA80-071B63895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there is a Current Account (CA) deficit, it is balanced with a surplus in capital/financial account surplus (by net borrowing from rest of the world by capital/financial inflows larger than outflows)</a:t>
            </a:r>
          </a:p>
          <a:p>
            <a:r>
              <a:rPr lang="en-US" dirty="0"/>
              <a:t>If there is a Current Account (CA) surplus, it is balanced with a deficit in capital/financial account surplus (by net lending to rest of the world by capital/financial outflows larger than inflows)</a:t>
            </a:r>
          </a:p>
          <a:p>
            <a:endParaRPr lang="en-US" dirty="0"/>
          </a:p>
        </p:txBody>
      </p:sp>
      <p:sp>
        <p:nvSpPr>
          <p:cNvPr id="4" name="Unvan 1">
            <a:extLst>
              <a:ext uri="{FF2B5EF4-FFF2-40B4-BE49-F238E27FC236}">
                <a16:creationId xmlns:a16="http://schemas.microsoft.com/office/drawing/2014/main" id="{3498AFC8-83E7-497A-8508-2C3D00620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4638"/>
            <a:ext cx="10287000" cy="1173162"/>
          </a:xfrm>
        </p:spPr>
        <p:txBody>
          <a:bodyPr/>
          <a:lstStyle/>
          <a:p>
            <a:r>
              <a:rPr lang="en-US" b="1" dirty="0"/>
              <a:t>External Balance or Equilibrium in the Balance of Payments: The BP Curve</a:t>
            </a:r>
          </a:p>
        </p:txBody>
      </p:sp>
    </p:spTree>
    <p:extLst>
      <p:ext uri="{BB962C8B-B14F-4D97-AF65-F5344CB8AC3E}">
        <p14:creationId xmlns:p14="http://schemas.microsoft.com/office/powerpoint/2010/main" val="248683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0C2BFF0-7551-4FCF-9A7F-6BFABEA50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our purposes, we leave out the account relating to the changes in Central Bank official reserves, we only concentrate on long-term and short-term capital/financial inflows and outflows to counter the current account balance (i.e. in our case, changes in Central Bank official reserves do not affect the BP relation) </a:t>
            </a:r>
          </a:p>
        </p:txBody>
      </p:sp>
      <p:sp>
        <p:nvSpPr>
          <p:cNvPr id="4" name="Unvan 1">
            <a:extLst>
              <a:ext uri="{FF2B5EF4-FFF2-40B4-BE49-F238E27FC236}">
                <a16:creationId xmlns:a16="http://schemas.microsoft.com/office/drawing/2014/main" id="{0A1D7960-7C50-416A-82EE-52FC10357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4638"/>
            <a:ext cx="10287000" cy="1173162"/>
          </a:xfrm>
        </p:spPr>
        <p:txBody>
          <a:bodyPr/>
          <a:lstStyle/>
          <a:p>
            <a:r>
              <a:rPr lang="en-US" b="1" dirty="0"/>
              <a:t>External Balance or Equilibrium in the Balance of Payments: The BP Curve</a:t>
            </a:r>
          </a:p>
        </p:txBody>
      </p:sp>
    </p:spTree>
    <p:extLst>
      <p:ext uri="{BB962C8B-B14F-4D97-AF65-F5344CB8AC3E}">
        <p14:creationId xmlns:p14="http://schemas.microsoft.com/office/powerpoint/2010/main" val="971583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8153400" cy="1096962"/>
          </a:xfrm>
        </p:spPr>
        <p:txBody>
          <a:bodyPr/>
          <a:lstStyle/>
          <a:p>
            <a:r>
              <a:rPr lang="en-US" b="1" dirty="0"/>
              <a:t>BOP Equilibrium: the BP Curve</a:t>
            </a:r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</a:t>
            </a:r>
            <a:r>
              <a:rPr lang="en-US" u="sng" dirty="0"/>
              <a:t>BP curve</a:t>
            </a:r>
            <a:r>
              <a:rPr lang="en-US" dirty="0"/>
              <a:t>?</a:t>
            </a:r>
          </a:p>
          <a:p>
            <a:r>
              <a:rPr lang="en-US" dirty="0"/>
              <a:t>The BP curve comprises all alternative combinations of the interest rate (</a:t>
            </a:r>
            <a:r>
              <a:rPr lang="en-US" dirty="0" err="1"/>
              <a:t>i</a:t>
            </a:r>
            <a:r>
              <a:rPr lang="en-US" dirty="0"/>
              <a:t>) and income (Y) such that the balance of payments is in equilibrium.</a:t>
            </a:r>
          </a:p>
          <a:p>
            <a:r>
              <a:rPr lang="en-US" dirty="0"/>
              <a:t>We will at first concentrate on the BP-relationship under a given or </a:t>
            </a:r>
            <a:r>
              <a:rPr lang="en-US" u="sng" dirty="0"/>
              <a:t>fixed exchange rate</a:t>
            </a:r>
            <a:r>
              <a:rPr lang="en-US" dirty="0"/>
              <a:t>.</a:t>
            </a:r>
          </a:p>
          <a:p>
            <a:r>
              <a:rPr lang="en-US" dirty="0"/>
              <a:t>Similarly, foreign interest rate, foreign income, foreign prices, etc. are assumed to be fixed.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6DB484-261A-4CE3-A42C-C81A53347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204118"/>
            <a:ext cx="10058400" cy="5196682"/>
          </a:xfrm>
        </p:spPr>
        <p:txBody>
          <a:bodyPr/>
          <a:lstStyle/>
          <a:p>
            <a:r>
              <a:rPr lang="en-US" dirty="0"/>
              <a:t>In the BP model (holding all else constant);</a:t>
            </a:r>
          </a:p>
          <a:p>
            <a:pPr lvl="1"/>
            <a:r>
              <a:rPr lang="en-US" dirty="0"/>
              <a:t>As income Y increases, volume of imports M increases, Current Account balance worsens (negative effect)</a:t>
            </a:r>
          </a:p>
          <a:p>
            <a:pPr lvl="1"/>
            <a:r>
              <a:rPr lang="en-US" dirty="0"/>
              <a:t>As income Y falls, volume of imports M falls, Current Account balance improves (positive effect)</a:t>
            </a:r>
          </a:p>
          <a:p>
            <a:pPr lvl="1"/>
            <a:r>
              <a:rPr lang="en-US" dirty="0"/>
              <a:t>As domestic interest rate i rises, more capital/financial inflow into the country, capital/financial account improves (more borrowing)</a:t>
            </a:r>
          </a:p>
          <a:p>
            <a:pPr lvl="1"/>
            <a:r>
              <a:rPr lang="en-US" dirty="0"/>
              <a:t>As domestic interest rate </a:t>
            </a:r>
            <a:r>
              <a:rPr lang="en-US" dirty="0" err="1"/>
              <a:t>i</a:t>
            </a:r>
            <a:r>
              <a:rPr lang="en-US" dirty="0"/>
              <a:t> falls, less capital/financial inflow into the country, capital/financial account worsens (less borrowing)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350FDD4-CD7A-46F3-BEB3-4B1E312D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4638"/>
            <a:ext cx="10058400" cy="1096962"/>
          </a:xfrm>
        </p:spPr>
        <p:txBody>
          <a:bodyPr/>
          <a:lstStyle/>
          <a:p>
            <a:r>
              <a:rPr lang="en-US" b="1" dirty="0"/>
              <a:t>BOP Equilibrium: the BP Curve</a:t>
            </a:r>
          </a:p>
        </p:txBody>
      </p:sp>
    </p:spTree>
    <p:extLst>
      <p:ext uri="{BB962C8B-B14F-4D97-AF65-F5344CB8AC3E}">
        <p14:creationId xmlns:p14="http://schemas.microsoft.com/office/powerpoint/2010/main" val="309001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ECE8BF4-E4D6-4646-BBFC-CBE211D17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4638"/>
            <a:ext cx="10058400" cy="1096962"/>
          </a:xfrm>
        </p:spPr>
        <p:txBody>
          <a:bodyPr/>
          <a:lstStyle/>
          <a:p>
            <a:r>
              <a:rPr lang="en-US" b="1" dirty="0"/>
              <a:t>BOP Equilibrium: the BP Curve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602823CF-84E6-476E-83E9-665F0C6A6DEE}"/>
              </a:ext>
            </a:extLst>
          </p:cNvPr>
          <p:cNvCxnSpPr/>
          <p:nvPr/>
        </p:nvCxnSpPr>
        <p:spPr>
          <a:xfrm>
            <a:off x="2438400" y="1752600"/>
            <a:ext cx="0" cy="3962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Düz Bağlayıcı 6">
            <a:extLst>
              <a:ext uri="{FF2B5EF4-FFF2-40B4-BE49-F238E27FC236}">
                <a16:creationId xmlns:a16="http://schemas.microsoft.com/office/drawing/2014/main" id="{97F8E8E7-A221-4B95-8FC0-B483160CB72D}"/>
              </a:ext>
            </a:extLst>
          </p:cNvPr>
          <p:cNvCxnSpPr/>
          <p:nvPr/>
        </p:nvCxnSpPr>
        <p:spPr>
          <a:xfrm>
            <a:off x="2438400" y="5715000"/>
            <a:ext cx="472440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Metin kutusu 7">
            <a:extLst>
              <a:ext uri="{FF2B5EF4-FFF2-40B4-BE49-F238E27FC236}">
                <a16:creationId xmlns:a16="http://schemas.microsoft.com/office/drawing/2014/main" id="{7EC06599-E11C-47E8-A876-C7CA7DE12C3D}"/>
              </a:ext>
            </a:extLst>
          </p:cNvPr>
          <p:cNvSpPr txBox="1"/>
          <p:nvPr/>
        </p:nvSpPr>
        <p:spPr>
          <a:xfrm>
            <a:off x="4191000" y="3581400"/>
            <a:ext cx="1219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●A</a:t>
            </a:r>
          </a:p>
        </p:txBody>
      </p: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72FD1B4B-6F45-43EB-8FB7-8F183189F8B6}"/>
              </a:ext>
            </a:extLst>
          </p:cNvPr>
          <p:cNvCxnSpPr/>
          <p:nvPr/>
        </p:nvCxnSpPr>
        <p:spPr>
          <a:xfrm>
            <a:off x="4419600" y="3886200"/>
            <a:ext cx="0" cy="182880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id="{CF84C1D6-5AD9-4421-8CB3-195378D61E2B}"/>
              </a:ext>
            </a:extLst>
          </p:cNvPr>
          <p:cNvCxnSpPr/>
          <p:nvPr/>
        </p:nvCxnSpPr>
        <p:spPr>
          <a:xfrm flipH="1">
            <a:off x="2438400" y="3886200"/>
            <a:ext cx="1981200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Düz Ok Bağlayıcısı 17">
            <a:extLst>
              <a:ext uri="{FF2B5EF4-FFF2-40B4-BE49-F238E27FC236}">
                <a16:creationId xmlns:a16="http://schemas.microsoft.com/office/drawing/2014/main" id="{D6E542EB-8091-4098-BD95-DAC17D300D4A}"/>
              </a:ext>
            </a:extLst>
          </p:cNvPr>
          <p:cNvCxnSpPr/>
          <p:nvPr/>
        </p:nvCxnSpPr>
        <p:spPr>
          <a:xfrm>
            <a:off x="4419600" y="3886200"/>
            <a:ext cx="1295400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22505B1D-6640-4CD8-B6D7-D5637017F64D}"/>
              </a:ext>
            </a:extLst>
          </p:cNvPr>
          <p:cNvCxnSpPr/>
          <p:nvPr/>
        </p:nvCxnSpPr>
        <p:spPr>
          <a:xfrm>
            <a:off x="5715000" y="3886200"/>
            <a:ext cx="0" cy="182880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Düz Ok Bağlayıcısı 21">
            <a:extLst>
              <a:ext uri="{FF2B5EF4-FFF2-40B4-BE49-F238E27FC236}">
                <a16:creationId xmlns:a16="http://schemas.microsoft.com/office/drawing/2014/main" id="{750E0B57-04EB-43AD-BA1B-8B64B63B6076}"/>
              </a:ext>
            </a:extLst>
          </p:cNvPr>
          <p:cNvCxnSpPr/>
          <p:nvPr/>
        </p:nvCxnSpPr>
        <p:spPr>
          <a:xfrm flipV="1">
            <a:off x="5715000" y="2895600"/>
            <a:ext cx="0" cy="99060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Düz Bağlayıcı 23">
            <a:extLst>
              <a:ext uri="{FF2B5EF4-FFF2-40B4-BE49-F238E27FC236}">
                <a16:creationId xmlns:a16="http://schemas.microsoft.com/office/drawing/2014/main" id="{D5798C19-152C-421E-92AD-18FA82B61424}"/>
              </a:ext>
            </a:extLst>
          </p:cNvPr>
          <p:cNvCxnSpPr/>
          <p:nvPr/>
        </p:nvCxnSpPr>
        <p:spPr>
          <a:xfrm flipV="1">
            <a:off x="4419600" y="2895600"/>
            <a:ext cx="1219200" cy="914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31561393-340F-4BF0-981A-69C89986608D}"/>
              </a:ext>
            </a:extLst>
          </p:cNvPr>
          <p:cNvSpPr txBox="1"/>
          <p:nvPr/>
        </p:nvSpPr>
        <p:spPr>
          <a:xfrm>
            <a:off x="5620407" y="2546921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</a:p>
        </p:txBody>
      </p:sp>
      <p:cxnSp>
        <p:nvCxnSpPr>
          <p:cNvPr id="27" name="Düz Bağlayıcı 26">
            <a:extLst>
              <a:ext uri="{FF2B5EF4-FFF2-40B4-BE49-F238E27FC236}">
                <a16:creationId xmlns:a16="http://schemas.microsoft.com/office/drawing/2014/main" id="{2ED73266-3ABB-4805-A5CD-1A1ED0354E2C}"/>
              </a:ext>
            </a:extLst>
          </p:cNvPr>
          <p:cNvCxnSpPr/>
          <p:nvPr/>
        </p:nvCxnSpPr>
        <p:spPr>
          <a:xfrm flipH="1">
            <a:off x="2438400" y="2895600"/>
            <a:ext cx="3200400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Metin kutusu 27">
                <a:extLst>
                  <a:ext uri="{FF2B5EF4-FFF2-40B4-BE49-F238E27FC236}">
                    <a16:creationId xmlns:a16="http://schemas.microsoft.com/office/drawing/2014/main" id="{B2DE472A-9B33-48D6-89F0-36B4622C70AD}"/>
                  </a:ext>
                </a:extLst>
              </p:cNvPr>
              <p:cNvSpPr txBox="1"/>
              <p:nvPr/>
            </p:nvSpPr>
            <p:spPr>
              <a:xfrm>
                <a:off x="7110253" y="1142999"/>
                <a:ext cx="4929337" cy="5030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Start from an initial combination A: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𝑌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where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BoP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 is in equilibrium</a:t>
                </a:r>
              </a:p>
              <a:p>
                <a:pPr marL="3429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Now let’s say that income Y rises above Y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0</a:t>
                </a:r>
              </a:p>
              <a:p>
                <a:pPr marL="3429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Then, imports M will rise, worsening the Current Account at Y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1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  <a:p>
                <a:pPr marL="3429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With the worsening of the Current Account, the country needs more financing to balance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BoP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  <a:p>
                <a:pPr marL="3429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To attract more capital/financial inflows, domestic interest rate must rise at Y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1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Metin kutusu 27">
                <a:extLst>
                  <a:ext uri="{FF2B5EF4-FFF2-40B4-BE49-F238E27FC236}">
                    <a16:creationId xmlns:a16="http://schemas.microsoft.com/office/drawing/2014/main" id="{B2DE472A-9B33-48D6-89F0-36B4622C7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0253" y="1142999"/>
                <a:ext cx="4929337" cy="5030639"/>
              </a:xfrm>
              <a:prstGeom prst="rect">
                <a:avLst/>
              </a:prstGeom>
              <a:blipFill>
                <a:blip r:embed="rId2"/>
                <a:stretch>
                  <a:fillRect l="-1607" t="-847" r="-2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Metin kutusu 28">
            <a:extLst>
              <a:ext uri="{FF2B5EF4-FFF2-40B4-BE49-F238E27FC236}">
                <a16:creationId xmlns:a16="http://schemas.microsoft.com/office/drawing/2014/main" id="{368C862D-FEA8-4042-AA20-B71A0CE70596}"/>
              </a:ext>
            </a:extLst>
          </p:cNvPr>
          <p:cNvSpPr txBox="1"/>
          <p:nvPr/>
        </p:nvSpPr>
        <p:spPr>
          <a:xfrm>
            <a:off x="4191000" y="5714998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1D55C480-14CB-4FB0-9510-DED7F5CA9AFC}"/>
              </a:ext>
            </a:extLst>
          </p:cNvPr>
          <p:cNvSpPr txBox="1"/>
          <p:nvPr/>
        </p:nvSpPr>
        <p:spPr>
          <a:xfrm>
            <a:off x="5519598" y="5714999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B33F8558-F60E-42E0-A643-B21F5ED8B8BB}"/>
              </a:ext>
            </a:extLst>
          </p:cNvPr>
          <p:cNvSpPr txBox="1"/>
          <p:nvPr/>
        </p:nvSpPr>
        <p:spPr>
          <a:xfrm>
            <a:off x="2020781" y="371015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F2CC602C-01AC-4EDF-8BB5-7A36AF7B3E2C}"/>
              </a:ext>
            </a:extLst>
          </p:cNvPr>
          <p:cNvSpPr txBox="1"/>
          <p:nvPr/>
        </p:nvSpPr>
        <p:spPr>
          <a:xfrm>
            <a:off x="1989982" y="265990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3984BBD6-EB8D-40C0-B004-33F7F162A34A}"/>
              </a:ext>
            </a:extLst>
          </p:cNvPr>
          <p:cNvSpPr txBox="1"/>
          <p:nvPr/>
        </p:nvSpPr>
        <p:spPr>
          <a:xfrm>
            <a:off x="2176091" y="1752600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5002538A-761B-489B-BFDD-9218AB8DD69A}"/>
              </a:ext>
            </a:extLst>
          </p:cNvPr>
          <p:cNvSpPr txBox="1"/>
          <p:nvPr/>
        </p:nvSpPr>
        <p:spPr>
          <a:xfrm>
            <a:off x="7010400" y="5711973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483823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ECE8BF4-E4D6-4646-BBFC-CBE211D17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4638"/>
            <a:ext cx="10058400" cy="1096962"/>
          </a:xfrm>
        </p:spPr>
        <p:txBody>
          <a:bodyPr/>
          <a:lstStyle/>
          <a:p>
            <a:r>
              <a:rPr lang="en-US" b="1" dirty="0"/>
              <a:t>BOP Equilibrium: the BP Curve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602823CF-84E6-476E-83E9-665F0C6A6DEE}"/>
              </a:ext>
            </a:extLst>
          </p:cNvPr>
          <p:cNvCxnSpPr/>
          <p:nvPr/>
        </p:nvCxnSpPr>
        <p:spPr>
          <a:xfrm>
            <a:off x="2438400" y="1752600"/>
            <a:ext cx="0" cy="3962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Düz Bağlayıcı 6">
            <a:extLst>
              <a:ext uri="{FF2B5EF4-FFF2-40B4-BE49-F238E27FC236}">
                <a16:creationId xmlns:a16="http://schemas.microsoft.com/office/drawing/2014/main" id="{97F8E8E7-A221-4B95-8FC0-B483160CB72D}"/>
              </a:ext>
            </a:extLst>
          </p:cNvPr>
          <p:cNvCxnSpPr/>
          <p:nvPr/>
        </p:nvCxnSpPr>
        <p:spPr>
          <a:xfrm>
            <a:off x="2438400" y="5715000"/>
            <a:ext cx="472440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Metin kutusu 7">
            <a:extLst>
              <a:ext uri="{FF2B5EF4-FFF2-40B4-BE49-F238E27FC236}">
                <a16:creationId xmlns:a16="http://schemas.microsoft.com/office/drawing/2014/main" id="{7EC06599-E11C-47E8-A876-C7CA7DE12C3D}"/>
              </a:ext>
            </a:extLst>
          </p:cNvPr>
          <p:cNvSpPr txBox="1"/>
          <p:nvPr/>
        </p:nvSpPr>
        <p:spPr>
          <a:xfrm>
            <a:off x="4191000" y="3581400"/>
            <a:ext cx="1219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●A</a:t>
            </a:r>
          </a:p>
        </p:txBody>
      </p: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72FD1B4B-6F45-43EB-8FB7-8F183189F8B6}"/>
              </a:ext>
            </a:extLst>
          </p:cNvPr>
          <p:cNvCxnSpPr/>
          <p:nvPr/>
        </p:nvCxnSpPr>
        <p:spPr>
          <a:xfrm>
            <a:off x="4419600" y="3886200"/>
            <a:ext cx="0" cy="182880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Metin kutusu 27">
                <a:extLst>
                  <a:ext uri="{FF2B5EF4-FFF2-40B4-BE49-F238E27FC236}">
                    <a16:creationId xmlns:a16="http://schemas.microsoft.com/office/drawing/2014/main" id="{B2DE472A-9B33-48D6-89F0-36B4622C70AD}"/>
                  </a:ext>
                </a:extLst>
              </p:cNvPr>
              <p:cNvSpPr txBox="1"/>
              <p:nvPr/>
            </p:nvSpPr>
            <p:spPr>
              <a:xfrm>
                <a:off x="7110253" y="1142999"/>
                <a:ext cx="4929337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Start from an initial combination A: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𝑌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where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BoP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 is in equilibrium</a:t>
                </a:r>
              </a:p>
              <a:p>
                <a:pPr marL="3429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Now let’s say that income Y falls below Y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0</a:t>
                </a:r>
              </a:p>
              <a:p>
                <a:pPr marL="3429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Then, imports M will fall, improving the Current Account at Y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2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  <a:p>
                <a:pPr marL="3429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With the improvement of the Current Account, the country needs less financing to balance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BoP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  <a:p>
                <a:pPr marL="3429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To allow for less financing or financial outflow, domestic interest rate falls at Y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2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Metin kutusu 27">
                <a:extLst>
                  <a:ext uri="{FF2B5EF4-FFF2-40B4-BE49-F238E27FC236}">
                    <a16:creationId xmlns:a16="http://schemas.microsoft.com/office/drawing/2014/main" id="{B2DE472A-9B33-48D6-89F0-36B4622C7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0253" y="1142999"/>
                <a:ext cx="4929337" cy="4893647"/>
              </a:xfrm>
              <a:prstGeom prst="rect">
                <a:avLst/>
              </a:prstGeom>
              <a:blipFill>
                <a:blip r:embed="rId2"/>
                <a:stretch>
                  <a:fillRect l="-1607" t="-872" r="-2349" b="-1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Metin kutusu 28">
            <a:extLst>
              <a:ext uri="{FF2B5EF4-FFF2-40B4-BE49-F238E27FC236}">
                <a16:creationId xmlns:a16="http://schemas.microsoft.com/office/drawing/2014/main" id="{368C862D-FEA8-4042-AA20-B71A0CE70596}"/>
              </a:ext>
            </a:extLst>
          </p:cNvPr>
          <p:cNvSpPr txBox="1"/>
          <p:nvPr/>
        </p:nvSpPr>
        <p:spPr>
          <a:xfrm>
            <a:off x="4191000" y="5714998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1D55C480-14CB-4FB0-9510-DED7F5CA9AFC}"/>
              </a:ext>
            </a:extLst>
          </p:cNvPr>
          <p:cNvSpPr txBox="1"/>
          <p:nvPr/>
        </p:nvSpPr>
        <p:spPr>
          <a:xfrm>
            <a:off x="3043896" y="5722884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B33F8558-F60E-42E0-A643-B21F5ED8B8BB}"/>
              </a:ext>
            </a:extLst>
          </p:cNvPr>
          <p:cNvSpPr txBox="1"/>
          <p:nvPr/>
        </p:nvSpPr>
        <p:spPr>
          <a:xfrm>
            <a:off x="2020781" y="371015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F2CC602C-01AC-4EDF-8BB5-7A36AF7B3E2C}"/>
              </a:ext>
            </a:extLst>
          </p:cNvPr>
          <p:cNvSpPr txBox="1"/>
          <p:nvPr/>
        </p:nvSpPr>
        <p:spPr>
          <a:xfrm>
            <a:off x="2092566" y="441290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3984BBD6-EB8D-40C0-B004-33F7F162A34A}"/>
              </a:ext>
            </a:extLst>
          </p:cNvPr>
          <p:cNvSpPr txBox="1"/>
          <p:nvPr/>
        </p:nvSpPr>
        <p:spPr>
          <a:xfrm>
            <a:off x="2176091" y="1752600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5002538A-761B-489B-BFDD-9218AB8DD69A}"/>
              </a:ext>
            </a:extLst>
          </p:cNvPr>
          <p:cNvSpPr txBox="1"/>
          <p:nvPr/>
        </p:nvSpPr>
        <p:spPr>
          <a:xfrm>
            <a:off x="7010400" y="5711973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</a:p>
        </p:txBody>
      </p:sp>
      <p:cxnSp>
        <p:nvCxnSpPr>
          <p:cNvPr id="4" name="Düz Ok Bağlayıcısı 3">
            <a:extLst>
              <a:ext uri="{FF2B5EF4-FFF2-40B4-BE49-F238E27FC236}">
                <a16:creationId xmlns:a16="http://schemas.microsoft.com/office/drawing/2014/main" id="{E341724D-2135-4206-BA7D-463C0EE2966C}"/>
              </a:ext>
            </a:extLst>
          </p:cNvPr>
          <p:cNvCxnSpPr/>
          <p:nvPr/>
        </p:nvCxnSpPr>
        <p:spPr>
          <a:xfrm flipH="1">
            <a:off x="3200400" y="3886200"/>
            <a:ext cx="12192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Düz Bağlayıcı 8">
            <a:extLst>
              <a:ext uri="{FF2B5EF4-FFF2-40B4-BE49-F238E27FC236}">
                <a16:creationId xmlns:a16="http://schemas.microsoft.com/office/drawing/2014/main" id="{4BF7D5AE-FD20-4626-94E7-B557E43049B1}"/>
              </a:ext>
            </a:extLst>
          </p:cNvPr>
          <p:cNvCxnSpPr/>
          <p:nvPr/>
        </p:nvCxnSpPr>
        <p:spPr>
          <a:xfrm flipH="1">
            <a:off x="2445717" y="3886200"/>
            <a:ext cx="754683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Düz Bağlayıcı 14">
            <a:extLst>
              <a:ext uri="{FF2B5EF4-FFF2-40B4-BE49-F238E27FC236}">
                <a16:creationId xmlns:a16="http://schemas.microsoft.com/office/drawing/2014/main" id="{50FA3007-23FB-447F-A0B8-8A78207B325B}"/>
              </a:ext>
            </a:extLst>
          </p:cNvPr>
          <p:cNvCxnSpPr>
            <a:cxnSpLocks/>
          </p:cNvCxnSpPr>
          <p:nvPr/>
        </p:nvCxnSpPr>
        <p:spPr>
          <a:xfrm flipH="1">
            <a:off x="3200400" y="3918776"/>
            <a:ext cx="1219200" cy="7294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0F712B8B-2252-41D8-B8E1-8ED6BF5363DA}"/>
              </a:ext>
            </a:extLst>
          </p:cNvPr>
          <p:cNvSpPr txBox="1"/>
          <p:nvPr/>
        </p:nvSpPr>
        <p:spPr>
          <a:xfrm>
            <a:off x="3179721" y="4568253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</a:t>
            </a:r>
          </a:p>
        </p:txBody>
      </p:sp>
      <p:cxnSp>
        <p:nvCxnSpPr>
          <p:cNvPr id="21" name="Düz Bağlayıcı 20">
            <a:extLst>
              <a:ext uri="{FF2B5EF4-FFF2-40B4-BE49-F238E27FC236}">
                <a16:creationId xmlns:a16="http://schemas.microsoft.com/office/drawing/2014/main" id="{DD81EAF9-1756-4FEB-9A60-E8670574FB3E}"/>
              </a:ext>
            </a:extLst>
          </p:cNvPr>
          <p:cNvCxnSpPr/>
          <p:nvPr/>
        </p:nvCxnSpPr>
        <p:spPr>
          <a:xfrm flipH="1">
            <a:off x="2445717" y="4648200"/>
            <a:ext cx="754683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Düz Ok Bağlayıcısı 25">
            <a:extLst>
              <a:ext uri="{FF2B5EF4-FFF2-40B4-BE49-F238E27FC236}">
                <a16:creationId xmlns:a16="http://schemas.microsoft.com/office/drawing/2014/main" id="{6D0551FA-6949-4A50-9004-83FFF500B776}"/>
              </a:ext>
            </a:extLst>
          </p:cNvPr>
          <p:cNvCxnSpPr>
            <a:cxnSpLocks/>
          </p:cNvCxnSpPr>
          <p:nvPr/>
        </p:nvCxnSpPr>
        <p:spPr>
          <a:xfrm flipH="1">
            <a:off x="3200401" y="3848500"/>
            <a:ext cx="26382" cy="719753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Düz Bağlayıcı 37">
            <a:extLst>
              <a:ext uri="{FF2B5EF4-FFF2-40B4-BE49-F238E27FC236}">
                <a16:creationId xmlns:a16="http://schemas.microsoft.com/office/drawing/2014/main" id="{FCEC64B4-36BD-4E81-A3A7-31D74E24A8FB}"/>
              </a:ext>
            </a:extLst>
          </p:cNvPr>
          <p:cNvCxnSpPr/>
          <p:nvPr/>
        </p:nvCxnSpPr>
        <p:spPr>
          <a:xfrm>
            <a:off x="3179721" y="4643735"/>
            <a:ext cx="0" cy="1068238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Düz Ok Bağlayıcısı 39">
            <a:extLst>
              <a:ext uri="{FF2B5EF4-FFF2-40B4-BE49-F238E27FC236}">
                <a16:creationId xmlns:a16="http://schemas.microsoft.com/office/drawing/2014/main" id="{1AE06872-B0D7-46A1-B4EA-A71D8F71DC4E}"/>
              </a:ext>
            </a:extLst>
          </p:cNvPr>
          <p:cNvCxnSpPr/>
          <p:nvPr/>
        </p:nvCxnSpPr>
        <p:spPr>
          <a:xfrm flipH="1">
            <a:off x="3226783" y="4643735"/>
            <a:ext cx="1192817" cy="0"/>
          </a:xfrm>
          <a:prstGeom prst="straightConnector1">
            <a:avLst/>
          </a:prstGeom>
          <a:ln>
            <a:prstDash val="dash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849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336331"/>
            <a:ext cx="8763000" cy="990600"/>
          </a:xfrm>
        </p:spPr>
        <p:txBody>
          <a:bodyPr/>
          <a:lstStyle/>
          <a:p>
            <a:pPr eaLnBrk="1" hangingPunct="1"/>
            <a:r>
              <a:rPr lang="en-US" sz="4800" b="1" dirty="0"/>
              <a:t> </a:t>
            </a:r>
            <a:r>
              <a:rPr lang="en-US" b="1" dirty="0"/>
              <a:t>BOP Equilibrium: the BP Curve</a:t>
            </a:r>
            <a:endParaRPr lang="en-US" b="1" i="1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95400" y="1524000"/>
            <a:ext cx="10439400" cy="40386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sz="3200" dirty="0"/>
              <a:t>The BP curve shows the positive relationship between the interest rate and Y.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800" dirty="0"/>
              <a:t>If Y increases and </a:t>
            </a:r>
            <a:r>
              <a:rPr lang="en-US" sz="2800" dirty="0" err="1"/>
              <a:t>i</a:t>
            </a:r>
            <a:r>
              <a:rPr lang="en-US" sz="2800" dirty="0"/>
              <a:t> is unchanged, M will increase and a BOP deficit will open.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800" dirty="0"/>
              <a:t>To return to BOP balance, </a:t>
            </a:r>
            <a:r>
              <a:rPr lang="en-US" sz="2800" dirty="0" err="1"/>
              <a:t>i</a:t>
            </a:r>
            <a:r>
              <a:rPr lang="en-US" sz="2800" dirty="0"/>
              <a:t> must rise. This would trigger net short-term capital inflows.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/>
              <a:t>Therefore, the BP curve is upward- sloping.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BOP Equilibrium: the BP Curve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rot="5400000" flipH="1" flipV="1">
            <a:off x="2400302" y="3619501"/>
            <a:ext cx="3886200" cy="31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4343400" y="5562600"/>
            <a:ext cx="4953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4" name="TextBox 8"/>
          <p:cNvSpPr txBox="1">
            <a:spLocks noChangeArrowheads="1"/>
          </p:cNvSpPr>
          <p:nvPr/>
        </p:nvSpPr>
        <p:spPr bwMode="auto">
          <a:xfrm>
            <a:off x="8984507" y="5715000"/>
            <a:ext cx="125720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Income, Y</a:t>
            </a:r>
          </a:p>
        </p:txBody>
      </p:sp>
      <p:sp>
        <p:nvSpPr>
          <p:cNvPr id="35845" name="TextBox 9"/>
          <p:cNvSpPr txBox="1">
            <a:spLocks noChangeArrowheads="1"/>
          </p:cNvSpPr>
          <p:nvPr/>
        </p:nvSpPr>
        <p:spPr bwMode="auto">
          <a:xfrm>
            <a:off x="3962400" y="1676400"/>
            <a:ext cx="2555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</a:p>
        </p:txBody>
      </p:sp>
      <p:sp>
        <p:nvSpPr>
          <p:cNvPr id="35846" name="TextBox 26"/>
          <p:cNvSpPr txBox="1">
            <a:spLocks noChangeArrowheads="1"/>
          </p:cNvSpPr>
          <p:nvPr/>
        </p:nvSpPr>
        <p:spPr bwMode="auto">
          <a:xfrm>
            <a:off x="8763001" y="2819400"/>
            <a:ext cx="498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BP</a:t>
            </a:r>
            <a:endParaRPr kumimoji="0" lang="en-US" sz="20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4800600" y="3048000"/>
            <a:ext cx="3733800" cy="1371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3326D8B-5E7C-4D6C-8DEE-393B3505C6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274638"/>
            <a:ext cx="10058400" cy="1096962"/>
          </a:xfrm>
        </p:spPr>
        <p:txBody>
          <a:bodyPr/>
          <a:lstStyle/>
          <a:p>
            <a:pPr eaLnBrk="1" hangingPunct="1"/>
            <a:r>
              <a:rPr lang="en-US" sz="4800" b="1" dirty="0"/>
              <a:t> </a:t>
            </a:r>
            <a:r>
              <a:rPr lang="en-US" b="1" dirty="0"/>
              <a:t>BOP Equilibrium: the BP Curve</a:t>
            </a:r>
            <a:endParaRPr lang="en-US" b="1" i="1" dirty="0"/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094883E8-8750-474D-975F-0BDB239263BC}"/>
              </a:ext>
            </a:extLst>
          </p:cNvPr>
          <p:cNvCxnSpPr/>
          <p:nvPr/>
        </p:nvCxnSpPr>
        <p:spPr>
          <a:xfrm>
            <a:off x="1676400" y="1524000"/>
            <a:ext cx="0" cy="4343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Düz Bağlayıcı 6">
            <a:extLst>
              <a:ext uri="{FF2B5EF4-FFF2-40B4-BE49-F238E27FC236}">
                <a16:creationId xmlns:a16="http://schemas.microsoft.com/office/drawing/2014/main" id="{95854E67-22FC-4AF9-A620-2421AD102D7C}"/>
              </a:ext>
            </a:extLst>
          </p:cNvPr>
          <p:cNvCxnSpPr/>
          <p:nvPr/>
        </p:nvCxnSpPr>
        <p:spPr>
          <a:xfrm>
            <a:off x="1676400" y="5867400"/>
            <a:ext cx="4724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Metin kutusu 7">
            <a:extLst>
              <a:ext uri="{FF2B5EF4-FFF2-40B4-BE49-F238E27FC236}">
                <a16:creationId xmlns:a16="http://schemas.microsoft.com/office/drawing/2014/main" id="{0BA81551-F375-4A24-8730-5AF516603324}"/>
              </a:ext>
            </a:extLst>
          </p:cNvPr>
          <p:cNvSpPr txBox="1"/>
          <p:nvPr/>
        </p:nvSpPr>
        <p:spPr>
          <a:xfrm>
            <a:off x="1389187" y="1387366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294510D2-45A7-4F3F-8712-22533AECF096}"/>
              </a:ext>
            </a:extLst>
          </p:cNvPr>
          <p:cNvSpPr txBox="1"/>
          <p:nvPr/>
        </p:nvSpPr>
        <p:spPr>
          <a:xfrm>
            <a:off x="6197059" y="5864772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</a:p>
        </p:txBody>
      </p:sp>
      <p:cxnSp>
        <p:nvCxnSpPr>
          <p:cNvPr id="11" name="Düz Bağlayıcı 10">
            <a:extLst>
              <a:ext uri="{FF2B5EF4-FFF2-40B4-BE49-F238E27FC236}">
                <a16:creationId xmlns:a16="http://schemas.microsoft.com/office/drawing/2014/main" id="{2E3BF069-510E-4C7A-9B18-6DDA300DFBFF}"/>
              </a:ext>
            </a:extLst>
          </p:cNvPr>
          <p:cNvCxnSpPr/>
          <p:nvPr/>
        </p:nvCxnSpPr>
        <p:spPr>
          <a:xfrm flipV="1">
            <a:off x="2572453" y="2063810"/>
            <a:ext cx="4267200" cy="28194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C1C2093-4ECC-4606-81F3-9776F88CF750}"/>
              </a:ext>
            </a:extLst>
          </p:cNvPr>
          <p:cNvSpPr txBox="1"/>
          <p:nvPr/>
        </p:nvSpPr>
        <p:spPr>
          <a:xfrm>
            <a:off x="6864285" y="1708721"/>
            <a:ext cx="2861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BP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BoP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equilibrium)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F3866806-0FA5-4841-8858-A792A89A5884}"/>
              </a:ext>
            </a:extLst>
          </p:cNvPr>
          <p:cNvSpPr txBox="1"/>
          <p:nvPr/>
        </p:nvSpPr>
        <p:spPr>
          <a:xfrm>
            <a:off x="1801963" y="1716792"/>
            <a:ext cx="4751237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Points to the left of BP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BoP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surplus)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B5EF9C79-1878-4A51-AA7C-8B8C56796AE4}"/>
              </a:ext>
            </a:extLst>
          </p:cNvPr>
          <p:cNvSpPr txBox="1"/>
          <p:nvPr/>
        </p:nvSpPr>
        <p:spPr>
          <a:xfrm>
            <a:off x="4565412" y="3695700"/>
            <a:ext cx="481696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Points to the right of BP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BoP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deficit)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6A809B98-C2AD-4CBC-8EC7-4D075954B3B3}"/>
              </a:ext>
            </a:extLst>
          </p:cNvPr>
          <p:cNvSpPr txBox="1"/>
          <p:nvPr/>
        </p:nvSpPr>
        <p:spPr>
          <a:xfrm>
            <a:off x="1970545" y="2166387"/>
            <a:ext cx="25489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 is too low and/or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too high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E50DDD4C-EE85-4326-B235-40691D074F6B}"/>
              </a:ext>
            </a:extLst>
          </p:cNvPr>
          <p:cNvSpPr txBox="1"/>
          <p:nvPr/>
        </p:nvSpPr>
        <p:spPr>
          <a:xfrm>
            <a:off x="4519448" y="4226918"/>
            <a:ext cx="26338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 is too high and/or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too low</a:t>
            </a:r>
          </a:p>
        </p:txBody>
      </p:sp>
    </p:spTree>
    <p:extLst>
      <p:ext uri="{BB962C8B-B14F-4D97-AF65-F5344CB8AC3E}">
        <p14:creationId xmlns:p14="http://schemas.microsoft.com/office/powerpoint/2010/main" val="40386560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EE7793F-6726-469E-B093-9E877CD2F47C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0" y="274638"/>
            <a:ext cx="10058400" cy="10969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8000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4800" b="1" kern="0"/>
              <a:t> </a:t>
            </a:r>
            <a:r>
              <a:rPr lang="en-US" b="1" kern="0"/>
              <a:t>BOP Equilibrium: the BP Curve</a:t>
            </a:r>
            <a:endParaRPr lang="en-US" b="1" i="1" kern="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FC7C267-6F30-46EC-9DE6-013519C51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633" y="1219876"/>
            <a:ext cx="7853266" cy="522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081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304800"/>
            <a:ext cx="7772400" cy="1104900"/>
          </a:xfrm>
        </p:spPr>
        <p:txBody>
          <a:bodyPr/>
          <a:lstStyle/>
          <a:p>
            <a:pPr eaLnBrk="1" hangingPunct="1"/>
            <a:r>
              <a:rPr lang="en-US" sz="4800" b="1"/>
              <a:t> </a:t>
            </a:r>
            <a:r>
              <a:rPr lang="en-US" b="1"/>
              <a:t>BOP Equilibrium: the BP Curve</a:t>
            </a:r>
            <a:endParaRPr lang="en-US" b="1" i="1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47800" y="1600200"/>
            <a:ext cx="9982200" cy="35814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sz="3200" dirty="0"/>
              <a:t>Points to the left of the BP curve imply a BOP surplus.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/>
              <a:t>Points to the right of the BP curve imply a BOP deficit.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ED3F5A-B2BE-402E-B6C8-3626B02DB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676401"/>
            <a:ext cx="10210800" cy="4190999"/>
          </a:xfrm>
        </p:spPr>
        <p:txBody>
          <a:bodyPr/>
          <a:lstStyle/>
          <a:p>
            <a:r>
              <a:rPr lang="en-US" sz="2800" dirty="0"/>
              <a:t>Although we show a positively sloped BP-curve, the shape or the exact slope of the BP-curve depends on the degree of capital mobility in the country</a:t>
            </a:r>
          </a:p>
          <a:p>
            <a:r>
              <a:rPr lang="en-US" sz="2800" dirty="0"/>
              <a:t>We will show that:</a:t>
            </a:r>
          </a:p>
          <a:p>
            <a:pPr lvl="1"/>
            <a:r>
              <a:rPr lang="en-US" sz="2400" dirty="0"/>
              <a:t>Perfectly elastic (horizontal) BP-curve: perfect capital mobility (no controls on capital inflows and outflows)</a:t>
            </a:r>
          </a:p>
          <a:p>
            <a:pPr lvl="1"/>
            <a:r>
              <a:rPr lang="en-US" sz="2400" dirty="0"/>
              <a:t>Perfectly inelastic (vertical) BP-curve: perfect capital immobility (no capital inflows or outflows allowed)</a:t>
            </a:r>
          </a:p>
          <a:p>
            <a:pPr lvl="1"/>
            <a:r>
              <a:rPr lang="en-US" sz="2400" dirty="0"/>
              <a:t>Any positive slope in between: some degree of capital mobility exists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6991C57-6282-4BFC-A2C0-0450D33943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274638"/>
            <a:ext cx="10287000" cy="1096962"/>
          </a:xfrm>
        </p:spPr>
        <p:txBody>
          <a:bodyPr/>
          <a:lstStyle/>
          <a:p>
            <a:pPr eaLnBrk="1" hangingPunct="1"/>
            <a:r>
              <a:rPr lang="en-US" sz="4800" b="1" dirty="0"/>
              <a:t> </a:t>
            </a:r>
            <a:r>
              <a:rPr lang="en-US" b="1" dirty="0"/>
              <a:t>BOP Equilibrium: the Slope of the BP Curve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4342739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A75D73A-4C87-4322-8949-67BB5A4D7F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3999" y="274638"/>
            <a:ext cx="10259505" cy="1030785"/>
          </a:xfrm>
        </p:spPr>
        <p:txBody>
          <a:bodyPr/>
          <a:lstStyle/>
          <a:p>
            <a:pPr eaLnBrk="1" hangingPunct="1"/>
            <a:r>
              <a:rPr lang="en-US" sz="4800" b="1" dirty="0"/>
              <a:t> </a:t>
            </a:r>
            <a:r>
              <a:rPr lang="en-US" b="1" dirty="0"/>
              <a:t>BOP Equilibrium: the Slope of the BP Curve</a:t>
            </a:r>
            <a:endParaRPr lang="en-US" b="1" i="1" dirty="0"/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700810F5-7971-48F4-9D1D-33544E45EFEB}"/>
              </a:ext>
            </a:extLst>
          </p:cNvPr>
          <p:cNvCxnSpPr/>
          <p:nvPr/>
        </p:nvCxnSpPr>
        <p:spPr>
          <a:xfrm flipH="1">
            <a:off x="2514600" y="1828800"/>
            <a:ext cx="76200" cy="3962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Düz Bağlayıcı 6">
            <a:extLst>
              <a:ext uri="{FF2B5EF4-FFF2-40B4-BE49-F238E27FC236}">
                <a16:creationId xmlns:a16="http://schemas.microsoft.com/office/drawing/2014/main" id="{D0969AF2-E9B2-4D49-8A38-395B15E018F3}"/>
              </a:ext>
            </a:extLst>
          </p:cNvPr>
          <p:cNvCxnSpPr/>
          <p:nvPr/>
        </p:nvCxnSpPr>
        <p:spPr>
          <a:xfrm>
            <a:off x="2514600" y="5791200"/>
            <a:ext cx="5410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Düz Bağlayıcı 8">
            <a:extLst>
              <a:ext uri="{FF2B5EF4-FFF2-40B4-BE49-F238E27FC236}">
                <a16:creationId xmlns:a16="http://schemas.microsoft.com/office/drawing/2014/main" id="{5CBE17AA-3EDF-4BBE-A196-3DCDD3D9D424}"/>
              </a:ext>
            </a:extLst>
          </p:cNvPr>
          <p:cNvCxnSpPr/>
          <p:nvPr/>
        </p:nvCxnSpPr>
        <p:spPr>
          <a:xfrm>
            <a:off x="2574228" y="3733799"/>
            <a:ext cx="5257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Düz Bağlayıcı 10">
            <a:extLst>
              <a:ext uri="{FF2B5EF4-FFF2-40B4-BE49-F238E27FC236}">
                <a16:creationId xmlns:a16="http://schemas.microsoft.com/office/drawing/2014/main" id="{08E58344-CD23-4574-93B1-4690F53CB648}"/>
              </a:ext>
            </a:extLst>
          </p:cNvPr>
          <p:cNvCxnSpPr/>
          <p:nvPr/>
        </p:nvCxnSpPr>
        <p:spPr>
          <a:xfrm>
            <a:off x="5288179" y="1828800"/>
            <a:ext cx="0" cy="3962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D106C6C8-7626-467A-9481-F1706D51E472}"/>
              </a:ext>
            </a:extLst>
          </p:cNvPr>
          <p:cNvSpPr txBox="1"/>
          <p:nvPr/>
        </p:nvSpPr>
        <p:spPr>
          <a:xfrm>
            <a:off x="2209800" y="1828800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DC20F8A5-336A-494B-A350-5EFB42034A68}"/>
              </a:ext>
            </a:extLst>
          </p:cNvPr>
          <p:cNvSpPr txBox="1"/>
          <p:nvPr/>
        </p:nvSpPr>
        <p:spPr>
          <a:xfrm>
            <a:off x="7721058" y="579120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1F836118-0F05-4340-ADCC-4CEF281AC46F}"/>
              </a:ext>
            </a:extLst>
          </p:cNvPr>
          <p:cNvSpPr txBox="1"/>
          <p:nvPr/>
        </p:nvSpPr>
        <p:spPr>
          <a:xfrm>
            <a:off x="5143500" y="5791200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631DCE31-D9F4-4155-9646-C77A877FB71B}"/>
              </a:ext>
            </a:extLst>
          </p:cNvPr>
          <p:cNvSpPr txBox="1"/>
          <p:nvPr/>
        </p:nvSpPr>
        <p:spPr>
          <a:xfrm>
            <a:off x="2202010" y="350296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36E168EB-B406-49AD-BE7B-E158C8999F83}"/>
              </a:ext>
            </a:extLst>
          </p:cNvPr>
          <p:cNvSpPr txBox="1"/>
          <p:nvPr/>
        </p:nvSpPr>
        <p:spPr>
          <a:xfrm>
            <a:off x="7736824" y="3445357"/>
            <a:ext cx="29274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Perfectly elastic BP-curve: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Perfect capital mobility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(no capital controls)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A750A96B-E4BA-4B6D-8C01-71E61B0C8153}"/>
              </a:ext>
            </a:extLst>
          </p:cNvPr>
          <p:cNvSpPr txBox="1"/>
          <p:nvPr/>
        </p:nvSpPr>
        <p:spPr>
          <a:xfrm>
            <a:off x="5230210" y="1561181"/>
            <a:ext cx="58592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Perfectly inelastic BP-curve: Perfect capital immobility</a:t>
            </a:r>
          </a:p>
        </p:txBody>
      </p: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519FA3DF-91D4-4EA4-ACA4-B96C987B7323}"/>
              </a:ext>
            </a:extLst>
          </p:cNvPr>
          <p:cNvCxnSpPr/>
          <p:nvPr/>
        </p:nvCxnSpPr>
        <p:spPr>
          <a:xfrm flipV="1">
            <a:off x="2855301" y="2290465"/>
            <a:ext cx="4536099" cy="30390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Düz Bağlayıcı 20">
            <a:extLst>
              <a:ext uri="{FF2B5EF4-FFF2-40B4-BE49-F238E27FC236}">
                <a16:creationId xmlns:a16="http://schemas.microsoft.com/office/drawing/2014/main" id="{357BB297-1F9D-4A81-9E84-A5B4DAB5A489}"/>
              </a:ext>
            </a:extLst>
          </p:cNvPr>
          <p:cNvCxnSpPr>
            <a:cxnSpLocks/>
          </p:cNvCxnSpPr>
          <p:nvPr/>
        </p:nvCxnSpPr>
        <p:spPr>
          <a:xfrm flipV="1">
            <a:off x="4201510" y="1949104"/>
            <a:ext cx="2057400" cy="367750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Düz Bağlayıcı 24">
            <a:extLst>
              <a:ext uri="{FF2B5EF4-FFF2-40B4-BE49-F238E27FC236}">
                <a16:creationId xmlns:a16="http://schemas.microsoft.com/office/drawing/2014/main" id="{B4038899-8DD7-4D9D-BDEA-FEC55B1BC28D}"/>
              </a:ext>
            </a:extLst>
          </p:cNvPr>
          <p:cNvCxnSpPr/>
          <p:nvPr/>
        </p:nvCxnSpPr>
        <p:spPr>
          <a:xfrm flipV="1">
            <a:off x="2792016" y="3133467"/>
            <a:ext cx="5304513" cy="104981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Bağlayıcı: Eğri 26">
            <a:extLst>
              <a:ext uri="{FF2B5EF4-FFF2-40B4-BE49-F238E27FC236}">
                <a16:creationId xmlns:a16="http://schemas.microsoft.com/office/drawing/2014/main" id="{81B07859-829F-4CCE-BD04-CDB812DC3BA5}"/>
              </a:ext>
            </a:extLst>
          </p:cNvPr>
          <p:cNvCxnSpPr>
            <a:cxnSpLocks/>
          </p:cNvCxnSpPr>
          <p:nvPr/>
        </p:nvCxnSpPr>
        <p:spPr>
          <a:xfrm rot="10800000">
            <a:off x="6821062" y="2125087"/>
            <a:ext cx="2135227" cy="1085335"/>
          </a:xfrm>
          <a:prstGeom prst="curvedConnector3">
            <a:avLst>
              <a:gd name="adj1" fmla="val -1685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64F44FDE-110B-465C-8006-1D25ECCEC066}"/>
              </a:ext>
            </a:extLst>
          </p:cNvPr>
          <p:cNvSpPr txBox="1"/>
          <p:nvPr/>
        </p:nvSpPr>
        <p:spPr>
          <a:xfrm>
            <a:off x="8956289" y="2137201"/>
            <a:ext cx="27013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Stricter capital flow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controls</a:t>
            </a: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5C8C83B9-9FC7-42BF-9D78-C28A613BA40D}"/>
              </a:ext>
            </a:extLst>
          </p:cNvPr>
          <p:cNvSpPr txBox="1"/>
          <p:nvPr/>
        </p:nvSpPr>
        <p:spPr>
          <a:xfrm>
            <a:off x="7076529" y="4665669"/>
            <a:ext cx="4520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Varying degrees of capital mobility</a:t>
            </a:r>
          </a:p>
        </p:txBody>
      </p:sp>
    </p:spTree>
    <p:extLst>
      <p:ext uri="{BB962C8B-B14F-4D97-AF65-F5344CB8AC3E}">
        <p14:creationId xmlns:p14="http://schemas.microsoft.com/office/powerpoint/2010/main" val="3738755755"/>
      </p:ext>
    </p:extLst>
  </p:cSld>
  <p:clrMapOvr>
    <a:masterClrMapping/>
  </p:clrMapOvr>
</p:sld>
</file>

<file path=ppt/theme/theme1.xml><?xml version="1.0" encoding="utf-8"?>
<a:theme xmlns:a="http://schemas.openxmlformats.org/drawingml/2006/main" name="1_AFC template">
  <a:themeElements>
    <a:clrScheme name="AFC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FC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FC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FC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FC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FC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FC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FC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FC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FC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FC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FC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FC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FC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1670</Words>
  <Application>Microsoft Office PowerPoint</Application>
  <PresentationFormat>Geniş ekran</PresentationFormat>
  <Paragraphs>163</Paragraphs>
  <Slides>28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34" baseType="lpstr">
      <vt:lpstr>Arial</vt:lpstr>
      <vt:lpstr>Arial Black</vt:lpstr>
      <vt:lpstr>Cambria Math</vt:lpstr>
      <vt:lpstr>Times New Roman</vt:lpstr>
      <vt:lpstr>Wingdings</vt:lpstr>
      <vt:lpstr>1_AFC template</vt:lpstr>
      <vt:lpstr>Chapter 25:</vt:lpstr>
      <vt:lpstr>Learning Objectives</vt:lpstr>
      <vt:lpstr>General Equilibrium in the Open Economy: the IS/LM/BP Model</vt:lpstr>
      <vt:lpstr>Money Market Equilibrium: the LM Curve</vt:lpstr>
      <vt:lpstr>Money Market Equilibrium: the LM Curve</vt:lpstr>
      <vt:lpstr>Money Market Equilibrium: the LM Curve</vt:lpstr>
      <vt:lpstr>Money Market Equilibrium: the LM Curve</vt:lpstr>
      <vt:lpstr>Money Market Equilibrium: the LM Curve</vt:lpstr>
      <vt:lpstr>Money Market Equilibrium: the LM Curve</vt:lpstr>
      <vt:lpstr>Real Sector (Goods Market) Equilibrium: the IS Curve</vt:lpstr>
      <vt:lpstr> Real Sector (Goods Market) Equilibrium: the IS Curve</vt:lpstr>
      <vt:lpstr> Real Sector (Goods Market) Equilibrium: the IS Curve</vt:lpstr>
      <vt:lpstr>Real Sector (Goods Market) Equilibrium: the IS Curve</vt:lpstr>
      <vt:lpstr>Real Sector (Goods Market) Equilibrium: the IS Curve</vt:lpstr>
      <vt:lpstr>External Balance or Equilibrium in the Balance of Payments: The BP Curve</vt:lpstr>
      <vt:lpstr>External Balance or Equilibrium in the Balance of Payments: The BP Curve</vt:lpstr>
      <vt:lpstr>External Balance or Equilibrium in the Balance of Payments: The BP Curve</vt:lpstr>
      <vt:lpstr>BOP Equilibrium: the BP Curve</vt:lpstr>
      <vt:lpstr>BOP Equilibrium: the BP Curve</vt:lpstr>
      <vt:lpstr>BOP Equilibrium: the BP Curve</vt:lpstr>
      <vt:lpstr>BOP Equilibrium: the BP Curve</vt:lpstr>
      <vt:lpstr> BOP Equilibrium: the BP Curve</vt:lpstr>
      <vt:lpstr>BOP Equilibrium: the BP Curve</vt:lpstr>
      <vt:lpstr> BOP Equilibrium: the BP Curve</vt:lpstr>
      <vt:lpstr>PowerPoint Sunusu</vt:lpstr>
      <vt:lpstr> BOP Equilibrium: the BP Curve</vt:lpstr>
      <vt:lpstr> BOP Equilibrium: the Slope of the BP Curve</vt:lpstr>
      <vt:lpstr> BOP Equilibrium: the Slope of the BP Curve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lenovo</dc:creator>
  <cp:lastModifiedBy>Şirin Saraçoğlu</cp:lastModifiedBy>
  <cp:revision>21</cp:revision>
  <dcterms:created xsi:type="dcterms:W3CDTF">2020-04-23T09:03:26Z</dcterms:created>
  <dcterms:modified xsi:type="dcterms:W3CDTF">2025-12-24T12:40:33Z</dcterms:modified>
</cp:coreProperties>
</file>