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91" r:id="rId1"/>
  </p:sldMasterIdLst>
  <p:notesMasterIdLst>
    <p:notesMasterId r:id="rId31"/>
  </p:notesMasterIdLst>
  <p:handoutMasterIdLst>
    <p:handoutMasterId r:id="rId32"/>
  </p:handoutMasterIdLst>
  <p:sldIdLst>
    <p:sldId id="256" r:id="rId2"/>
    <p:sldId id="408" r:id="rId3"/>
    <p:sldId id="411" r:id="rId4"/>
    <p:sldId id="410" r:id="rId5"/>
    <p:sldId id="449" r:id="rId6"/>
    <p:sldId id="473" r:id="rId7"/>
    <p:sldId id="474" r:id="rId8"/>
    <p:sldId id="475" r:id="rId9"/>
    <p:sldId id="467" r:id="rId10"/>
    <p:sldId id="470" r:id="rId11"/>
    <p:sldId id="436" r:id="rId12"/>
    <p:sldId id="437" r:id="rId13"/>
    <p:sldId id="450" r:id="rId14"/>
    <p:sldId id="439" r:id="rId15"/>
    <p:sldId id="440" r:id="rId16"/>
    <p:sldId id="471" r:id="rId17"/>
    <p:sldId id="472" r:id="rId18"/>
    <p:sldId id="441" r:id="rId19"/>
    <p:sldId id="442" r:id="rId20"/>
    <p:sldId id="443" r:id="rId21"/>
    <p:sldId id="444" r:id="rId22"/>
    <p:sldId id="445" r:id="rId23"/>
    <p:sldId id="457" r:id="rId24"/>
    <p:sldId id="458" r:id="rId25"/>
    <p:sldId id="459" r:id="rId26"/>
    <p:sldId id="463" r:id="rId27"/>
    <p:sldId id="462" r:id="rId28"/>
    <p:sldId id="464" r:id="rId29"/>
    <p:sldId id="466" r:id="rId30"/>
  </p:sldIdLst>
  <p:sldSz cx="12192000" cy="6858000"/>
  <p:notesSz cx="6881813" cy="9296400"/>
  <p:defaultTextStyle>
    <a:defPPr>
      <a:defRPr lang="en-US"/>
    </a:defPPr>
    <a:lvl1pPr algn="l" rtl="0" fontAlgn="base">
      <a:spcBef>
        <a:spcPct val="0"/>
      </a:spcBef>
      <a:spcAft>
        <a:spcPct val="0"/>
      </a:spcAft>
      <a:defRPr sz="2400" kern="1200">
        <a:solidFill>
          <a:schemeClr val="tx1"/>
        </a:solidFill>
        <a:latin typeface="Times New Roman" pitchFamily="18" charset="0"/>
        <a:ea typeface="+mn-ea"/>
        <a:cs typeface="+mn-cs"/>
      </a:defRPr>
    </a:lvl1pPr>
    <a:lvl2pPr marL="457200" algn="l" rtl="0" fontAlgn="base">
      <a:spcBef>
        <a:spcPct val="0"/>
      </a:spcBef>
      <a:spcAft>
        <a:spcPct val="0"/>
      </a:spcAft>
      <a:defRPr sz="2400" kern="1200">
        <a:solidFill>
          <a:schemeClr val="tx1"/>
        </a:solidFill>
        <a:latin typeface="Times New Roman" pitchFamily="18" charset="0"/>
        <a:ea typeface="+mn-ea"/>
        <a:cs typeface="+mn-cs"/>
      </a:defRPr>
    </a:lvl2pPr>
    <a:lvl3pPr marL="914400" algn="l" rtl="0" fontAlgn="base">
      <a:spcBef>
        <a:spcPct val="0"/>
      </a:spcBef>
      <a:spcAft>
        <a:spcPct val="0"/>
      </a:spcAft>
      <a:defRPr sz="2400" kern="1200">
        <a:solidFill>
          <a:schemeClr val="tx1"/>
        </a:solidFill>
        <a:latin typeface="Times New Roman" pitchFamily="18" charset="0"/>
        <a:ea typeface="+mn-ea"/>
        <a:cs typeface="+mn-cs"/>
      </a:defRPr>
    </a:lvl3pPr>
    <a:lvl4pPr marL="1371600" algn="l" rtl="0" fontAlgn="base">
      <a:spcBef>
        <a:spcPct val="0"/>
      </a:spcBef>
      <a:spcAft>
        <a:spcPct val="0"/>
      </a:spcAft>
      <a:defRPr sz="2400" kern="1200">
        <a:solidFill>
          <a:schemeClr val="tx1"/>
        </a:solidFill>
        <a:latin typeface="Times New Roman" pitchFamily="18" charset="0"/>
        <a:ea typeface="+mn-ea"/>
        <a:cs typeface="+mn-cs"/>
      </a:defRPr>
    </a:lvl4pPr>
    <a:lvl5pPr marL="1828800" algn="l" rtl="0" fontAlgn="base">
      <a:spcBef>
        <a:spcPct val="0"/>
      </a:spcBef>
      <a:spcAft>
        <a:spcPct val="0"/>
      </a:spcAft>
      <a:defRPr sz="2400" kern="1200">
        <a:solidFill>
          <a:schemeClr val="tx1"/>
        </a:solidFill>
        <a:latin typeface="Times New Roman" pitchFamily="18" charset="0"/>
        <a:ea typeface="+mn-ea"/>
        <a:cs typeface="+mn-cs"/>
      </a:defRPr>
    </a:lvl5pPr>
    <a:lvl6pPr marL="2286000" algn="l" defTabSz="914400" rtl="0" eaLnBrk="1" latinLnBrk="0" hangingPunct="1">
      <a:defRPr sz="2400" kern="1200">
        <a:solidFill>
          <a:schemeClr val="tx1"/>
        </a:solidFill>
        <a:latin typeface="Times New Roman" pitchFamily="18" charset="0"/>
        <a:ea typeface="+mn-ea"/>
        <a:cs typeface="+mn-cs"/>
      </a:defRPr>
    </a:lvl6pPr>
    <a:lvl7pPr marL="2743200" algn="l" defTabSz="914400" rtl="0" eaLnBrk="1" latinLnBrk="0" hangingPunct="1">
      <a:defRPr sz="2400" kern="1200">
        <a:solidFill>
          <a:schemeClr val="tx1"/>
        </a:solidFill>
        <a:latin typeface="Times New Roman" pitchFamily="18" charset="0"/>
        <a:ea typeface="+mn-ea"/>
        <a:cs typeface="+mn-cs"/>
      </a:defRPr>
    </a:lvl7pPr>
    <a:lvl8pPr marL="3200400" algn="l" defTabSz="914400" rtl="0" eaLnBrk="1" latinLnBrk="0" hangingPunct="1">
      <a:defRPr sz="2400" kern="1200">
        <a:solidFill>
          <a:schemeClr val="tx1"/>
        </a:solidFill>
        <a:latin typeface="Times New Roman" pitchFamily="18" charset="0"/>
        <a:ea typeface="+mn-ea"/>
        <a:cs typeface="+mn-cs"/>
      </a:defRPr>
    </a:lvl8pPr>
    <a:lvl9pPr marL="3657600" algn="l" defTabSz="914400" rtl="0" eaLnBrk="1" latinLnBrk="0" hangingPunct="1">
      <a:defRPr sz="2400" kern="1200">
        <a:solidFill>
          <a:schemeClr val="tx1"/>
        </a:solidFill>
        <a:latin typeface="Times New Roman" pitchFamily="18" charset="0"/>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7D22E"/>
    <a:srgbClr val="CC6600"/>
    <a:srgbClr val="66FF66"/>
    <a:srgbClr val="A50021"/>
    <a:srgbClr val="800000"/>
    <a:srgbClr val="E021C9"/>
    <a:srgbClr val="FF0000"/>
    <a:srgbClr val="6699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1018" autoAdjust="0"/>
    <p:restoredTop sz="90929"/>
  </p:normalViewPr>
  <p:slideViewPr>
    <p:cSldViewPr>
      <p:cViewPr varScale="1">
        <p:scale>
          <a:sx n="61" d="100"/>
          <a:sy n="61" d="100"/>
        </p:scale>
        <p:origin x="1036" y="84"/>
      </p:cViewPr>
      <p:guideLst>
        <p:guide orient="horz" pos="2160"/>
        <p:guide pos="384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1326"/>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 Id="rId8" Type="http://schemas.openxmlformats.org/officeDocument/2006/relationships/slide" Target="slides/slide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2770" name="Rectangle 2"/>
          <p:cNvSpPr>
            <a:spLocks noGrp="1" noChangeArrowheads="1"/>
          </p:cNvSpPr>
          <p:nvPr>
            <p:ph type="hdr" sz="quarter"/>
          </p:nvPr>
        </p:nvSpPr>
        <p:spPr bwMode="auto">
          <a:xfrm>
            <a:off x="0" y="0"/>
            <a:ext cx="2982913" cy="465138"/>
          </a:xfrm>
          <a:prstGeom prst="rect">
            <a:avLst/>
          </a:prstGeom>
          <a:noFill/>
          <a:ln w="9525">
            <a:noFill/>
            <a:miter lim="800000"/>
            <a:headEnd/>
            <a:tailEnd/>
          </a:ln>
          <a:effectLst/>
        </p:spPr>
        <p:txBody>
          <a:bodyPr vert="horz" wrap="square" lIns="92885" tIns="46442" rIns="92885" bIns="46442" numCol="1" anchor="t" anchorCtr="0" compatLnSpc="1">
            <a:prstTxWarp prst="textNoShape">
              <a:avLst/>
            </a:prstTxWarp>
          </a:bodyPr>
          <a:lstStyle>
            <a:lvl1pPr algn="l" defTabSz="928688" eaLnBrk="0" hangingPunct="0">
              <a:defRPr sz="1200"/>
            </a:lvl1pPr>
          </a:lstStyle>
          <a:p>
            <a:pPr>
              <a:defRPr/>
            </a:pPr>
            <a:endParaRPr lang="en-US"/>
          </a:p>
        </p:txBody>
      </p:sp>
      <p:sp>
        <p:nvSpPr>
          <p:cNvPr id="32771" name="Rectangle 3"/>
          <p:cNvSpPr>
            <a:spLocks noGrp="1" noChangeArrowheads="1"/>
          </p:cNvSpPr>
          <p:nvPr>
            <p:ph type="dt" sz="quarter" idx="1"/>
          </p:nvPr>
        </p:nvSpPr>
        <p:spPr bwMode="auto">
          <a:xfrm>
            <a:off x="3898900" y="0"/>
            <a:ext cx="2982913" cy="465138"/>
          </a:xfrm>
          <a:prstGeom prst="rect">
            <a:avLst/>
          </a:prstGeom>
          <a:noFill/>
          <a:ln w="9525">
            <a:noFill/>
            <a:miter lim="800000"/>
            <a:headEnd/>
            <a:tailEnd/>
          </a:ln>
          <a:effectLst/>
        </p:spPr>
        <p:txBody>
          <a:bodyPr vert="horz" wrap="square" lIns="92885" tIns="46442" rIns="92885" bIns="46442" numCol="1" anchor="t" anchorCtr="0" compatLnSpc="1">
            <a:prstTxWarp prst="textNoShape">
              <a:avLst/>
            </a:prstTxWarp>
          </a:bodyPr>
          <a:lstStyle>
            <a:lvl1pPr algn="r" defTabSz="928688" eaLnBrk="0" hangingPunct="0">
              <a:defRPr sz="1200"/>
            </a:lvl1pPr>
          </a:lstStyle>
          <a:p>
            <a:pPr>
              <a:defRPr/>
            </a:pPr>
            <a:endParaRPr lang="en-US"/>
          </a:p>
        </p:txBody>
      </p:sp>
      <p:sp>
        <p:nvSpPr>
          <p:cNvPr id="32772" name="Rectangle 4"/>
          <p:cNvSpPr>
            <a:spLocks noGrp="1" noChangeArrowheads="1"/>
          </p:cNvSpPr>
          <p:nvPr>
            <p:ph type="ftr" sz="quarter" idx="2"/>
          </p:nvPr>
        </p:nvSpPr>
        <p:spPr bwMode="auto">
          <a:xfrm>
            <a:off x="0" y="8831263"/>
            <a:ext cx="2982913" cy="465137"/>
          </a:xfrm>
          <a:prstGeom prst="rect">
            <a:avLst/>
          </a:prstGeom>
          <a:noFill/>
          <a:ln w="9525">
            <a:noFill/>
            <a:miter lim="800000"/>
            <a:headEnd/>
            <a:tailEnd/>
          </a:ln>
          <a:effectLst/>
        </p:spPr>
        <p:txBody>
          <a:bodyPr vert="horz" wrap="square" lIns="92885" tIns="46442" rIns="92885" bIns="46442" numCol="1" anchor="b" anchorCtr="0" compatLnSpc="1">
            <a:prstTxWarp prst="textNoShape">
              <a:avLst/>
            </a:prstTxWarp>
          </a:bodyPr>
          <a:lstStyle>
            <a:lvl1pPr algn="l" defTabSz="928688" eaLnBrk="0" hangingPunct="0">
              <a:defRPr sz="1200"/>
            </a:lvl1pPr>
          </a:lstStyle>
          <a:p>
            <a:pPr>
              <a:defRPr/>
            </a:pPr>
            <a:endParaRPr lang="en-US"/>
          </a:p>
        </p:txBody>
      </p:sp>
      <p:sp>
        <p:nvSpPr>
          <p:cNvPr id="32773" name="Rectangle 5"/>
          <p:cNvSpPr>
            <a:spLocks noGrp="1" noChangeArrowheads="1"/>
          </p:cNvSpPr>
          <p:nvPr>
            <p:ph type="sldNum" sz="quarter" idx="3"/>
          </p:nvPr>
        </p:nvSpPr>
        <p:spPr bwMode="auto">
          <a:xfrm>
            <a:off x="3898900" y="8831263"/>
            <a:ext cx="2982913" cy="465137"/>
          </a:xfrm>
          <a:prstGeom prst="rect">
            <a:avLst/>
          </a:prstGeom>
          <a:noFill/>
          <a:ln w="9525">
            <a:noFill/>
            <a:miter lim="800000"/>
            <a:headEnd/>
            <a:tailEnd/>
          </a:ln>
          <a:effectLst/>
        </p:spPr>
        <p:txBody>
          <a:bodyPr vert="horz" wrap="square" lIns="92885" tIns="46442" rIns="92885" bIns="46442" numCol="1" anchor="b" anchorCtr="0" compatLnSpc="1">
            <a:prstTxWarp prst="textNoShape">
              <a:avLst/>
            </a:prstTxWarp>
          </a:bodyPr>
          <a:lstStyle>
            <a:lvl1pPr algn="r" defTabSz="928688" eaLnBrk="0" hangingPunct="0">
              <a:defRPr sz="1200"/>
            </a:lvl1pPr>
          </a:lstStyle>
          <a:p>
            <a:pPr>
              <a:defRPr/>
            </a:pPr>
            <a:fld id="{91777132-BF11-40F4-96A4-25C2FF31EF44}" type="slidenum">
              <a:rPr lang="en-US"/>
              <a:pPr>
                <a:defRPr/>
              </a:pPr>
              <a:t>‹#›</a:t>
            </a:fld>
            <a:endParaRPr 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2"/>
          <p:cNvPicPr>
            <a:picLocks noChangeAspect="1" noChangeArrowheads="1"/>
          </p:cNvPicPr>
          <p:nvPr userDrawn="1"/>
        </p:nvPicPr>
        <p:blipFill>
          <a:blip r:embed="rId2"/>
          <a:srcRect/>
          <a:stretch>
            <a:fillRect/>
          </a:stretch>
        </p:blipFill>
        <p:spPr bwMode="auto">
          <a:xfrm>
            <a:off x="0" y="-25400"/>
            <a:ext cx="12293600" cy="6926263"/>
          </a:xfrm>
          <a:prstGeom prst="rect">
            <a:avLst/>
          </a:prstGeom>
          <a:blipFill dpi="0" rotWithShape="1">
            <a:blip r:embed="rId3"/>
            <a:srcRect/>
            <a:tile tx="0" ty="0" sx="100000" sy="100000" flip="none" algn="tl"/>
          </a:blipFill>
          <a:ln w="9525">
            <a:noFill/>
            <a:miter lim="800000"/>
            <a:headEnd/>
            <a:tailEnd/>
          </a:ln>
        </p:spPr>
      </p:pic>
      <p:sp>
        <p:nvSpPr>
          <p:cNvPr id="5" name="Rectangle 3"/>
          <p:cNvSpPr txBox="1">
            <a:spLocks noChangeArrowheads="1"/>
          </p:cNvSpPr>
          <p:nvPr userDrawn="1"/>
        </p:nvSpPr>
        <p:spPr bwMode="auto">
          <a:xfrm>
            <a:off x="0" y="762000"/>
            <a:ext cx="12293600" cy="1600200"/>
          </a:xfrm>
          <a:prstGeom prst="rect">
            <a:avLst/>
          </a:prstGeom>
          <a:solidFill>
            <a:srgbClr val="800000">
              <a:alpha val="55000"/>
            </a:srgbClr>
          </a:solidFill>
          <a:ln w="9525">
            <a:noFill/>
            <a:miter lim="800000"/>
            <a:headEnd/>
            <a:tailEnd/>
          </a:ln>
        </p:spPr>
        <p:txBody>
          <a:bodyPr/>
          <a:lstStyle>
            <a:lvl1pPr marL="0" indent="0" algn="ctr" rtl="0" eaLnBrk="0" fontAlgn="base" hangingPunct="0">
              <a:spcBef>
                <a:spcPct val="20000"/>
              </a:spcBef>
              <a:spcAft>
                <a:spcPct val="0"/>
              </a:spcAft>
              <a:buFont typeface="Wingdings" pitchFamily="2" charset="2"/>
              <a:buNone/>
              <a:defRPr sz="3200" baseline="0">
                <a:solidFill>
                  <a:srgbClr val="800000"/>
                </a:solidFill>
                <a:latin typeface="+mn-lt"/>
                <a:ea typeface="+mn-ea"/>
                <a:cs typeface="+mn-cs"/>
              </a:defRPr>
            </a:lvl1pPr>
            <a:lvl2pPr marL="742950" indent="-285750" algn="l" rtl="0" eaLnBrk="0" fontAlgn="base" hangingPunct="0">
              <a:spcBef>
                <a:spcPct val="20000"/>
              </a:spcBef>
              <a:spcAft>
                <a:spcPct val="0"/>
              </a:spcAft>
              <a:buChar char="•"/>
              <a:defRPr sz="2800" baseline="0">
                <a:solidFill>
                  <a:schemeClr val="tx1"/>
                </a:solidFill>
                <a:latin typeface="+mn-lt"/>
              </a:defRPr>
            </a:lvl2pPr>
            <a:lvl3pPr marL="1143000" indent="-228600" algn="l" rtl="0" eaLnBrk="0" fontAlgn="base" hangingPunct="0">
              <a:spcBef>
                <a:spcPct val="20000"/>
              </a:spcBef>
              <a:spcAft>
                <a:spcPct val="0"/>
              </a:spcAft>
              <a:buFont typeface="Wingdings" pitchFamily="2" charset="2"/>
              <a:buChar char="w"/>
              <a:defRPr sz="2400" baseline="0">
                <a:solidFill>
                  <a:schemeClr val="tx1"/>
                </a:solidFill>
                <a:latin typeface="+mn-lt"/>
              </a:defRPr>
            </a:lvl3pPr>
            <a:lvl4pPr marL="1600200" indent="-228600" algn="l" rtl="0" eaLnBrk="0" fontAlgn="base" hangingPunct="0">
              <a:spcBef>
                <a:spcPct val="20000"/>
              </a:spcBef>
              <a:spcAft>
                <a:spcPct val="0"/>
              </a:spcAft>
              <a:buFont typeface="Arial" charset="0"/>
              <a:buChar char="∞"/>
              <a:defRPr sz="2000" baseline="0">
                <a:solidFill>
                  <a:schemeClr val="tx1"/>
                </a:solidFill>
                <a:latin typeface="+mn-lt"/>
              </a:defRPr>
            </a:lvl4pPr>
            <a:lvl5pPr marL="2057400" indent="-228600" algn="l" rtl="0" eaLnBrk="0" fontAlgn="base" hangingPunct="0">
              <a:spcBef>
                <a:spcPct val="20000"/>
              </a:spcBef>
              <a:spcAft>
                <a:spcPct val="0"/>
              </a:spcAft>
              <a:buFont typeface="Arial" charset="0"/>
              <a:buChar char="~"/>
              <a:defRPr sz="2000" baseline="0">
                <a:solidFill>
                  <a:schemeClr val="tx1"/>
                </a:solidFill>
                <a:latin typeface="+mn-lt"/>
              </a:defRPr>
            </a:lvl5pPr>
            <a:lvl6pPr marL="2514600" indent="-228600" algn="l" rtl="0" eaLnBrk="1" fontAlgn="base" hangingPunct="1">
              <a:spcBef>
                <a:spcPct val="20000"/>
              </a:spcBef>
              <a:spcAft>
                <a:spcPct val="0"/>
              </a:spcAft>
              <a:buFont typeface="Arial" charset="0"/>
              <a:buChar char="~"/>
              <a:defRPr sz="2000">
                <a:solidFill>
                  <a:srgbClr val="800000"/>
                </a:solidFill>
                <a:latin typeface="+mn-lt"/>
              </a:defRPr>
            </a:lvl6pPr>
            <a:lvl7pPr marL="2971800" indent="-228600" algn="l" rtl="0" eaLnBrk="1" fontAlgn="base" hangingPunct="1">
              <a:spcBef>
                <a:spcPct val="20000"/>
              </a:spcBef>
              <a:spcAft>
                <a:spcPct val="0"/>
              </a:spcAft>
              <a:buFont typeface="Arial" charset="0"/>
              <a:buChar char="~"/>
              <a:defRPr sz="2000">
                <a:solidFill>
                  <a:srgbClr val="800000"/>
                </a:solidFill>
                <a:latin typeface="+mn-lt"/>
              </a:defRPr>
            </a:lvl7pPr>
            <a:lvl8pPr marL="3429000" indent="-228600" algn="l" rtl="0" eaLnBrk="1" fontAlgn="base" hangingPunct="1">
              <a:spcBef>
                <a:spcPct val="20000"/>
              </a:spcBef>
              <a:spcAft>
                <a:spcPct val="0"/>
              </a:spcAft>
              <a:buFont typeface="Arial" charset="0"/>
              <a:buChar char="~"/>
              <a:defRPr sz="2000">
                <a:solidFill>
                  <a:srgbClr val="800000"/>
                </a:solidFill>
                <a:latin typeface="+mn-lt"/>
              </a:defRPr>
            </a:lvl8pPr>
            <a:lvl9pPr marL="3886200" indent="-228600" algn="l" rtl="0" eaLnBrk="1" fontAlgn="base" hangingPunct="1">
              <a:spcBef>
                <a:spcPct val="20000"/>
              </a:spcBef>
              <a:spcAft>
                <a:spcPct val="0"/>
              </a:spcAft>
              <a:buFont typeface="Arial" charset="0"/>
              <a:buChar char="~"/>
              <a:defRPr sz="2000">
                <a:solidFill>
                  <a:srgbClr val="800000"/>
                </a:solidFill>
                <a:latin typeface="+mn-lt"/>
              </a:defRPr>
            </a:lvl9pPr>
          </a:lstStyle>
          <a:p>
            <a:pPr>
              <a:defRPr/>
            </a:pPr>
            <a:endParaRPr lang="en-US" sz="3600" b="1" dirty="0">
              <a:solidFill>
                <a:schemeClr val="bg1"/>
              </a:solidFill>
            </a:endParaRPr>
          </a:p>
        </p:txBody>
      </p:sp>
      <p:sp>
        <p:nvSpPr>
          <p:cNvPr id="7170" name="Rectangle 2"/>
          <p:cNvSpPr>
            <a:spLocks noGrp="1" noChangeArrowheads="1"/>
          </p:cNvSpPr>
          <p:nvPr>
            <p:ph type="ctrTitle"/>
          </p:nvPr>
        </p:nvSpPr>
        <p:spPr>
          <a:xfrm>
            <a:off x="304800" y="762000"/>
            <a:ext cx="11480800" cy="533400"/>
          </a:xfrm>
          <a:noFill/>
          <a:scene3d>
            <a:camera prst="orthographicFront"/>
            <a:lightRig rig="threePt" dir="t"/>
          </a:scene3d>
          <a:sp3d>
            <a:bevelT/>
            <a:bevelB/>
          </a:sp3d>
        </p:spPr>
        <p:txBody>
          <a:bodyPr/>
          <a:lstStyle>
            <a:lvl1pPr>
              <a:defRPr sz="3600" b="1" cap="all" baseline="0">
                <a:solidFill>
                  <a:schemeClr val="bg1"/>
                </a:solidFill>
              </a:defRPr>
            </a:lvl1pPr>
          </a:lstStyle>
          <a:p>
            <a:r>
              <a:rPr lang="en-US" dirty="0"/>
              <a:t>Click to edit Master title style</a:t>
            </a:r>
          </a:p>
        </p:txBody>
      </p:sp>
      <p:sp>
        <p:nvSpPr>
          <p:cNvPr id="7171" name="Rectangle 3"/>
          <p:cNvSpPr>
            <a:spLocks noGrp="1" noChangeArrowheads="1"/>
          </p:cNvSpPr>
          <p:nvPr>
            <p:ph type="subTitle" idx="1"/>
          </p:nvPr>
        </p:nvSpPr>
        <p:spPr>
          <a:xfrm>
            <a:off x="762000" y="1447800"/>
            <a:ext cx="10769600" cy="914400"/>
          </a:xfrm>
          <a:solidFill>
            <a:schemeClr val="bg1">
              <a:alpha val="42000"/>
            </a:schemeClr>
          </a:solidFill>
        </p:spPr>
        <p:txBody>
          <a:bodyPr/>
          <a:lstStyle>
            <a:lvl1pPr marL="0" indent="0" algn="ctr">
              <a:buFont typeface="Wingdings" pitchFamily="2" charset="2"/>
              <a:buNone/>
              <a:defRPr baseline="0">
                <a:solidFill>
                  <a:schemeClr val="bg1"/>
                </a:solidFill>
              </a:defRPr>
            </a:lvl1pPr>
          </a:lstStyle>
          <a:p>
            <a:r>
              <a:rPr lang="en-US" dirty="0"/>
              <a:t>Click to edit Master subtitle style</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1524000" y="1676401"/>
            <a:ext cx="4927600" cy="44497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654800" y="1676401"/>
            <a:ext cx="4927600" cy="44497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067800" y="274639"/>
            <a:ext cx="25146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1524000" y="274639"/>
            <a:ext cx="73406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ClipArt">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508000" y="266700"/>
            <a:ext cx="10363200" cy="1104900"/>
          </a:xfrm>
        </p:spPr>
        <p:txBody>
          <a:bodyPr/>
          <a:lstStyle/>
          <a:p>
            <a:r>
              <a:rPr lang="en-US"/>
              <a:t>Click to edit Master title style</a:t>
            </a:r>
          </a:p>
        </p:txBody>
      </p:sp>
      <p:sp>
        <p:nvSpPr>
          <p:cNvPr id="3" name="Text Placeholder 2"/>
          <p:cNvSpPr>
            <a:spLocks noGrp="1"/>
          </p:cNvSpPr>
          <p:nvPr>
            <p:ph type="body" sz="half" idx="1"/>
          </p:nvPr>
        </p:nvSpPr>
        <p:spPr>
          <a:xfrm>
            <a:off x="1380067" y="1676400"/>
            <a:ext cx="5050367"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lipArt Placeholder 3"/>
          <p:cNvSpPr>
            <a:spLocks noGrp="1"/>
          </p:cNvSpPr>
          <p:nvPr>
            <p:ph type="clipArt" sz="half" idx="2"/>
          </p:nvPr>
        </p:nvSpPr>
        <p:spPr>
          <a:xfrm>
            <a:off x="6633634" y="1676400"/>
            <a:ext cx="5050367" cy="4114800"/>
          </a:xfrm>
        </p:spPr>
        <p:txBody>
          <a:bodyPr/>
          <a:lstStyle/>
          <a:p>
            <a:pPr lvl="0"/>
            <a:endParaRPr lang="en-US" noProof="0"/>
          </a:p>
        </p:txBody>
      </p:sp>
      <p:sp>
        <p:nvSpPr>
          <p:cNvPr id="5" name="Rectangle 5"/>
          <p:cNvSpPr>
            <a:spLocks noGrp="1" noChangeArrowheads="1"/>
          </p:cNvSpPr>
          <p:nvPr>
            <p:ph type="dt" sz="half" idx="10"/>
          </p:nvPr>
        </p:nvSpPr>
        <p:spPr>
          <a:xfrm>
            <a:off x="508000" y="6172200"/>
            <a:ext cx="2540000" cy="457200"/>
          </a:xfrm>
          <a:prstGeom prst="rect">
            <a:avLst/>
          </a:prstGeom>
        </p:spPr>
        <p:txBody>
          <a:bodyPr/>
          <a:lstStyle>
            <a:lvl1pPr algn="ctr" eaLnBrk="0" hangingPunct="0">
              <a:defRPr/>
            </a:lvl1pPr>
          </a:lstStyle>
          <a:p>
            <a:pPr>
              <a:defRPr/>
            </a:pPr>
            <a:endParaRPr lang="en-US"/>
          </a:p>
        </p:txBody>
      </p:sp>
      <p:sp>
        <p:nvSpPr>
          <p:cNvPr id="6" name="Rectangle 6"/>
          <p:cNvSpPr>
            <a:spLocks noGrp="1" noChangeArrowheads="1"/>
          </p:cNvSpPr>
          <p:nvPr>
            <p:ph type="ftr" sz="quarter" idx="11"/>
          </p:nvPr>
        </p:nvSpPr>
        <p:spPr>
          <a:xfrm>
            <a:off x="4165600" y="6172200"/>
            <a:ext cx="3860800" cy="457200"/>
          </a:xfrm>
          <a:prstGeom prst="rect">
            <a:avLst/>
          </a:prstGeom>
        </p:spPr>
        <p:txBody>
          <a:bodyPr/>
          <a:lstStyle>
            <a:lvl1pPr algn="ctr" eaLnBrk="0" hangingPunct="0">
              <a:defRPr/>
            </a:lvl1pPr>
          </a:lstStyle>
          <a:p>
            <a:pPr>
              <a:defRPr/>
            </a:pPr>
            <a:endParaRPr lang="en-US"/>
          </a:p>
        </p:txBody>
      </p:sp>
      <p:sp>
        <p:nvSpPr>
          <p:cNvPr id="7" name="Rectangle 7"/>
          <p:cNvSpPr>
            <a:spLocks noGrp="1" noChangeArrowheads="1"/>
          </p:cNvSpPr>
          <p:nvPr>
            <p:ph type="sldNum" sz="quarter" idx="12"/>
          </p:nvPr>
        </p:nvSpPr>
        <p:spPr>
          <a:xfrm>
            <a:off x="8737600" y="6245225"/>
            <a:ext cx="2844800" cy="476250"/>
          </a:xfrm>
          <a:prstGeom prst="rect">
            <a:avLst/>
          </a:prstGeom>
        </p:spPr>
        <p:txBody>
          <a:bodyPr/>
          <a:lstStyle>
            <a:lvl1pPr>
              <a:defRPr/>
            </a:lvl1pPr>
          </a:lstStyle>
          <a:p>
            <a:pPr>
              <a:defRPr/>
            </a:pPr>
            <a:fld id="{3062A962-6A19-48E0-8A99-0DDA48F0A78B}"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4.png"/><Relationship Id="rId2" Type="http://schemas.openxmlformats.org/officeDocument/2006/relationships/slideLayout" Target="../slideLayouts/slideLayout2.xml"/><Relationship Id="rId16" Type="http://schemas.openxmlformats.org/officeDocument/2006/relationships/image" Target="../media/image3.jpe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1524000" y="274638"/>
            <a:ext cx="10058400" cy="1096962"/>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7" name="Rectangle 3"/>
          <p:cNvSpPr>
            <a:spLocks noGrp="1" noChangeArrowheads="1"/>
          </p:cNvSpPr>
          <p:nvPr>
            <p:ph type="body" idx="1"/>
          </p:nvPr>
        </p:nvSpPr>
        <p:spPr bwMode="auto">
          <a:xfrm>
            <a:off x="1524000" y="1676401"/>
            <a:ext cx="10058400" cy="44497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41" name="Text Box 17"/>
          <p:cNvSpPr txBox="1">
            <a:spLocks noChangeArrowheads="1"/>
          </p:cNvSpPr>
          <p:nvPr/>
        </p:nvSpPr>
        <p:spPr bwMode="auto">
          <a:xfrm>
            <a:off x="1625600" y="228601"/>
            <a:ext cx="9956800" cy="461665"/>
          </a:xfrm>
          <a:prstGeom prst="rect">
            <a:avLst/>
          </a:prstGeom>
          <a:noFill/>
          <a:ln w="9525">
            <a:noFill/>
            <a:miter lim="800000"/>
            <a:headEnd/>
            <a:tailEnd/>
          </a:ln>
          <a:effectLst/>
        </p:spPr>
        <p:txBody>
          <a:bodyPr>
            <a:spAutoFit/>
          </a:bodyPr>
          <a:lstStyle/>
          <a:p>
            <a:pPr eaLnBrk="0" hangingPunct="0">
              <a:defRPr/>
            </a:pPr>
            <a:endParaRPr lang="en-US" sz="2400"/>
          </a:p>
        </p:txBody>
      </p:sp>
      <p:sp>
        <p:nvSpPr>
          <p:cNvPr id="22538" name="Text Box 10"/>
          <p:cNvSpPr txBox="1">
            <a:spLocks noChangeArrowheads="1"/>
          </p:cNvSpPr>
          <p:nvPr userDrawn="1"/>
        </p:nvSpPr>
        <p:spPr bwMode="auto">
          <a:xfrm>
            <a:off x="9550400" y="6507164"/>
            <a:ext cx="2133600" cy="274637"/>
          </a:xfrm>
          <a:prstGeom prst="rect">
            <a:avLst/>
          </a:prstGeom>
          <a:noFill/>
          <a:ln w="9525">
            <a:noFill/>
            <a:miter lim="800000"/>
            <a:headEnd/>
            <a:tailEnd/>
          </a:ln>
          <a:effectLst/>
        </p:spPr>
        <p:txBody>
          <a:bodyPr>
            <a:spAutoFit/>
          </a:bodyPr>
          <a:lstStyle/>
          <a:p>
            <a:pPr algn="r">
              <a:spcBef>
                <a:spcPct val="50000"/>
              </a:spcBef>
              <a:defRPr/>
            </a:pPr>
            <a:r>
              <a:rPr lang="en-US" sz="1200">
                <a:solidFill>
                  <a:srgbClr val="800000"/>
                </a:solidFill>
              </a:rPr>
              <a:t>1-</a:t>
            </a:r>
            <a:fld id="{E97594FC-28FA-460B-9FF1-CF1DAB672A17}" type="slidenum">
              <a:rPr lang="en-US" sz="1200">
                <a:solidFill>
                  <a:srgbClr val="800000"/>
                </a:solidFill>
              </a:rPr>
              <a:pPr algn="r">
                <a:spcBef>
                  <a:spcPct val="50000"/>
                </a:spcBef>
                <a:defRPr/>
              </a:pPr>
              <a:t>‹#›</a:t>
            </a:fld>
            <a:endParaRPr lang="en-US" sz="1200">
              <a:solidFill>
                <a:srgbClr val="800000"/>
              </a:solidFill>
            </a:endParaRPr>
          </a:p>
        </p:txBody>
      </p:sp>
      <p:pic>
        <p:nvPicPr>
          <p:cNvPr id="1030" name="Picture 2"/>
          <p:cNvPicPr>
            <a:picLocks noChangeAspect="1" noChangeArrowheads="1"/>
          </p:cNvPicPr>
          <p:nvPr userDrawn="1"/>
        </p:nvPicPr>
        <p:blipFill>
          <a:blip r:embed="rId14"/>
          <a:srcRect/>
          <a:stretch>
            <a:fillRect/>
          </a:stretch>
        </p:blipFill>
        <p:spPr bwMode="auto">
          <a:xfrm>
            <a:off x="0" y="6324600"/>
            <a:ext cx="12293600" cy="571500"/>
          </a:xfrm>
          <a:prstGeom prst="rect">
            <a:avLst/>
          </a:prstGeom>
          <a:noFill/>
          <a:ln w="9525">
            <a:noFill/>
            <a:miter lim="800000"/>
            <a:headEnd/>
            <a:tailEnd/>
          </a:ln>
        </p:spPr>
      </p:pic>
      <p:pic>
        <p:nvPicPr>
          <p:cNvPr id="1031" name="Picture 2"/>
          <p:cNvPicPr>
            <a:picLocks noChangeAspect="1" noChangeArrowheads="1"/>
          </p:cNvPicPr>
          <p:nvPr userDrawn="1"/>
        </p:nvPicPr>
        <p:blipFill>
          <a:blip r:embed="rId15"/>
          <a:srcRect/>
          <a:stretch>
            <a:fillRect/>
          </a:stretch>
        </p:blipFill>
        <p:spPr bwMode="auto">
          <a:xfrm>
            <a:off x="0" y="6037264"/>
            <a:ext cx="1524000" cy="858837"/>
          </a:xfrm>
          <a:prstGeom prst="rect">
            <a:avLst/>
          </a:prstGeom>
          <a:blipFill dpi="0" rotWithShape="1">
            <a:blip r:embed="rId16"/>
            <a:srcRect/>
            <a:tile tx="0" ty="0" sx="100000" sy="100000" flip="none" algn="tl"/>
          </a:blipFill>
          <a:ln w="9525">
            <a:noFill/>
            <a:miter lim="800000"/>
            <a:headEnd/>
            <a:tailEnd/>
          </a:ln>
        </p:spPr>
      </p:pic>
      <p:pic>
        <p:nvPicPr>
          <p:cNvPr id="1032" name="Picture 2"/>
          <p:cNvPicPr>
            <a:picLocks noChangeAspect="1" noChangeArrowheads="1"/>
          </p:cNvPicPr>
          <p:nvPr userDrawn="1"/>
        </p:nvPicPr>
        <p:blipFill>
          <a:blip r:embed="rId17"/>
          <a:srcRect/>
          <a:stretch>
            <a:fillRect/>
          </a:stretch>
        </p:blipFill>
        <p:spPr bwMode="auto">
          <a:xfrm>
            <a:off x="-4233" y="1"/>
            <a:ext cx="766233" cy="6037263"/>
          </a:xfrm>
          <a:prstGeom prst="rect">
            <a:avLst/>
          </a:prstGeom>
          <a:noFill/>
          <a:ln w="9525">
            <a:noFill/>
            <a:miter lim="800000"/>
            <a:headEnd/>
            <a:tailEnd/>
          </a:ln>
        </p:spPr>
      </p:pic>
      <p:sp>
        <p:nvSpPr>
          <p:cNvPr id="16" name="Text Box 10"/>
          <p:cNvSpPr txBox="1">
            <a:spLocks noChangeArrowheads="1"/>
          </p:cNvSpPr>
          <p:nvPr userDrawn="1"/>
        </p:nvSpPr>
        <p:spPr bwMode="auto">
          <a:xfrm>
            <a:off x="10058400" y="6527800"/>
            <a:ext cx="2133600" cy="274638"/>
          </a:xfrm>
          <a:prstGeom prst="rect">
            <a:avLst/>
          </a:prstGeom>
          <a:noFill/>
          <a:ln w="9525">
            <a:noFill/>
            <a:miter lim="800000"/>
            <a:headEnd/>
            <a:tailEnd/>
          </a:ln>
          <a:effectLst/>
        </p:spPr>
        <p:txBody>
          <a:bodyPr>
            <a:spAutoFit/>
          </a:bodyPr>
          <a:lstStyle/>
          <a:p>
            <a:pPr algn="r">
              <a:spcBef>
                <a:spcPct val="50000"/>
              </a:spcBef>
              <a:defRPr/>
            </a:pPr>
            <a:r>
              <a:rPr lang="en-US" sz="1200" dirty="0">
                <a:solidFill>
                  <a:srgbClr val="800000"/>
                </a:solidFill>
              </a:rPr>
              <a:t>26-</a:t>
            </a:r>
            <a:fld id="{257E732B-DC0B-40B3-979B-32054833869C}" type="slidenum">
              <a:rPr lang="en-US" sz="1200">
                <a:solidFill>
                  <a:srgbClr val="800000"/>
                </a:solidFill>
              </a:rPr>
              <a:pPr algn="r">
                <a:spcBef>
                  <a:spcPct val="50000"/>
                </a:spcBef>
                <a:defRPr/>
              </a:pPr>
              <a:t>‹#›</a:t>
            </a:fld>
            <a:endParaRPr lang="en-US" sz="1200" dirty="0">
              <a:solidFill>
                <a:srgbClr val="800000"/>
              </a:solidFill>
            </a:endParaRPr>
          </a:p>
        </p:txBody>
      </p:sp>
    </p:spTree>
  </p:cSld>
  <p:clrMap bg1="lt1" tx1="dk1" bg2="lt2" tx2="dk2" accent1="accent1" accent2="accent2" accent3="accent3" accent4="accent4" accent5="accent5" accent6="accent6" hlink="hlink" folHlink="folHlink"/>
  <p:sldLayoutIdLst>
    <p:sldLayoutId id="2147483704" r:id="rId1"/>
    <p:sldLayoutId id="2147483694" r:id="rId2"/>
    <p:sldLayoutId id="2147483695" r:id="rId3"/>
    <p:sldLayoutId id="2147483696" r:id="rId4"/>
    <p:sldLayoutId id="2147483697" r:id="rId5"/>
    <p:sldLayoutId id="2147483698" r:id="rId6"/>
    <p:sldLayoutId id="2147483699" r:id="rId7"/>
    <p:sldLayoutId id="2147483700" r:id="rId8"/>
    <p:sldLayoutId id="2147483701" r:id="rId9"/>
    <p:sldLayoutId id="2147483702" r:id="rId10"/>
    <p:sldLayoutId id="2147483703" r:id="rId11"/>
    <p:sldLayoutId id="2147483705" r:id="rId12"/>
  </p:sldLayoutIdLst>
  <p:txStyles>
    <p:titleStyle>
      <a:lvl1pPr algn="ctr" rtl="0" eaLnBrk="0" fontAlgn="base" hangingPunct="0">
        <a:spcBef>
          <a:spcPct val="0"/>
        </a:spcBef>
        <a:spcAft>
          <a:spcPct val="0"/>
        </a:spcAft>
        <a:defRPr sz="4400">
          <a:solidFill>
            <a:srgbClr val="800000"/>
          </a:solidFill>
          <a:latin typeface="+mj-lt"/>
          <a:ea typeface="+mj-ea"/>
          <a:cs typeface="+mj-cs"/>
        </a:defRPr>
      </a:lvl1pPr>
      <a:lvl2pPr algn="ctr" rtl="0" eaLnBrk="0" fontAlgn="base" hangingPunct="0">
        <a:spcBef>
          <a:spcPct val="0"/>
        </a:spcBef>
        <a:spcAft>
          <a:spcPct val="0"/>
        </a:spcAft>
        <a:defRPr sz="4400">
          <a:solidFill>
            <a:srgbClr val="800000"/>
          </a:solidFill>
          <a:latin typeface="Arial" charset="0"/>
        </a:defRPr>
      </a:lvl2pPr>
      <a:lvl3pPr algn="ctr" rtl="0" eaLnBrk="0" fontAlgn="base" hangingPunct="0">
        <a:spcBef>
          <a:spcPct val="0"/>
        </a:spcBef>
        <a:spcAft>
          <a:spcPct val="0"/>
        </a:spcAft>
        <a:defRPr sz="4400">
          <a:solidFill>
            <a:srgbClr val="800000"/>
          </a:solidFill>
          <a:latin typeface="Arial" charset="0"/>
        </a:defRPr>
      </a:lvl3pPr>
      <a:lvl4pPr algn="ctr" rtl="0" eaLnBrk="0" fontAlgn="base" hangingPunct="0">
        <a:spcBef>
          <a:spcPct val="0"/>
        </a:spcBef>
        <a:spcAft>
          <a:spcPct val="0"/>
        </a:spcAft>
        <a:defRPr sz="4400">
          <a:solidFill>
            <a:srgbClr val="800000"/>
          </a:solidFill>
          <a:latin typeface="Arial" charset="0"/>
        </a:defRPr>
      </a:lvl4pPr>
      <a:lvl5pPr algn="ctr" rtl="0" eaLnBrk="0" fontAlgn="base" hangingPunct="0">
        <a:spcBef>
          <a:spcPct val="0"/>
        </a:spcBef>
        <a:spcAft>
          <a:spcPct val="0"/>
        </a:spcAft>
        <a:defRPr sz="4400">
          <a:solidFill>
            <a:srgbClr val="800000"/>
          </a:solidFill>
          <a:latin typeface="Arial" charset="0"/>
        </a:defRPr>
      </a:lvl5pPr>
      <a:lvl6pPr marL="457200" algn="ctr" rtl="0" eaLnBrk="1" fontAlgn="base" hangingPunct="1">
        <a:spcBef>
          <a:spcPct val="0"/>
        </a:spcBef>
        <a:spcAft>
          <a:spcPct val="0"/>
        </a:spcAft>
        <a:defRPr sz="4400">
          <a:solidFill>
            <a:srgbClr val="800000"/>
          </a:solidFill>
          <a:latin typeface="Arial" charset="0"/>
        </a:defRPr>
      </a:lvl6pPr>
      <a:lvl7pPr marL="914400" algn="ctr" rtl="0" eaLnBrk="1" fontAlgn="base" hangingPunct="1">
        <a:spcBef>
          <a:spcPct val="0"/>
        </a:spcBef>
        <a:spcAft>
          <a:spcPct val="0"/>
        </a:spcAft>
        <a:defRPr sz="4400">
          <a:solidFill>
            <a:srgbClr val="800000"/>
          </a:solidFill>
          <a:latin typeface="Arial" charset="0"/>
        </a:defRPr>
      </a:lvl7pPr>
      <a:lvl8pPr marL="1371600" algn="ctr" rtl="0" eaLnBrk="1" fontAlgn="base" hangingPunct="1">
        <a:spcBef>
          <a:spcPct val="0"/>
        </a:spcBef>
        <a:spcAft>
          <a:spcPct val="0"/>
        </a:spcAft>
        <a:defRPr sz="4400">
          <a:solidFill>
            <a:srgbClr val="800000"/>
          </a:solidFill>
          <a:latin typeface="Arial" charset="0"/>
        </a:defRPr>
      </a:lvl8pPr>
      <a:lvl9pPr marL="1828800" algn="ctr" rtl="0" eaLnBrk="1" fontAlgn="base" hangingPunct="1">
        <a:spcBef>
          <a:spcPct val="0"/>
        </a:spcBef>
        <a:spcAft>
          <a:spcPct val="0"/>
        </a:spcAft>
        <a:defRPr sz="4400">
          <a:solidFill>
            <a:srgbClr val="800000"/>
          </a:solidFill>
          <a:latin typeface="Arial" charset="0"/>
        </a:defRPr>
      </a:lvl9pPr>
    </p:titleStyle>
    <p:bodyStyle>
      <a:lvl1pPr marL="342900" indent="-342900" algn="l" rtl="0" eaLnBrk="0" fontAlgn="base" hangingPunct="0">
        <a:spcBef>
          <a:spcPct val="20000"/>
        </a:spcBef>
        <a:spcAft>
          <a:spcPct val="0"/>
        </a:spcAft>
        <a:buFont typeface="Wingdings" pitchFamily="2" charset="2"/>
        <a:buChar char="§"/>
        <a:defRPr sz="3200">
          <a:solidFill>
            <a:srgbClr val="800000"/>
          </a:solidFill>
          <a:latin typeface="+mn-lt"/>
          <a:ea typeface="+mn-ea"/>
          <a:cs typeface="+mn-cs"/>
        </a:defRPr>
      </a:lvl1pPr>
      <a:lvl2pPr marL="742950" indent="-285750" algn="l" rtl="0" eaLnBrk="0" fontAlgn="base" hangingPunct="0">
        <a:spcBef>
          <a:spcPct val="20000"/>
        </a:spcBef>
        <a:spcAft>
          <a:spcPct val="0"/>
        </a:spcAft>
        <a:buChar char="•"/>
        <a:defRPr sz="2800">
          <a:solidFill>
            <a:srgbClr val="800000"/>
          </a:solidFill>
          <a:latin typeface="+mn-lt"/>
        </a:defRPr>
      </a:lvl2pPr>
      <a:lvl3pPr marL="1143000" indent="-228600" algn="l" rtl="0" eaLnBrk="0" fontAlgn="base" hangingPunct="0">
        <a:spcBef>
          <a:spcPct val="20000"/>
        </a:spcBef>
        <a:spcAft>
          <a:spcPct val="0"/>
        </a:spcAft>
        <a:buFont typeface="Wingdings" pitchFamily="2" charset="2"/>
        <a:buChar char="w"/>
        <a:defRPr sz="2400">
          <a:solidFill>
            <a:srgbClr val="800000"/>
          </a:solidFill>
          <a:latin typeface="+mn-lt"/>
        </a:defRPr>
      </a:lvl3pPr>
      <a:lvl4pPr marL="1600200" indent="-228600" algn="l" rtl="0" eaLnBrk="0" fontAlgn="base" hangingPunct="0">
        <a:spcBef>
          <a:spcPct val="20000"/>
        </a:spcBef>
        <a:spcAft>
          <a:spcPct val="0"/>
        </a:spcAft>
        <a:buFont typeface="Arial" charset="0"/>
        <a:buChar char="∞"/>
        <a:defRPr sz="2000">
          <a:solidFill>
            <a:srgbClr val="800000"/>
          </a:solidFill>
          <a:latin typeface="+mn-lt"/>
        </a:defRPr>
      </a:lvl4pPr>
      <a:lvl5pPr marL="2057400" indent="-228600" algn="l" rtl="0" eaLnBrk="0" fontAlgn="base" hangingPunct="0">
        <a:spcBef>
          <a:spcPct val="20000"/>
        </a:spcBef>
        <a:spcAft>
          <a:spcPct val="0"/>
        </a:spcAft>
        <a:buFont typeface="Arial" charset="0"/>
        <a:buChar char="~"/>
        <a:defRPr sz="2000">
          <a:solidFill>
            <a:srgbClr val="800000"/>
          </a:solidFill>
          <a:latin typeface="+mn-lt"/>
        </a:defRPr>
      </a:lvl5pPr>
      <a:lvl6pPr marL="2514600" indent="-228600" algn="l" rtl="0" eaLnBrk="1" fontAlgn="base" hangingPunct="1">
        <a:spcBef>
          <a:spcPct val="20000"/>
        </a:spcBef>
        <a:spcAft>
          <a:spcPct val="0"/>
        </a:spcAft>
        <a:buFont typeface="Arial" charset="0"/>
        <a:buChar char="~"/>
        <a:defRPr sz="2000">
          <a:solidFill>
            <a:srgbClr val="800000"/>
          </a:solidFill>
          <a:latin typeface="+mn-lt"/>
        </a:defRPr>
      </a:lvl6pPr>
      <a:lvl7pPr marL="2971800" indent="-228600" algn="l" rtl="0" eaLnBrk="1" fontAlgn="base" hangingPunct="1">
        <a:spcBef>
          <a:spcPct val="20000"/>
        </a:spcBef>
        <a:spcAft>
          <a:spcPct val="0"/>
        </a:spcAft>
        <a:buFont typeface="Arial" charset="0"/>
        <a:buChar char="~"/>
        <a:defRPr sz="2000">
          <a:solidFill>
            <a:srgbClr val="800000"/>
          </a:solidFill>
          <a:latin typeface="+mn-lt"/>
        </a:defRPr>
      </a:lvl7pPr>
      <a:lvl8pPr marL="3429000" indent="-228600" algn="l" rtl="0" eaLnBrk="1" fontAlgn="base" hangingPunct="1">
        <a:spcBef>
          <a:spcPct val="20000"/>
        </a:spcBef>
        <a:spcAft>
          <a:spcPct val="0"/>
        </a:spcAft>
        <a:buFont typeface="Arial" charset="0"/>
        <a:buChar char="~"/>
        <a:defRPr sz="2000">
          <a:solidFill>
            <a:srgbClr val="800000"/>
          </a:solidFill>
          <a:latin typeface="+mn-lt"/>
        </a:defRPr>
      </a:lvl8pPr>
      <a:lvl9pPr marL="3886200" indent="-228600" algn="l" rtl="0" eaLnBrk="1" fontAlgn="base" hangingPunct="1">
        <a:spcBef>
          <a:spcPct val="20000"/>
        </a:spcBef>
        <a:spcAft>
          <a:spcPct val="0"/>
        </a:spcAft>
        <a:buFont typeface="Arial" charset="0"/>
        <a:buChar char="~"/>
        <a:defRPr sz="2000">
          <a:solidFill>
            <a:srgbClr val="800000"/>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2" Type="http://schemas.openxmlformats.org/officeDocument/2006/relationships/image" Target="../media/image60.png"/><Relationship Id="rId1" Type="http://schemas.openxmlformats.org/officeDocument/2006/relationships/slideLayout" Target="../slideLayouts/slideLayout12.xml"/></Relationships>
</file>

<file path=ppt/slides/_rels/slide25.xml.rels><?xml version="1.0" encoding="UTF-8" standalone="yes"?>
<Relationships xmlns="http://schemas.openxmlformats.org/package/2006/relationships"><Relationship Id="rId2" Type="http://schemas.openxmlformats.org/officeDocument/2006/relationships/image" Target="../media/image71.png"/><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2" Type="http://schemas.openxmlformats.org/officeDocument/2006/relationships/image" Target="../media/image70.png"/><Relationship Id="rId1" Type="http://schemas.openxmlformats.org/officeDocument/2006/relationships/slideLayout" Target="../slideLayouts/slideLayout12.xml"/></Relationships>
</file>

<file path=ppt/slides/_rels/slide27.xml.rels><?xml version="1.0" encoding="UTF-8" standalone="yes"?>
<Relationships xmlns="http://schemas.openxmlformats.org/package/2006/relationships"><Relationship Id="rId2" Type="http://schemas.openxmlformats.org/officeDocument/2006/relationships/image" Target="../media/image80.png"/><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 name="Rectangle 3"/>
          <p:cNvSpPr/>
          <p:nvPr/>
        </p:nvSpPr>
        <p:spPr>
          <a:xfrm>
            <a:off x="1524000" y="1371601"/>
            <a:ext cx="9296400" cy="1077913"/>
          </a:xfrm>
          <a:prstGeom prst="rect">
            <a:avLst/>
          </a:prstGeom>
        </p:spPr>
        <p:txBody>
          <a:bodyPr>
            <a:spAutoFit/>
          </a:bodyPr>
          <a:lstStyle/>
          <a:p>
            <a:pPr algn="ctr">
              <a:defRPr/>
            </a:pPr>
            <a:r>
              <a:rPr lang="en-US" sz="3200" b="1" dirty="0">
                <a:solidFill>
                  <a:schemeClr val="bg1"/>
                </a:solidFill>
                <a:latin typeface="+mn-lt"/>
              </a:rPr>
              <a:t>Economic Policy in the Open Economy Under Flexible Exchange Rates</a:t>
            </a:r>
          </a:p>
        </p:txBody>
      </p:sp>
      <p:sp>
        <p:nvSpPr>
          <p:cNvPr id="2" name="Title 1"/>
          <p:cNvSpPr>
            <a:spLocks noGrp="1"/>
          </p:cNvSpPr>
          <p:nvPr>
            <p:ph type="ctrTitle"/>
          </p:nvPr>
        </p:nvSpPr>
        <p:spPr>
          <a:noFill/>
        </p:spPr>
        <p:txBody>
          <a:bodyPr/>
          <a:lstStyle/>
          <a:p>
            <a:pPr>
              <a:defRPr/>
            </a:pPr>
            <a:r>
              <a:rPr lang="en-US" sz="4000" dirty="0"/>
              <a:t>Chapter 26:</a:t>
            </a:r>
          </a:p>
        </p:txBody>
      </p:sp>
      <p:sp>
        <p:nvSpPr>
          <p:cNvPr id="16389" name="Text Box 9"/>
          <p:cNvSpPr txBox="1">
            <a:spLocks noChangeArrowheads="1"/>
          </p:cNvSpPr>
          <p:nvPr/>
        </p:nvSpPr>
        <p:spPr bwMode="auto">
          <a:xfrm>
            <a:off x="6496050" y="6602414"/>
            <a:ext cx="4114800" cy="244475"/>
          </a:xfrm>
          <a:prstGeom prst="rect">
            <a:avLst/>
          </a:prstGeom>
          <a:noFill/>
          <a:ln w="9525">
            <a:noFill/>
            <a:miter lim="800000"/>
            <a:headEnd/>
            <a:tailEnd/>
          </a:ln>
        </p:spPr>
        <p:txBody>
          <a:bodyPr>
            <a:spAutoFit/>
          </a:bodyPr>
          <a:lstStyle/>
          <a:p>
            <a:r>
              <a:rPr lang="en-US" sz="1000" b="1" i="1">
                <a:solidFill>
                  <a:srgbClr val="080000"/>
                </a:solidFill>
              </a:rPr>
              <a:t>Copyright © 2014 by the McGraw-Hill Companies, Inc. All rights reserved.</a:t>
            </a:r>
            <a:endParaRPr lang="en-US" sz="1800">
              <a:latin typeface="Arial" charset="0"/>
            </a:endParaRPr>
          </a:p>
        </p:txBody>
      </p:sp>
      <p:sp>
        <p:nvSpPr>
          <p:cNvPr id="16390" name="Rectangle 10"/>
          <p:cNvSpPr>
            <a:spLocks noChangeArrowheads="1"/>
          </p:cNvSpPr>
          <p:nvPr/>
        </p:nvSpPr>
        <p:spPr bwMode="auto">
          <a:xfrm>
            <a:off x="1581150" y="6572250"/>
            <a:ext cx="1466850" cy="228600"/>
          </a:xfrm>
          <a:prstGeom prst="rect">
            <a:avLst/>
          </a:prstGeom>
          <a:noFill/>
          <a:ln w="9525">
            <a:noFill/>
            <a:miter lim="800000"/>
            <a:headEnd/>
            <a:tailEnd/>
          </a:ln>
        </p:spPr>
        <p:txBody>
          <a:bodyPr/>
          <a:lstStyle/>
          <a:p>
            <a:r>
              <a:rPr lang="en-US" sz="1000" b="1" i="1">
                <a:solidFill>
                  <a:srgbClr val="080000"/>
                </a:solidFill>
              </a:rPr>
              <a:t>McGraw-Hill/Irwin</a:t>
            </a:r>
            <a:endParaRPr lang="en-US" sz="1800">
              <a:latin typeface="Arial" charset="0"/>
            </a:endParaRPr>
          </a:p>
        </p:txBody>
      </p:sp>
      <p:sp>
        <p:nvSpPr>
          <p:cNvPr id="6" name="Metin kutusu 5">
            <a:extLst>
              <a:ext uri="{FF2B5EF4-FFF2-40B4-BE49-F238E27FC236}">
                <a16:creationId xmlns:a16="http://schemas.microsoft.com/office/drawing/2014/main" id="{0796B8E6-3549-41E3-B427-01C79B550EB4}"/>
              </a:ext>
            </a:extLst>
          </p:cNvPr>
          <p:cNvSpPr txBox="1"/>
          <p:nvPr/>
        </p:nvSpPr>
        <p:spPr>
          <a:xfrm>
            <a:off x="2563663" y="3095487"/>
            <a:ext cx="7378944" cy="523220"/>
          </a:xfrm>
          <a:prstGeom prst="rect">
            <a:avLst/>
          </a:prstGeom>
          <a:solidFill>
            <a:srgbClr val="C00000"/>
          </a:solid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FFFF"/>
                </a:solidFill>
                <a:effectLst/>
                <a:uLnTx/>
                <a:uFillTx/>
                <a:latin typeface="Arial"/>
                <a:ea typeface="+mn-ea"/>
                <a:cs typeface="+mn-cs"/>
              </a:rPr>
              <a:t>Econ 202.02-Lecture Slides for Chapter 26</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7409" name="Rectangle 2"/>
          <p:cNvSpPr>
            <a:spLocks noGrp="1" noChangeArrowheads="1"/>
          </p:cNvSpPr>
          <p:nvPr>
            <p:ph type="title"/>
          </p:nvPr>
        </p:nvSpPr>
        <p:spPr/>
        <p:txBody>
          <a:bodyPr/>
          <a:lstStyle/>
          <a:p>
            <a:pPr eaLnBrk="1" hangingPunct="1"/>
            <a:r>
              <a:rPr lang="en-US" sz="4800" b="1"/>
              <a:t>     </a:t>
            </a:r>
            <a:r>
              <a:rPr lang="en-US" b="1"/>
              <a:t>Learning Objectives</a:t>
            </a:r>
            <a:endParaRPr lang="en-US" b="1" i="1"/>
          </a:p>
        </p:txBody>
      </p:sp>
      <p:sp>
        <p:nvSpPr>
          <p:cNvPr id="17410" name="Rectangle 3"/>
          <p:cNvSpPr>
            <a:spLocks noGrp="1" noChangeArrowheads="1"/>
          </p:cNvSpPr>
          <p:nvPr>
            <p:ph type="body" sz="half" idx="1"/>
          </p:nvPr>
        </p:nvSpPr>
        <p:spPr>
          <a:xfrm>
            <a:off x="1324741" y="1524000"/>
            <a:ext cx="9512300" cy="4572000"/>
          </a:xfrm>
        </p:spPr>
        <p:txBody>
          <a:bodyPr/>
          <a:lstStyle/>
          <a:p>
            <a:pPr eaLnBrk="1" hangingPunct="1">
              <a:lnSpc>
                <a:spcPct val="90000"/>
              </a:lnSpc>
            </a:pPr>
            <a:r>
              <a:rPr lang="en-US" dirty="0"/>
              <a:t>Analyze the impact of fiscal policy on income, trade, and exchange rates under flexible exchange rates.</a:t>
            </a:r>
          </a:p>
          <a:p>
            <a:pPr eaLnBrk="1" hangingPunct="1">
              <a:lnSpc>
                <a:spcPct val="90000"/>
              </a:lnSpc>
            </a:pPr>
            <a:r>
              <a:rPr lang="en-US" dirty="0"/>
              <a:t>Analyze the impact of monetary policy on income, trade, and exchange rates under flexible exchange rates.</a:t>
            </a:r>
          </a:p>
          <a:p>
            <a:pPr eaLnBrk="1" hangingPunct="1">
              <a:lnSpc>
                <a:spcPct val="90000"/>
              </a:lnSpc>
            </a:pPr>
            <a:r>
              <a:rPr lang="en-US" dirty="0"/>
              <a:t>Show how external economic shocks affect the domestic economy under flexible exchange rates.</a:t>
            </a:r>
          </a:p>
        </p:txBody>
      </p:sp>
    </p:spTree>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9457" name="Rectangle 2"/>
          <p:cNvSpPr>
            <a:spLocks noGrp="1" noChangeArrowheads="1"/>
          </p:cNvSpPr>
          <p:nvPr>
            <p:ph type="title"/>
          </p:nvPr>
        </p:nvSpPr>
        <p:spPr>
          <a:xfrm>
            <a:off x="1143000" y="304800"/>
            <a:ext cx="10515600" cy="1600200"/>
          </a:xfrm>
        </p:spPr>
        <p:txBody>
          <a:bodyPr/>
          <a:lstStyle/>
          <a:p>
            <a:pPr eaLnBrk="1" hangingPunct="1"/>
            <a:r>
              <a:rPr lang="en-US" b="1" dirty="0"/>
              <a:t>The Effects of Fiscal and Monetary Policy Under Flexible Exchange Rates</a:t>
            </a:r>
            <a:endParaRPr lang="en-US" b="1" i="1" dirty="0"/>
          </a:p>
        </p:txBody>
      </p:sp>
      <p:sp>
        <p:nvSpPr>
          <p:cNvPr id="5123" name="Rectangle 3"/>
          <p:cNvSpPr>
            <a:spLocks noGrp="1" noChangeArrowheads="1"/>
          </p:cNvSpPr>
          <p:nvPr>
            <p:ph type="body" sz="half" idx="1"/>
          </p:nvPr>
        </p:nvSpPr>
        <p:spPr>
          <a:xfrm>
            <a:off x="1295400" y="1905000"/>
            <a:ext cx="10210800" cy="4648200"/>
          </a:xfrm>
        </p:spPr>
        <p:txBody>
          <a:bodyPr/>
          <a:lstStyle/>
          <a:p>
            <a:pPr eaLnBrk="1" hangingPunct="1">
              <a:lnSpc>
                <a:spcPct val="90000"/>
              </a:lnSpc>
            </a:pPr>
            <a:r>
              <a:rPr lang="en-US" sz="2800" dirty="0"/>
              <a:t>The effectiveness of monetary and fiscal policies at influencing national income differ dramatically under fixed and flexible (or, floating) exchange rate systems.</a:t>
            </a:r>
          </a:p>
          <a:p>
            <a:pPr eaLnBrk="1" hangingPunct="1">
              <a:lnSpc>
                <a:spcPct val="90000"/>
              </a:lnSpc>
            </a:pPr>
            <a:r>
              <a:rPr lang="en-US" sz="2800" dirty="0"/>
              <a:t>Under a flexible exchange rate system, combinations of income and interest rates that are not on the BP curve will cause disequilibrium in foreign exchange markets, and force an adjustment in the exchange rate (no intervention by the central bank; exchange rate is allowed to change or, float).</a:t>
            </a:r>
          </a:p>
          <a:p>
            <a:pPr eaLnBrk="1" hangingPunct="1">
              <a:lnSpc>
                <a:spcPct val="90000"/>
              </a:lnSpc>
            </a:pPr>
            <a:r>
              <a:rPr lang="en-US" sz="2800" dirty="0"/>
              <a:t>This will cause the BP curve to shift.</a:t>
            </a:r>
          </a:p>
          <a:p>
            <a:pPr lvl="1" eaLnBrk="1" hangingPunct="1">
              <a:lnSpc>
                <a:spcPct val="90000"/>
              </a:lnSpc>
            </a:pPr>
            <a:endParaRPr lang="en-US" sz="2000" dirty="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5123">
                                            <p:txEl>
                                              <p:pRg st="0" end="0"/>
                                            </p:txEl>
                                          </p:spTgt>
                                        </p:tgtEl>
                                        <p:attrNameLst>
                                          <p:attrName>style.visibility</p:attrName>
                                        </p:attrNameLst>
                                      </p:cBhvr>
                                      <p:to>
                                        <p:strVal val="visible"/>
                                      </p:to>
                                    </p:set>
                                    <p:animEffect transition="in" filter="wipe(left)">
                                      <p:cBhvr>
                                        <p:cTn id="7" dur="500"/>
                                        <p:tgtEl>
                                          <p:spTgt spid="512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5123">
                                            <p:txEl>
                                              <p:pRg st="1" end="1"/>
                                            </p:txEl>
                                          </p:spTgt>
                                        </p:tgtEl>
                                        <p:attrNameLst>
                                          <p:attrName>style.visibility</p:attrName>
                                        </p:attrNameLst>
                                      </p:cBhvr>
                                      <p:to>
                                        <p:strVal val="visible"/>
                                      </p:to>
                                    </p:set>
                                    <p:animEffect transition="in" filter="wipe(left)">
                                      <p:cBhvr>
                                        <p:cTn id="12" dur="500"/>
                                        <p:tgtEl>
                                          <p:spTgt spid="512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5123">
                                            <p:txEl>
                                              <p:pRg st="2" end="2"/>
                                            </p:txEl>
                                          </p:spTgt>
                                        </p:tgtEl>
                                        <p:attrNameLst>
                                          <p:attrName>style.visibility</p:attrName>
                                        </p:attrNameLst>
                                      </p:cBhvr>
                                      <p:to>
                                        <p:strVal val="visible"/>
                                      </p:to>
                                    </p:set>
                                    <p:animEffect transition="in" filter="wipe(left)">
                                      <p:cBhvr>
                                        <p:cTn id="17" dur="500"/>
                                        <p:tgtEl>
                                          <p:spTgt spid="512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3" grpId="0" uiExpand="1"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Title 1"/>
          <p:cNvSpPr>
            <a:spLocks noGrp="1"/>
          </p:cNvSpPr>
          <p:nvPr>
            <p:ph type="title"/>
          </p:nvPr>
        </p:nvSpPr>
        <p:spPr>
          <a:xfrm>
            <a:off x="2590800" y="381001"/>
            <a:ext cx="8077200" cy="1096963"/>
          </a:xfrm>
        </p:spPr>
        <p:txBody>
          <a:bodyPr/>
          <a:lstStyle/>
          <a:p>
            <a:pPr eaLnBrk="1" hangingPunct="1"/>
            <a:r>
              <a:rPr lang="en-US" b="1"/>
              <a:t>The Effects of a Currency Depreciation on the BP Curve</a:t>
            </a:r>
          </a:p>
        </p:txBody>
      </p:sp>
      <p:cxnSp>
        <p:nvCxnSpPr>
          <p:cNvPr id="4" name="Straight Arrow Connector 3"/>
          <p:cNvCxnSpPr/>
          <p:nvPr/>
        </p:nvCxnSpPr>
        <p:spPr>
          <a:xfrm rot="5400000" flipH="1" flipV="1">
            <a:off x="277841" y="3732212"/>
            <a:ext cx="3886200" cy="3175"/>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5" name="Straight Arrow Connector 4"/>
          <p:cNvCxnSpPr/>
          <p:nvPr/>
        </p:nvCxnSpPr>
        <p:spPr>
          <a:xfrm flipV="1">
            <a:off x="2261394" y="5676900"/>
            <a:ext cx="4953000" cy="1588"/>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20484" name="TextBox 8"/>
          <p:cNvSpPr txBox="1">
            <a:spLocks noChangeArrowheads="1"/>
          </p:cNvSpPr>
          <p:nvPr/>
        </p:nvSpPr>
        <p:spPr bwMode="auto">
          <a:xfrm>
            <a:off x="6840606" y="5708431"/>
            <a:ext cx="369888" cy="400050"/>
          </a:xfrm>
          <a:prstGeom prst="rect">
            <a:avLst/>
          </a:prstGeom>
          <a:noFill/>
          <a:ln w="9525">
            <a:noFill/>
            <a:miter lim="800000"/>
            <a:headEnd/>
            <a:tailEnd/>
          </a:ln>
        </p:spPr>
        <p:txBody>
          <a:bodyPr wrap="none">
            <a:spAutoFit/>
          </a:bodyPr>
          <a:lstStyle/>
          <a:p>
            <a:pPr algn="ctr" eaLnBrk="0" hangingPunct="0"/>
            <a:r>
              <a:rPr lang="en-US" sz="2000"/>
              <a:t>Y</a:t>
            </a:r>
          </a:p>
        </p:txBody>
      </p:sp>
      <p:sp>
        <p:nvSpPr>
          <p:cNvPr id="20485" name="TextBox 9"/>
          <p:cNvSpPr txBox="1">
            <a:spLocks noChangeArrowheads="1"/>
          </p:cNvSpPr>
          <p:nvPr/>
        </p:nvSpPr>
        <p:spPr bwMode="auto">
          <a:xfrm>
            <a:off x="1828800" y="1654340"/>
            <a:ext cx="255588" cy="400050"/>
          </a:xfrm>
          <a:prstGeom prst="rect">
            <a:avLst/>
          </a:prstGeom>
          <a:noFill/>
          <a:ln w="9525">
            <a:noFill/>
            <a:miter lim="800000"/>
            <a:headEnd/>
            <a:tailEnd/>
          </a:ln>
        </p:spPr>
        <p:txBody>
          <a:bodyPr wrap="none">
            <a:spAutoFit/>
          </a:bodyPr>
          <a:lstStyle/>
          <a:p>
            <a:pPr algn="ctr" eaLnBrk="0" hangingPunct="0"/>
            <a:r>
              <a:rPr lang="en-US" sz="2000"/>
              <a:t>i</a:t>
            </a:r>
          </a:p>
        </p:txBody>
      </p:sp>
      <p:cxnSp>
        <p:nvCxnSpPr>
          <p:cNvPr id="14" name="Straight Connector 13"/>
          <p:cNvCxnSpPr/>
          <p:nvPr/>
        </p:nvCxnSpPr>
        <p:spPr>
          <a:xfrm rot="5400000" flipH="1" flipV="1">
            <a:off x="2451129" y="2105025"/>
            <a:ext cx="2743200" cy="27432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20487" name="TextBox 16"/>
          <p:cNvSpPr txBox="1">
            <a:spLocks noChangeArrowheads="1"/>
          </p:cNvSpPr>
          <p:nvPr/>
        </p:nvSpPr>
        <p:spPr bwMode="auto">
          <a:xfrm>
            <a:off x="5159761" y="1790699"/>
            <a:ext cx="609600" cy="400050"/>
          </a:xfrm>
          <a:prstGeom prst="rect">
            <a:avLst/>
          </a:prstGeom>
          <a:noFill/>
          <a:ln w="9525">
            <a:noFill/>
            <a:miter lim="800000"/>
            <a:headEnd/>
            <a:tailEnd/>
          </a:ln>
        </p:spPr>
        <p:txBody>
          <a:bodyPr>
            <a:spAutoFit/>
          </a:bodyPr>
          <a:lstStyle/>
          <a:p>
            <a:pPr algn="ctr" eaLnBrk="0" hangingPunct="0"/>
            <a:r>
              <a:rPr lang="en-US" sz="2000"/>
              <a:t>BP</a:t>
            </a:r>
            <a:r>
              <a:rPr lang="en-US" sz="2000" baseline="-25000"/>
              <a:t>0</a:t>
            </a:r>
          </a:p>
        </p:txBody>
      </p:sp>
      <p:sp>
        <p:nvSpPr>
          <p:cNvPr id="20488" name="TextBox 23"/>
          <p:cNvSpPr txBox="1">
            <a:spLocks noChangeArrowheads="1"/>
          </p:cNvSpPr>
          <p:nvPr/>
        </p:nvSpPr>
        <p:spPr bwMode="auto">
          <a:xfrm>
            <a:off x="7025550" y="2306639"/>
            <a:ext cx="4285507" cy="1754326"/>
          </a:xfrm>
          <a:prstGeom prst="rect">
            <a:avLst/>
          </a:prstGeom>
          <a:solidFill>
            <a:srgbClr val="FFFF00"/>
          </a:solidFill>
          <a:ln w="9525">
            <a:noFill/>
            <a:miter lim="800000"/>
            <a:headEnd/>
            <a:tailEnd/>
          </a:ln>
        </p:spPr>
        <p:txBody>
          <a:bodyPr wrap="square">
            <a:spAutoFit/>
          </a:bodyPr>
          <a:lstStyle/>
          <a:p>
            <a:pPr eaLnBrk="0" hangingPunct="0">
              <a:lnSpc>
                <a:spcPct val="90000"/>
              </a:lnSpc>
            </a:pPr>
            <a:r>
              <a:rPr lang="en-US" sz="2000" dirty="0">
                <a:cs typeface="Times New Roman" pitchFamily="18" charset="0"/>
              </a:rPr>
              <a:t>A depreciation expands exports and contracts imports (improves Net Exports and Current Account Balance). For any given level of Y, a lower </a:t>
            </a:r>
            <a:r>
              <a:rPr lang="en-US" sz="2000" dirty="0" err="1">
                <a:cs typeface="Times New Roman" pitchFamily="18" charset="0"/>
              </a:rPr>
              <a:t>i</a:t>
            </a:r>
            <a:r>
              <a:rPr lang="en-US" sz="2000" dirty="0">
                <a:cs typeface="Times New Roman" pitchFamily="18" charset="0"/>
              </a:rPr>
              <a:t> is required to bring the BOP to an equilibrium.</a:t>
            </a:r>
          </a:p>
        </p:txBody>
      </p:sp>
      <p:cxnSp>
        <p:nvCxnSpPr>
          <p:cNvPr id="18" name="Straight Connector 17"/>
          <p:cNvCxnSpPr/>
          <p:nvPr/>
        </p:nvCxnSpPr>
        <p:spPr>
          <a:xfrm rot="5400000" flipH="1" flipV="1">
            <a:off x="3200400" y="2578319"/>
            <a:ext cx="2743200" cy="27432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20490" name="TextBox 24"/>
          <p:cNvSpPr txBox="1">
            <a:spLocks noChangeArrowheads="1"/>
          </p:cNvSpPr>
          <p:nvPr/>
        </p:nvSpPr>
        <p:spPr bwMode="auto">
          <a:xfrm>
            <a:off x="5948855" y="2306639"/>
            <a:ext cx="609600" cy="400050"/>
          </a:xfrm>
          <a:prstGeom prst="rect">
            <a:avLst/>
          </a:prstGeom>
          <a:noFill/>
          <a:ln w="9525">
            <a:noFill/>
            <a:miter lim="800000"/>
            <a:headEnd/>
            <a:tailEnd/>
          </a:ln>
        </p:spPr>
        <p:txBody>
          <a:bodyPr>
            <a:spAutoFit/>
          </a:bodyPr>
          <a:lstStyle/>
          <a:p>
            <a:pPr algn="ctr" eaLnBrk="0" hangingPunct="0"/>
            <a:r>
              <a:rPr lang="en-US" sz="2000" dirty="0"/>
              <a:t>BP</a:t>
            </a:r>
            <a:r>
              <a:rPr lang="en-US" sz="2000" baseline="-25000" dirty="0"/>
              <a:t>1</a:t>
            </a:r>
          </a:p>
        </p:txBody>
      </p:sp>
      <p:cxnSp>
        <p:nvCxnSpPr>
          <p:cNvPr id="27" name="Straight Arrow Connector 26"/>
          <p:cNvCxnSpPr>
            <a:cxnSpLocks/>
          </p:cNvCxnSpPr>
          <p:nvPr/>
        </p:nvCxnSpPr>
        <p:spPr>
          <a:xfrm>
            <a:off x="4572000" y="2913993"/>
            <a:ext cx="0" cy="762000"/>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20488"/>
                                        </p:tgtEl>
                                        <p:attrNameLst>
                                          <p:attrName>style.visibility</p:attrName>
                                        </p:attrNameLst>
                                      </p:cBhvr>
                                      <p:to>
                                        <p:strVal val="visible"/>
                                      </p:to>
                                    </p:set>
                                    <p:animEffect transition="in" filter="wipe(up)">
                                      <p:cBhvr>
                                        <p:cTn id="7" dur="500"/>
                                        <p:tgtEl>
                                          <p:spTgt spid="2048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488"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Title 1"/>
          <p:cNvSpPr>
            <a:spLocks noGrp="1"/>
          </p:cNvSpPr>
          <p:nvPr>
            <p:ph type="title"/>
          </p:nvPr>
        </p:nvSpPr>
        <p:spPr>
          <a:xfrm>
            <a:off x="2286000" y="381000"/>
            <a:ext cx="8382000" cy="1066800"/>
          </a:xfrm>
        </p:spPr>
        <p:txBody>
          <a:bodyPr/>
          <a:lstStyle/>
          <a:p>
            <a:pPr eaLnBrk="1" hangingPunct="1"/>
            <a:r>
              <a:rPr lang="en-US" b="1"/>
              <a:t>The Effects of a Currency Appreciation on the BP Curve</a:t>
            </a:r>
          </a:p>
        </p:txBody>
      </p:sp>
      <p:cxnSp>
        <p:nvCxnSpPr>
          <p:cNvPr id="4" name="Straight Arrow Connector 3"/>
          <p:cNvCxnSpPr/>
          <p:nvPr/>
        </p:nvCxnSpPr>
        <p:spPr>
          <a:xfrm rot="5400000" flipH="1" flipV="1">
            <a:off x="280003" y="3608059"/>
            <a:ext cx="3886200" cy="3175"/>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5" name="Straight Arrow Connector 4"/>
          <p:cNvCxnSpPr/>
          <p:nvPr/>
        </p:nvCxnSpPr>
        <p:spPr>
          <a:xfrm flipV="1">
            <a:off x="2188941" y="5551953"/>
            <a:ext cx="4953000" cy="1588"/>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21508" name="TextBox 8"/>
          <p:cNvSpPr txBox="1">
            <a:spLocks noChangeArrowheads="1"/>
          </p:cNvSpPr>
          <p:nvPr/>
        </p:nvSpPr>
        <p:spPr bwMode="auto">
          <a:xfrm>
            <a:off x="6787028" y="5666322"/>
            <a:ext cx="369888" cy="400050"/>
          </a:xfrm>
          <a:prstGeom prst="rect">
            <a:avLst/>
          </a:prstGeom>
          <a:noFill/>
          <a:ln w="9525">
            <a:noFill/>
            <a:miter lim="800000"/>
            <a:headEnd/>
            <a:tailEnd/>
          </a:ln>
        </p:spPr>
        <p:txBody>
          <a:bodyPr wrap="none">
            <a:spAutoFit/>
          </a:bodyPr>
          <a:lstStyle/>
          <a:p>
            <a:pPr algn="ctr" eaLnBrk="0" hangingPunct="0"/>
            <a:r>
              <a:rPr lang="en-US" sz="2000"/>
              <a:t>Y</a:t>
            </a:r>
          </a:p>
        </p:txBody>
      </p:sp>
      <p:sp>
        <p:nvSpPr>
          <p:cNvPr id="21509" name="TextBox 9"/>
          <p:cNvSpPr txBox="1">
            <a:spLocks noChangeArrowheads="1"/>
          </p:cNvSpPr>
          <p:nvPr/>
        </p:nvSpPr>
        <p:spPr bwMode="auto">
          <a:xfrm>
            <a:off x="1905000" y="1677988"/>
            <a:ext cx="255588" cy="400050"/>
          </a:xfrm>
          <a:prstGeom prst="rect">
            <a:avLst/>
          </a:prstGeom>
          <a:noFill/>
          <a:ln w="9525">
            <a:noFill/>
            <a:miter lim="800000"/>
            <a:headEnd/>
            <a:tailEnd/>
          </a:ln>
        </p:spPr>
        <p:txBody>
          <a:bodyPr wrap="none">
            <a:spAutoFit/>
          </a:bodyPr>
          <a:lstStyle/>
          <a:p>
            <a:pPr algn="ctr" eaLnBrk="0" hangingPunct="0"/>
            <a:r>
              <a:rPr lang="en-US" sz="2000"/>
              <a:t>i</a:t>
            </a:r>
          </a:p>
        </p:txBody>
      </p:sp>
      <p:cxnSp>
        <p:nvCxnSpPr>
          <p:cNvPr id="14" name="Straight Connector 13"/>
          <p:cNvCxnSpPr/>
          <p:nvPr/>
        </p:nvCxnSpPr>
        <p:spPr>
          <a:xfrm rot="5400000" flipH="1" flipV="1">
            <a:off x="2419458" y="2057400"/>
            <a:ext cx="2743200" cy="27432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21511" name="TextBox 16"/>
          <p:cNvSpPr txBox="1">
            <a:spLocks noChangeArrowheads="1"/>
          </p:cNvSpPr>
          <p:nvPr/>
        </p:nvSpPr>
        <p:spPr bwMode="auto">
          <a:xfrm>
            <a:off x="6132786" y="2183141"/>
            <a:ext cx="609600" cy="400050"/>
          </a:xfrm>
          <a:prstGeom prst="rect">
            <a:avLst/>
          </a:prstGeom>
          <a:noFill/>
          <a:ln w="9525">
            <a:noFill/>
            <a:miter lim="800000"/>
            <a:headEnd/>
            <a:tailEnd/>
          </a:ln>
        </p:spPr>
        <p:txBody>
          <a:bodyPr>
            <a:spAutoFit/>
          </a:bodyPr>
          <a:lstStyle/>
          <a:p>
            <a:pPr algn="ctr" eaLnBrk="0" hangingPunct="0"/>
            <a:r>
              <a:rPr lang="en-US" sz="2000"/>
              <a:t>BP</a:t>
            </a:r>
            <a:r>
              <a:rPr lang="en-US" sz="2000" baseline="-25000"/>
              <a:t>0</a:t>
            </a:r>
          </a:p>
        </p:txBody>
      </p:sp>
      <p:sp>
        <p:nvSpPr>
          <p:cNvPr id="21512" name="TextBox 23"/>
          <p:cNvSpPr txBox="1">
            <a:spLocks noChangeArrowheads="1"/>
          </p:cNvSpPr>
          <p:nvPr/>
        </p:nvSpPr>
        <p:spPr bwMode="auto">
          <a:xfrm>
            <a:off x="7141941" y="2251789"/>
            <a:ext cx="4293529" cy="1477328"/>
          </a:xfrm>
          <a:prstGeom prst="rect">
            <a:avLst/>
          </a:prstGeom>
          <a:solidFill>
            <a:srgbClr val="FFFF00"/>
          </a:solidFill>
          <a:ln w="9525">
            <a:noFill/>
            <a:miter lim="800000"/>
            <a:headEnd/>
            <a:tailEnd/>
          </a:ln>
        </p:spPr>
        <p:txBody>
          <a:bodyPr wrap="square">
            <a:spAutoFit/>
          </a:bodyPr>
          <a:lstStyle/>
          <a:p>
            <a:pPr eaLnBrk="0" hangingPunct="0">
              <a:lnSpc>
                <a:spcPct val="90000"/>
              </a:lnSpc>
            </a:pPr>
            <a:r>
              <a:rPr lang="en-US" sz="2000" dirty="0">
                <a:cs typeface="Times New Roman" pitchFamily="18" charset="0"/>
              </a:rPr>
              <a:t>An appreciation contracts exports and expands imports (worsens Net Exports and Current Account Balance). For any given level of Y, a higher </a:t>
            </a:r>
            <a:r>
              <a:rPr lang="en-US" sz="2000" dirty="0" err="1">
                <a:cs typeface="Times New Roman" pitchFamily="18" charset="0"/>
              </a:rPr>
              <a:t>i</a:t>
            </a:r>
            <a:r>
              <a:rPr lang="en-US" sz="2000" dirty="0">
                <a:cs typeface="Times New Roman" pitchFamily="18" charset="0"/>
              </a:rPr>
              <a:t> is required to bring the BOP to an equilibrium.</a:t>
            </a:r>
          </a:p>
        </p:txBody>
      </p:sp>
      <p:cxnSp>
        <p:nvCxnSpPr>
          <p:cNvPr id="18" name="Straight Connector 17"/>
          <p:cNvCxnSpPr/>
          <p:nvPr/>
        </p:nvCxnSpPr>
        <p:spPr>
          <a:xfrm rot="5400000" flipH="1" flipV="1">
            <a:off x="3389586" y="2495947"/>
            <a:ext cx="2743200" cy="27432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21514" name="TextBox 24"/>
          <p:cNvSpPr txBox="1">
            <a:spLocks noChangeArrowheads="1"/>
          </p:cNvSpPr>
          <p:nvPr/>
        </p:nvSpPr>
        <p:spPr bwMode="auto">
          <a:xfrm>
            <a:off x="5162658" y="1744594"/>
            <a:ext cx="609600" cy="400050"/>
          </a:xfrm>
          <a:prstGeom prst="rect">
            <a:avLst/>
          </a:prstGeom>
          <a:noFill/>
          <a:ln w="9525">
            <a:noFill/>
            <a:miter lim="800000"/>
            <a:headEnd/>
            <a:tailEnd/>
          </a:ln>
        </p:spPr>
        <p:txBody>
          <a:bodyPr>
            <a:spAutoFit/>
          </a:bodyPr>
          <a:lstStyle/>
          <a:p>
            <a:pPr algn="ctr" eaLnBrk="0" hangingPunct="0"/>
            <a:r>
              <a:rPr lang="en-US" sz="2000" dirty="0"/>
              <a:t>BP</a:t>
            </a:r>
            <a:r>
              <a:rPr lang="en-US" sz="2000" baseline="-25000" dirty="0"/>
              <a:t>1</a:t>
            </a:r>
          </a:p>
        </p:txBody>
      </p:sp>
      <p:cxnSp>
        <p:nvCxnSpPr>
          <p:cNvPr id="27" name="Straight Arrow Connector 26"/>
          <p:cNvCxnSpPr>
            <a:cxnSpLocks/>
          </p:cNvCxnSpPr>
          <p:nvPr/>
        </p:nvCxnSpPr>
        <p:spPr>
          <a:xfrm flipH="1" flipV="1">
            <a:off x="4495800" y="2990453"/>
            <a:ext cx="15766" cy="877094"/>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1512"/>
                                        </p:tgtEl>
                                        <p:attrNameLst>
                                          <p:attrName>style.visibility</p:attrName>
                                        </p:attrNameLst>
                                      </p:cBhvr>
                                      <p:to>
                                        <p:strVal val="visible"/>
                                      </p:to>
                                    </p:set>
                                    <p:animEffect transition="in" filter="wipe(down)">
                                      <p:cBhvr>
                                        <p:cTn id="7" dur="500"/>
                                        <p:tgtEl>
                                          <p:spTgt spid="215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512"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B07D729D-B0B5-41D7-A343-A9B65618EF6A}"/>
              </a:ext>
            </a:extLst>
          </p:cNvPr>
          <p:cNvSpPr>
            <a:spLocks noGrp="1"/>
          </p:cNvSpPr>
          <p:nvPr>
            <p:ph type="title"/>
          </p:nvPr>
        </p:nvSpPr>
        <p:spPr/>
        <p:txBody>
          <a:bodyPr/>
          <a:lstStyle/>
          <a:p>
            <a:r>
              <a:rPr lang="en-US" dirty="0"/>
              <a:t>Uncovered Interest Parity Relation</a:t>
            </a:r>
          </a:p>
        </p:txBody>
      </p:sp>
      <mc:AlternateContent xmlns:mc="http://schemas.openxmlformats.org/markup-compatibility/2006" xmlns:a14="http://schemas.microsoft.com/office/drawing/2010/main">
        <mc:Choice Requires="a14">
          <p:sp>
            <p:nvSpPr>
              <p:cNvPr id="3" name="İçerik Yer Tutucusu 2">
                <a:extLst>
                  <a:ext uri="{FF2B5EF4-FFF2-40B4-BE49-F238E27FC236}">
                    <a16:creationId xmlns:a16="http://schemas.microsoft.com/office/drawing/2014/main" id="{D6E6BEBF-A806-470F-876E-26D487A48A6C}"/>
                  </a:ext>
                </a:extLst>
              </p:cNvPr>
              <p:cNvSpPr>
                <a:spLocks noGrp="1"/>
              </p:cNvSpPr>
              <p:nvPr>
                <p:ph idx="1"/>
              </p:nvPr>
            </p:nvSpPr>
            <p:spPr>
              <a:xfrm>
                <a:off x="1043152" y="1382110"/>
                <a:ext cx="10557641" cy="4876800"/>
              </a:xfrm>
            </p:spPr>
            <p:txBody>
              <a:bodyPr/>
              <a:lstStyle/>
              <a:p>
                <a:r>
                  <a:rPr lang="en-US" sz="2800" dirty="0"/>
                  <a:t>At this point, let’s recall the Uncovered Interest Parity (UIP) condition which summarizes the relationship between domestic interest rate </a:t>
                </a:r>
                <a:r>
                  <a:rPr lang="en-US" sz="2800" dirty="0" err="1"/>
                  <a:t>i</a:t>
                </a:r>
                <a:r>
                  <a:rPr lang="en-US" sz="2800" dirty="0"/>
                  <a:t> and the exchange rate, E</a:t>
                </a:r>
                <a:r>
                  <a:rPr lang="en-US" sz="2800" baseline="-25000" dirty="0"/>
                  <a:t>t</a:t>
                </a:r>
                <a:r>
                  <a:rPr lang="en-US" sz="2800" dirty="0"/>
                  <a:t> , </a:t>
                </a:r>
                <a14:m>
                  <m:oMath xmlns:m="http://schemas.openxmlformats.org/officeDocument/2006/math">
                    <m:r>
                      <a:rPr lang="en-US" sz="2800" b="0" i="1" smtClean="0">
                        <a:latin typeface="Cambria Math" panose="02040503050406030204" pitchFamily="18" charset="0"/>
                      </a:rPr>
                      <m:t>𝑖</m:t>
                    </m:r>
                    <m:r>
                      <a:rPr lang="en-US" sz="2800" b="0" i="1" smtClean="0">
                        <a:latin typeface="Cambria Math" panose="02040503050406030204" pitchFamily="18" charset="0"/>
                      </a:rPr>
                      <m:t>=</m:t>
                    </m:r>
                    <m:sSup>
                      <m:sSupPr>
                        <m:ctrlPr>
                          <a:rPr lang="en-US" sz="2800" b="0" i="1" smtClean="0">
                            <a:latin typeface="Cambria Math" panose="02040503050406030204" pitchFamily="18" charset="0"/>
                          </a:rPr>
                        </m:ctrlPr>
                      </m:sSupPr>
                      <m:e>
                        <m:r>
                          <a:rPr lang="en-US" sz="2800" b="0" i="1" smtClean="0">
                            <a:latin typeface="Cambria Math" panose="02040503050406030204" pitchFamily="18" charset="0"/>
                          </a:rPr>
                          <m:t>𝑖</m:t>
                        </m:r>
                      </m:e>
                      <m:sup>
                        <m:r>
                          <a:rPr lang="en-US" sz="2800" b="0" i="1" smtClean="0">
                            <a:latin typeface="Cambria Math" panose="02040503050406030204" pitchFamily="18" charset="0"/>
                          </a:rPr>
                          <m:t>∗</m:t>
                        </m:r>
                      </m:sup>
                    </m:sSup>
                    <m:r>
                      <a:rPr lang="en-US" sz="2800" b="0" i="1" smtClean="0">
                        <a:latin typeface="Cambria Math" panose="02040503050406030204" pitchFamily="18" charset="0"/>
                      </a:rPr>
                      <m:t>+</m:t>
                    </m:r>
                    <m:f>
                      <m:fPr>
                        <m:ctrlPr>
                          <a:rPr lang="en-US" sz="2800" b="0" i="1" smtClean="0">
                            <a:latin typeface="Cambria Math" panose="02040503050406030204" pitchFamily="18" charset="0"/>
                          </a:rPr>
                        </m:ctrlPr>
                      </m:fPr>
                      <m:num>
                        <m:sSubSup>
                          <m:sSubSupPr>
                            <m:ctrlPr>
                              <a:rPr lang="en-US" sz="2800" b="0" i="1" smtClean="0">
                                <a:latin typeface="Cambria Math" panose="02040503050406030204" pitchFamily="18" charset="0"/>
                              </a:rPr>
                            </m:ctrlPr>
                          </m:sSubSupPr>
                          <m:e>
                            <m:r>
                              <a:rPr lang="en-US" sz="2800" b="0" i="1" smtClean="0">
                                <a:latin typeface="Cambria Math" panose="02040503050406030204" pitchFamily="18" charset="0"/>
                              </a:rPr>
                              <m:t>𝐸</m:t>
                            </m:r>
                          </m:e>
                          <m:sub>
                            <m:r>
                              <a:rPr lang="en-US" sz="2800" b="0" i="1" smtClean="0">
                                <a:latin typeface="Cambria Math" panose="02040503050406030204" pitchFamily="18" charset="0"/>
                              </a:rPr>
                              <m:t>𝑡</m:t>
                            </m:r>
                            <m:r>
                              <a:rPr lang="en-US" sz="2800" b="0" i="1" smtClean="0">
                                <a:latin typeface="Cambria Math" panose="02040503050406030204" pitchFamily="18" charset="0"/>
                              </a:rPr>
                              <m:t>+1</m:t>
                            </m:r>
                          </m:sub>
                          <m:sup>
                            <m:r>
                              <a:rPr lang="en-US" sz="2800" b="0" i="1" smtClean="0">
                                <a:latin typeface="Cambria Math" panose="02040503050406030204" pitchFamily="18" charset="0"/>
                              </a:rPr>
                              <m:t>𝑒</m:t>
                            </m:r>
                          </m:sup>
                        </m:sSubSup>
                        <m:r>
                          <a:rPr lang="en-US" sz="2800" b="0" i="1" smtClean="0">
                            <a:latin typeface="Cambria Math" panose="02040503050406030204" pitchFamily="18" charset="0"/>
                          </a:rPr>
                          <m:t>−</m:t>
                        </m:r>
                        <m:sSub>
                          <m:sSubPr>
                            <m:ctrlPr>
                              <a:rPr lang="en-US" sz="2800" b="0" i="1" smtClean="0">
                                <a:latin typeface="Cambria Math" panose="02040503050406030204" pitchFamily="18" charset="0"/>
                              </a:rPr>
                            </m:ctrlPr>
                          </m:sSubPr>
                          <m:e>
                            <m:r>
                              <a:rPr lang="en-US" sz="2800" b="0" i="1" smtClean="0">
                                <a:latin typeface="Cambria Math" panose="02040503050406030204" pitchFamily="18" charset="0"/>
                              </a:rPr>
                              <m:t>𝐸</m:t>
                            </m:r>
                          </m:e>
                          <m:sub>
                            <m:r>
                              <a:rPr lang="en-US" sz="2800" b="0" i="1" smtClean="0">
                                <a:latin typeface="Cambria Math" panose="02040503050406030204" pitchFamily="18" charset="0"/>
                              </a:rPr>
                              <m:t>𝑡</m:t>
                            </m:r>
                          </m:sub>
                        </m:sSub>
                      </m:num>
                      <m:den>
                        <m:sSub>
                          <m:sSubPr>
                            <m:ctrlPr>
                              <a:rPr lang="en-US" sz="2800" b="0" i="1" smtClean="0">
                                <a:latin typeface="Cambria Math" panose="02040503050406030204" pitchFamily="18" charset="0"/>
                              </a:rPr>
                            </m:ctrlPr>
                          </m:sSubPr>
                          <m:e>
                            <m:r>
                              <a:rPr lang="en-US" sz="2800" b="0" i="1" smtClean="0">
                                <a:latin typeface="Cambria Math" panose="02040503050406030204" pitchFamily="18" charset="0"/>
                              </a:rPr>
                              <m:t>𝐸</m:t>
                            </m:r>
                          </m:e>
                          <m:sub>
                            <m:r>
                              <a:rPr lang="en-US" sz="2800" b="0" i="1" smtClean="0">
                                <a:latin typeface="Cambria Math" panose="02040503050406030204" pitchFamily="18" charset="0"/>
                              </a:rPr>
                              <m:t>𝑡</m:t>
                            </m:r>
                          </m:sub>
                        </m:sSub>
                      </m:den>
                    </m:f>
                  </m:oMath>
                </a14:m>
                <a:endParaRPr lang="en-US" sz="2800" dirty="0"/>
              </a:p>
              <a:p>
                <a:r>
                  <a:rPr lang="en-US" sz="2800" dirty="0"/>
                  <a:t>This basic UIP Condition holds true when domestic and foreign bonds are perfectly substitutable, that is, when there is perfect capital mobility. </a:t>
                </a:r>
              </a:p>
              <a:p>
                <a:r>
                  <a:rPr lang="en-US" sz="2800" dirty="0"/>
                  <a:t>This may not be the case always ( as discussed, due to country risks, transaction costs, taxes on capital flows, etc.)</a:t>
                </a:r>
              </a:p>
            </p:txBody>
          </p:sp>
        </mc:Choice>
        <mc:Fallback xmlns="">
          <p:sp>
            <p:nvSpPr>
              <p:cNvPr id="3" name="İçerik Yer Tutucusu 2">
                <a:extLst>
                  <a:ext uri="{FF2B5EF4-FFF2-40B4-BE49-F238E27FC236}">
                    <a16:creationId xmlns:a16="http://schemas.microsoft.com/office/drawing/2014/main" id="{D6E6BEBF-A806-470F-876E-26D487A48A6C}"/>
                  </a:ext>
                </a:extLst>
              </p:cNvPr>
              <p:cNvSpPr>
                <a:spLocks noGrp="1" noRot="1" noChangeAspect="1" noMove="1" noResize="1" noEditPoints="1" noAdjustHandles="1" noChangeArrowheads="1" noChangeShapeType="1" noTextEdit="1"/>
              </p:cNvSpPr>
              <p:nvPr>
                <p:ph idx="1"/>
              </p:nvPr>
            </p:nvSpPr>
            <p:spPr>
              <a:xfrm>
                <a:off x="1043152" y="1382110"/>
                <a:ext cx="10557641" cy="4876800"/>
              </a:xfrm>
              <a:blipFill>
                <a:blip r:embed="rId2"/>
                <a:stretch>
                  <a:fillRect l="-982" t="-1375" r="-1790"/>
                </a:stretch>
              </a:blipFill>
            </p:spPr>
            <p:txBody>
              <a:bodyPr/>
              <a:lstStyle/>
              <a:p>
                <a:r>
                  <a:rPr lang="en-US">
                    <a:noFill/>
                  </a:rPr>
                  <a:t> </a:t>
                </a:r>
              </a:p>
            </p:txBody>
          </p:sp>
        </mc:Fallback>
      </mc:AlternateContent>
    </p:spTree>
    <p:extLst>
      <p:ext uri="{BB962C8B-B14F-4D97-AF65-F5344CB8AC3E}">
        <p14:creationId xmlns:p14="http://schemas.microsoft.com/office/powerpoint/2010/main" val="175950335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İçerik Yer Tutucusu 2">
                <a:extLst>
                  <a:ext uri="{FF2B5EF4-FFF2-40B4-BE49-F238E27FC236}">
                    <a16:creationId xmlns:a16="http://schemas.microsoft.com/office/drawing/2014/main" id="{EBCCAF68-7FB0-44C3-A83E-95861C3C2565}"/>
                  </a:ext>
                </a:extLst>
              </p:cNvPr>
              <p:cNvSpPr>
                <a:spLocks noGrp="1"/>
              </p:cNvSpPr>
              <p:nvPr>
                <p:ph idx="1"/>
              </p:nvPr>
            </p:nvSpPr>
            <p:spPr/>
            <p:txBody>
              <a:bodyPr/>
              <a:lstStyle/>
              <a:p>
                <a:r>
                  <a:rPr lang="en-US" dirty="0"/>
                  <a:t>Suppose that the domestic country has a country risk of </a:t>
                </a:r>
                <a:r>
                  <a:rPr lang="el-GR" dirty="0"/>
                  <a:t>σ</a:t>
                </a:r>
                <a:r>
                  <a:rPr lang="en-US" dirty="0"/>
                  <a:t>, raising the interest rate. This increase in the domestic interest rate can also be due to capital restrictions, taxes, other transaction costs, etc. Hence, the UIP under </a:t>
                </a:r>
                <a:r>
                  <a:rPr lang="en-US" u="sng" dirty="0"/>
                  <a:t>imperfect capital mobility </a:t>
                </a:r>
                <a:r>
                  <a:rPr lang="en-US" dirty="0"/>
                  <a:t>becomes</a:t>
                </a:r>
              </a:p>
              <a:p>
                <a:pPr marL="0" indent="0" algn="ctr">
                  <a:buNone/>
                </a:pPr>
                <a14:m>
                  <m:oMath xmlns:m="http://schemas.openxmlformats.org/officeDocument/2006/math">
                    <m:r>
                      <a:rPr lang="en-US" b="0" i="1" smtClean="0">
                        <a:latin typeface="Cambria Math" panose="02040503050406030204" pitchFamily="18" charset="0"/>
                      </a:rPr>
                      <m:t>𝑖</m:t>
                    </m:r>
                    <m:r>
                      <a:rPr lang="en-US" b="0" i="1" smtClean="0">
                        <a:latin typeface="Cambria Math" panose="02040503050406030204" pitchFamily="18" charset="0"/>
                      </a:rPr>
                      <m:t>=</m:t>
                    </m:r>
                    <m:sSup>
                      <m:sSupPr>
                        <m:ctrlPr>
                          <a:rPr lang="en-US" b="0" i="1" smtClean="0">
                            <a:latin typeface="Cambria Math" panose="02040503050406030204" pitchFamily="18" charset="0"/>
                          </a:rPr>
                        </m:ctrlPr>
                      </m:sSupPr>
                      <m:e>
                        <m:r>
                          <a:rPr lang="en-US" b="0" i="1" smtClean="0">
                            <a:latin typeface="Cambria Math" panose="02040503050406030204" pitchFamily="18" charset="0"/>
                          </a:rPr>
                          <m:t>𝑖</m:t>
                        </m:r>
                      </m:e>
                      <m:sup>
                        <m:r>
                          <a:rPr lang="en-US" b="0" i="1" smtClean="0">
                            <a:latin typeface="Cambria Math" panose="02040503050406030204" pitchFamily="18" charset="0"/>
                          </a:rPr>
                          <m:t>∗</m:t>
                        </m:r>
                      </m:sup>
                    </m:sSup>
                    <m:r>
                      <a:rPr lang="en-US" b="0" i="1" smtClean="0">
                        <a:latin typeface="Cambria Math" panose="02040503050406030204" pitchFamily="18" charset="0"/>
                      </a:rPr>
                      <m:t>+</m:t>
                    </m:r>
                    <m:f>
                      <m:fPr>
                        <m:ctrlPr>
                          <a:rPr lang="en-US" b="0" i="1" smtClean="0">
                            <a:latin typeface="Cambria Math" panose="02040503050406030204" pitchFamily="18" charset="0"/>
                          </a:rPr>
                        </m:ctrlPr>
                      </m:fPr>
                      <m:num>
                        <m:sSubSup>
                          <m:sSubSupPr>
                            <m:ctrlPr>
                              <a:rPr lang="en-US" b="0" i="1" smtClean="0">
                                <a:latin typeface="Cambria Math" panose="02040503050406030204" pitchFamily="18" charset="0"/>
                              </a:rPr>
                            </m:ctrlPr>
                          </m:sSubSupPr>
                          <m:e>
                            <m:r>
                              <a:rPr lang="en-US" b="0" i="1" smtClean="0">
                                <a:latin typeface="Cambria Math" panose="02040503050406030204" pitchFamily="18" charset="0"/>
                              </a:rPr>
                              <m:t>𝐸</m:t>
                            </m:r>
                          </m:e>
                          <m:sub>
                            <m:r>
                              <a:rPr lang="en-US" b="0" i="1" smtClean="0">
                                <a:latin typeface="Cambria Math" panose="02040503050406030204" pitchFamily="18" charset="0"/>
                              </a:rPr>
                              <m:t>𝑡</m:t>
                            </m:r>
                            <m:r>
                              <a:rPr lang="en-US" b="0" i="1" smtClean="0">
                                <a:latin typeface="Cambria Math" panose="02040503050406030204" pitchFamily="18" charset="0"/>
                              </a:rPr>
                              <m:t>+1</m:t>
                            </m:r>
                          </m:sub>
                          <m:sup>
                            <m:r>
                              <a:rPr lang="en-US" b="0" i="1" smtClean="0">
                                <a:latin typeface="Cambria Math" panose="02040503050406030204" pitchFamily="18" charset="0"/>
                              </a:rPr>
                              <m:t>𝑒</m:t>
                            </m:r>
                          </m:sup>
                        </m:sSubSup>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𝐸</m:t>
                            </m:r>
                          </m:e>
                          <m:sub>
                            <m:r>
                              <a:rPr lang="en-US" b="0" i="1" smtClean="0">
                                <a:latin typeface="Cambria Math" panose="02040503050406030204" pitchFamily="18" charset="0"/>
                              </a:rPr>
                              <m:t>𝑡</m:t>
                            </m:r>
                          </m:sub>
                        </m:sSub>
                      </m:num>
                      <m:den>
                        <m:sSub>
                          <m:sSubPr>
                            <m:ctrlPr>
                              <a:rPr lang="en-US" b="0" i="1" smtClean="0">
                                <a:latin typeface="Cambria Math" panose="02040503050406030204" pitchFamily="18" charset="0"/>
                              </a:rPr>
                            </m:ctrlPr>
                          </m:sSubPr>
                          <m:e>
                            <m:r>
                              <a:rPr lang="en-US" b="0" i="1" smtClean="0">
                                <a:latin typeface="Cambria Math" panose="02040503050406030204" pitchFamily="18" charset="0"/>
                              </a:rPr>
                              <m:t>𝐸</m:t>
                            </m:r>
                          </m:e>
                          <m:sub>
                            <m:r>
                              <a:rPr lang="en-US" b="0" i="1" smtClean="0">
                                <a:latin typeface="Cambria Math" panose="02040503050406030204" pitchFamily="18" charset="0"/>
                              </a:rPr>
                              <m:t>𝑡</m:t>
                            </m:r>
                          </m:sub>
                        </m:sSub>
                      </m:den>
                    </m:f>
                    <m:r>
                      <a:rPr lang="en-US" b="0" i="1" smtClean="0">
                        <a:latin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𝜎</m:t>
                    </m:r>
                  </m:oMath>
                </a14:m>
                <a:r>
                  <a:rPr lang="en-US" dirty="0"/>
                  <a:t> </a:t>
                </a:r>
              </a:p>
            </p:txBody>
          </p:sp>
        </mc:Choice>
        <mc:Fallback xmlns="">
          <p:sp>
            <p:nvSpPr>
              <p:cNvPr id="3" name="İçerik Yer Tutucusu 2">
                <a:extLst>
                  <a:ext uri="{FF2B5EF4-FFF2-40B4-BE49-F238E27FC236}">
                    <a16:creationId xmlns:a16="http://schemas.microsoft.com/office/drawing/2014/main" id="{EBCCAF68-7FB0-44C3-A83E-95861C3C2565}"/>
                  </a:ext>
                </a:extLst>
              </p:cNvPr>
              <p:cNvSpPr>
                <a:spLocks noGrp="1" noRot="1" noChangeAspect="1" noMove="1" noResize="1" noEditPoints="1" noAdjustHandles="1" noChangeArrowheads="1" noChangeShapeType="1" noTextEdit="1"/>
              </p:cNvSpPr>
              <p:nvPr>
                <p:ph idx="1"/>
              </p:nvPr>
            </p:nvSpPr>
            <p:spPr>
              <a:blipFill>
                <a:blip r:embed="rId2"/>
                <a:stretch>
                  <a:fillRect l="-1333" t="-1781"/>
                </a:stretch>
              </a:blipFill>
            </p:spPr>
            <p:txBody>
              <a:bodyPr/>
              <a:lstStyle/>
              <a:p>
                <a:r>
                  <a:rPr lang="en-US">
                    <a:noFill/>
                  </a:rPr>
                  <a:t> </a:t>
                </a:r>
              </a:p>
            </p:txBody>
          </p:sp>
        </mc:Fallback>
      </mc:AlternateContent>
      <p:sp>
        <p:nvSpPr>
          <p:cNvPr id="4" name="Unvan 1">
            <a:extLst>
              <a:ext uri="{FF2B5EF4-FFF2-40B4-BE49-F238E27FC236}">
                <a16:creationId xmlns:a16="http://schemas.microsoft.com/office/drawing/2014/main" id="{A684BC9A-7E61-4DAB-9B99-697E45AC1AF3}"/>
              </a:ext>
            </a:extLst>
          </p:cNvPr>
          <p:cNvSpPr>
            <a:spLocks noGrp="1"/>
          </p:cNvSpPr>
          <p:nvPr>
            <p:ph type="title"/>
          </p:nvPr>
        </p:nvSpPr>
        <p:spPr>
          <a:xfrm>
            <a:off x="1524000" y="274638"/>
            <a:ext cx="10058400" cy="1096962"/>
          </a:xfrm>
        </p:spPr>
        <p:txBody>
          <a:bodyPr/>
          <a:lstStyle/>
          <a:p>
            <a:r>
              <a:rPr lang="en-US" dirty="0"/>
              <a:t>Uncovered Interest Parity Relation</a:t>
            </a:r>
          </a:p>
        </p:txBody>
      </p:sp>
    </p:spTree>
    <p:extLst>
      <p:ext uri="{BB962C8B-B14F-4D97-AF65-F5344CB8AC3E}">
        <p14:creationId xmlns:p14="http://schemas.microsoft.com/office/powerpoint/2010/main" val="262905292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İçerik Yer Tutucusu 2">
                <a:extLst>
                  <a:ext uri="{FF2B5EF4-FFF2-40B4-BE49-F238E27FC236}">
                    <a16:creationId xmlns:a16="http://schemas.microsoft.com/office/drawing/2014/main" id="{03FEB493-1F31-44C8-BE19-FAB81F9494B3}"/>
                  </a:ext>
                </a:extLst>
              </p:cNvPr>
              <p:cNvSpPr>
                <a:spLocks noGrp="1"/>
              </p:cNvSpPr>
              <p:nvPr>
                <p:ph idx="1"/>
              </p:nvPr>
            </p:nvSpPr>
            <p:spPr>
              <a:xfrm>
                <a:off x="1524000" y="1397876"/>
                <a:ext cx="10210800" cy="4698124"/>
              </a:xfrm>
            </p:spPr>
            <p:txBody>
              <a:bodyPr/>
              <a:lstStyle/>
              <a:p>
                <a:r>
                  <a:rPr lang="en-US" sz="2800" dirty="0"/>
                  <a:t>This UIP condition can be rewritten as </a:t>
                </a:r>
              </a:p>
              <a:p>
                <a:pPr marL="0" indent="0">
                  <a:buNone/>
                </a:pPr>
                <a14:m>
                  <m:oMathPara xmlns:m="http://schemas.openxmlformats.org/officeDocument/2006/math">
                    <m:oMathParaPr>
                      <m:jc m:val="centerGroup"/>
                    </m:oMathParaPr>
                    <m:oMath xmlns:m="http://schemas.openxmlformats.org/officeDocument/2006/math">
                      <m:sSub>
                        <m:sSubPr>
                          <m:ctrlPr>
                            <a:rPr lang="en-US" sz="2800" i="1" smtClean="0">
                              <a:latin typeface="Cambria Math" panose="02040503050406030204" pitchFamily="18" charset="0"/>
                            </a:rPr>
                          </m:ctrlPr>
                        </m:sSubPr>
                        <m:e>
                          <m:r>
                            <a:rPr lang="en-US" sz="2800" b="0" i="1" smtClean="0">
                              <a:latin typeface="Cambria Math" panose="02040503050406030204" pitchFamily="18" charset="0"/>
                            </a:rPr>
                            <m:t>𝐸</m:t>
                          </m:r>
                        </m:e>
                        <m:sub>
                          <m:r>
                            <a:rPr lang="en-US" sz="2800" b="0" i="1" smtClean="0">
                              <a:latin typeface="Cambria Math" panose="02040503050406030204" pitchFamily="18" charset="0"/>
                            </a:rPr>
                            <m:t>𝑡</m:t>
                          </m:r>
                        </m:sub>
                      </m:sSub>
                      <m:r>
                        <a:rPr lang="en-US" sz="2800" b="0" i="1" smtClean="0">
                          <a:latin typeface="Cambria Math" panose="02040503050406030204" pitchFamily="18" charset="0"/>
                        </a:rPr>
                        <m:t>=</m:t>
                      </m:r>
                      <m:f>
                        <m:fPr>
                          <m:ctrlPr>
                            <a:rPr lang="en-US" sz="2800" b="0" i="1" smtClean="0">
                              <a:latin typeface="Cambria Math" panose="02040503050406030204" pitchFamily="18" charset="0"/>
                            </a:rPr>
                          </m:ctrlPr>
                        </m:fPr>
                        <m:num>
                          <m:sSubSup>
                            <m:sSubSupPr>
                              <m:ctrlPr>
                                <a:rPr lang="en-US" sz="2800" b="0" i="1" smtClean="0">
                                  <a:latin typeface="Cambria Math" panose="02040503050406030204" pitchFamily="18" charset="0"/>
                                </a:rPr>
                              </m:ctrlPr>
                            </m:sSubSupPr>
                            <m:e>
                              <m:r>
                                <a:rPr lang="en-US" sz="2800" b="0" i="1" smtClean="0">
                                  <a:latin typeface="Cambria Math" panose="02040503050406030204" pitchFamily="18" charset="0"/>
                                </a:rPr>
                                <m:t>𝐸</m:t>
                              </m:r>
                            </m:e>
                            <m:sub>
                              <m:r>
                                <a:rPr lang="en-US" sz="2800" b="0" i="1" smtClean="0">
                                  <a:latin typeface="Cambria Math" panose="02040503050406030204" pitchFamily="18" charset="0"/>
                                </a:rPr>
                                <m:t>𝑡</m:t>
                              </m:r>
                              <m:r>
                                <a:rPr lang="en-US" sz="2800" b="0" i="1" smtClean="0">
                                  <a:latin typeface="Cambria Math" panose="02040503050406030204" pitchFamily="18" charset="0"/>
                                </a:rPr>
                                <m:t>+1</m:t>
                              </m:r>
                            </m:sub>
                            <m:sup>
                              <m:r>
                                <a:rPr lang="en-US" sz="2800" b="0" i="1" smtClean="0">
                                  <a:latin typeface="Cambria Math" panose="02040503050406030204" pitchFamily="18" charset="0"/>
                                </a:rPr>
                                <m:t>𝑒</m:t>
                              </m:r>
                            </m:sup>
                          </m:sSubSup>
                        </m:num>
                        <m:den>
                          <m:r>
                            <a:rPr lang="en-US" sz="2800" b="0" i="1" smtClean="0">
                              <a:latin typeface="Cambria Math" panose="02040503050406030204" pitchFamily="18" charset="0"/>
                            </a:rPr>
                            <m:t>𝑖</m:t>
                          </m:r>
                          <m:r>
                            <a:rPr lang="en-US" sz="2800" b="0" i="1" smtClean="0">
                              <a:latin typeface="Cambria Math" panose="02040503050406030204" pitchFamily="18" charset="0"/>
                            </a:rPr>
                            <m:t>−</m:t>
                          </m:r>
                          <m:sSup>
                            <m:sSupPr>
                              <m:ctrlPr>
                                <a:rPr lang="en-US" sz="2800" b="0" i="1" smtClean="0">
                                  <a:latin typeface="Cambria Math" panose="02040503050406030204" pitchFamily="18" charset="0"/>
                                </a:rPr>
                              </m:ctrlPr>
                            </m:sSupPr>
                            <m:e>
                              <m:r>
                                <a:rPr lang="en-US" sz="2800" b="0" i="1" smtClean="0">
                                  <a:latin typeface="Cambria Math" panose="02040503050406030204" pitchFamily="18" charset="0"/>
                                </a:rPr>
                                <m:t>𝑖</m:t>
                              </m:r>
                            </m:e>
                            <m:sup>
                              <m:r>
                                <a:rPr lang="en-US" sz="2800" b="0" i="1" smtClean="0">
                                  <a:latin typeface="Cambria Math" panose="02040503050406030204" pitchFamily="18" charset="0"/>
                                </a:rPr>
                                <m:t>∗</m:t>
                              </m:r>
                            </m:sup>
                          </m:sSup>
                          <m:r>
                            <a:rPr lang="en-US" sz="2800" b="0" i="1" smtClean="0">
                              <a:latin typeface="Cambria Math" panose="02040503050406030204" pitchFamily="18" charset="0"/>
                            </a:rPr>
                            <m:t>−</m:t>
                          </m:r>
                          <m:r>
                            <a:rPr lang="en-US" sz="2800" b="0" i="1" smtClean="0">
                              <a:latin typeface="Cambria Math" panose="02040503050406030204" pitchFamily="18" charset="0"/>
                              <a:ea typeface="Cambria Math" panose="02040503050406030204" pitchFamily="18" charset="0"/>
                            </a:rPr>
                            <m:t>𝜎</m:t>
                          </m:r>
                          <m:r>
                            <a:rPr lang="en-US" sz="2800" b="0" i="1" smtClean="0">
                              <a:latin typeface="Cambria Math" panose="02040503050406030204" pitchFamily="18" charset="0"/>
                              <a:ea typeface="Cambria Math" panose="02040503050406030204" pitchFamily="18" charset="0"/>
                            </a:rPr>
                            <m:t>+1</m:t>
                          </m:r>
                        </m:den>
                      </m:f>
                    </m:oMath>
                  </m:oMathPara>
                </a14:m>
                <a:endParaRPr lang="en-US" sz="2800" dirty="0"/>
              </a:p>
              <a:p>
                <a:r>
                  <a:rPr lang="en-US" sz="2800" dirty="0"/>
                  <a:t>Given </a:t>
                </a:r>
                <a:r>
                  <a:rPr lang="en-US" sz="2800" dirty="0" err="1"/>
                  <a:t>i</a:t>
                </a:r>
                <a:r>
                  <a:rPr lang="en-US" sz="2800" dirty="0"/>
                  <a:t>*, σ and the expected exchange rate </a:t>
                </a:r>
                <a14:m>
                  <m:oMath xmlns:m="http://schemas.openxmlformats.org/officeDocument/2006/math">
                    <m:sSubSup>
                      <m:sSubSupPr>
                        <m:ctrlPr>
                          <a:rPr lang="en-US" sz="2800" i="1" smtClean="0">
                            <a:latin typeface="Cambria Math" panose="02040503050406030204" pitchFamily="18" charset="0"/>
                          </a:rPr>
                        </m:ctrlPr>
                      </m:sSubSupPr>
                      <m:e>
                        <m:r>
                          <a:rPr lang="en-US" sz="2800" b="0" i="1" smtClean="0">
                            <a:latin typeface="Cambria Math" panose="02040503050406030204" pitchFamily="18" charset="0"/>
                          </a:rPr>
                          <m:t>𝐸</m:t>
                        </m:r>
                      </m:e>
                      <m:sub>
                        <m:r>
                          <a:rPr lang="en-US" sz="2800" b="0" i="1" smtClean="0">
                            <a:latin typeface="Cambria Math" panose="02040503050406030204" pitchFamily="18" charset="0"/>
                          </a:rPr>
                          <m:t>𝑡</m:t>
                        </m:r>
                        <m:r>
                          <a:rPr lang="en-US" sz="2800" b="0" i="1" smtClean="0">
                            <a:latin typeface="Cambria Math" panose="02040503050406030204" pitchFamily="18" charset="0"/>
                          </a:rPr>
                          <m:t>+1</m:t>
                        </m:r>
                      </m:sub>
                      <m:sup>
                        <m:r>
                          <a:rPr lang="en-US" sz="2800" b="0" i="1" smtClean="0">
                            <a:latin typeface="Cambria Math" panose="02040503050406030204" pitchFamily="18" charset="0"/>
                          </a:rPr>
                          <m:t>𝑒</m:t>
                        </m:r>
                      </m:sup>
                    </m:sSubSup>
                    <m:r>
                      <a:rPr lang="en-US" sz="2800" b="0" i="1" smtClean="0">
                        <a:latin typeface="Cambria Math" panose="02040503050406030204" pitchFamily="18" charset="0"/>
                      </a:rPr>
                      <m:t> ,</m:t>
                    </m:r>
                  </m:oMath>
                </a14:m>
                <a:r>
                  <a:rPr lang="en-US" sz="2800" dirty="0"/>
                  <a:t> the UIP condition describes a negative relationship between domestic interest rate </a:t>
                </a:r>
                <a:r>
                  <a:rPr lang="en-US" sz="2800" dirty="0" err="1"/>
                  <a:t>i</a:t>
                </a:r>
                <a:r>
                  <a:rPr lang="en-US" sz="2800" dirty="0"/>
                  <a:t> and the nominal exchange rate </a:t>
                </a:r>
                <a14:m>
                  <m:oMath xmlns:m="http://schemas.openxmlformats.org/officeDocument/2006/math">
                    <m:sSub>
                      <m:sSubPr>
                        <m:ctrlPr>
                          <a:rPr lang="en-US" sz="2800" i="1" smtClean="0">
                            <a:latin typeface="Cambria Math" panose="02040503050406030204" pitchFamily="18" charset="0"/>
                          </a:rPr>
                        </m:ctrlPr>
                      </m:sSubPr>
                      <m:e>
                        <m:r>
                          <a:rPr lang="en-US" sz="2800" b="0" i="1" smtClean="0">
                            <a:latin typeface="Cambria Math" panose="02040503050406030204" pitchFamily="18" charset="0"/>
                          </a:rPr>
                          <m:t>𝐸</m:t>
                        </m:r>
                      </m:e>
                      <m:sub>
                        <m:r>
                          <a:rPr lang="en-US" sz="2800" b="0" i="1" smtClean="0">
                            <a:latin typeface="Cambria Math" panose="02040503050406030204" pitchFamily="18" charset="0"/>
                          </a:rPr>
                          <m:t>𝑡</m:t>
                        </m:r>
                      </m:sub>
                    </m:sSub>
                    <m:r>
                      <a:rPr lang="en-US" sz="2800" b="0" i="0" smtClean="0">
                        <a:latin typeface="Cambria Math" panose="02040503050406030204" pitchFamily="18" charset="0"/>
                      </a:rPr>
                      <m:t>:</m:t>
                    </m:r>
                  </m:oMath>
                </a14:m>
                <a:endParaRPr lang="en-US" sz="2800" dirty="0"/>
              </a:p>
              <a:p>
                <a:r>
                  <a:rPr lang="en-US" sz="2800" dirty="0"/>
                  <a:t>If there is an increase in domestic interest rate, the flexible exchange rate decreases (domestic currency appreciation)</a:t>
                </a:r>
              </a:p>
              <a:p>
                <a:r>
                  <a:rPr lang="en-US" sz="2800" dirty="0"/>
                  <a:t>If there is a decrease in domestic interest rate, the flexible exchange rate increases (domestic currency depreciation)</a:t>
                </a:r>
              </a:p>
            </p:txBody>
          </p:sp>
        </mc:Choice>
        <mc:Fallback xmlns="">
          <p:sp>
            <p:nvSpPr>
              <p:cNvPr id="3" name="İçerik Yer Tutucusu 2">
                <a:extLst>
                  <a:ext uri="{FF2B5EF4-FFF2-40B4-BE49-F238E27FC236}">
                    <a16:creationId xmlns:a16="http://schemas.microsoft.com/office/drawing/2014/main" id="{03FEB493-1F31-44C8-BE19-FAB81F9494B3}"/>
                  </a:ext>
                </a:extLst>
              </p:cNvPr>
              <p:cNvSpPr>
                <a:spLocks noGrp="1" noRot="1" noChangeAspect="1" noMove="1" noResize="1" noEditPoints="1" noAdjustHandles="1" noChangeArrowheads="1" noChangeShapeType="1" noTextEdit="1"/>
              </p:cNvSpPr>
              <p:nvPr>
                <p:ph idx="1"/>
              </p:nvPr>
            </p:nvSpPr>
            <p:spPr>
              <a:xfrm>
                <a:off x="1524000" y="1397876"/>
                <a:ext cx="10210800" cy="4698124"/>
              </a:xfrm>
              <a:blipFill>
                <a:blip r:embed="rId2"/>
                <a:stretch>
                  <a:fillRect l="-1015" t="-1297" b="-1427"/>
                </a:stretch>
              </a:blipFill>
            </p:spPr>
            <p:txBody>
              <a:bodyPr/>
              <a:lstStyle/>
              <a:p>
                <a:r>
                  <a:rPr lang="en-US">
                    <a:noFill/>
                  </a:rPr>
                  <a:t> </a:t>
                </a:r>
              </a:p>
            </p:txBody>
          </p:sp>
        </mc:Fallback>
      </mc:AlternateContent>
      <p:sp>
        <p:nvSpPr>
          <p:cNvPr id="4" name="Unvan 1">
            <a:extLst>
              <a:ext uri="{FF2B5EF4-FFF2-40B4-BE49-F238E27FC236}">
                <a16:creationId xmlns:a16="http://schemas.microsoft.com/office/drawing/2014/main" id="{5BFDEFC3-7FFF-42AD-BF61-71E7D141E822}"/>
              </a:ext>
            </a:extLst>
          </p:cNvPr>
          <p:cNvSpPr>
            <a:spLocks noGrp="1"/>
          </p:cNvSpPr>
          <p:nvPr>
            <p:ph type="title"/>
          </p:nvPr>
        </p:nvSpPr>
        <p:spPr>
          <a:xfrm>
            <a:off x="1524000" y="274638"/>
            <a:ext cx="10058400" cy="1096962"/>
          </a:xfrm>
        </p:spPr>
        <p:txBody>
          <a:bodyPr/>
          <a:lstStyle/>
          <a:p>
            <a:r>
              <a:rPr lang="en-US" dirty="0"/>
              <a:t>Uncovered Interest Parity Relation</a:t>
            </a:r>
          </a:p>
        </p:txBody>
      </p:sp>
    </p:spTree>
    <p:extLst>
      <p:ext uri="{BB962C8B-B14F-4D97-AF65-F5344CB8AC3E}">
        <p14:creationId xmlns:p14="http://schemas.microsoft.com/office/powerpoint/2010/main" val="230262708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15557B6A-27DD-4748-8BB3-4D5EB5CD3F2F}"/>
              </a:ext>
            </a:extLst>
          </p:cNvPr>
          <p:cNvSpPr>
            <a:spLocks noGrp="1"/>
          </p:cNvSpPr>
          <p:nvPr>
            <p:ph type="title"/>
          </p:nvPr>
        </p:nvSpPr>
        <p:spPr/>
        <p:txBody>
          <a:bodyPr/>
          <a:lstStyle/>
          <a:p>
            <a:r>
              <a:rPr lang="en-US" b="1" dirty="0"/>
              <a:t>Fiscal Policy under Flexible Exchange Rates </a:t>
            </a:r>
          </a:p>
        </p:txBody>
      </p:sp>
      <p:cxnSp>
        <p:nvCxnSpPr>
          <p:cNvPr id="4" name="Düz Bağlayıcı 3">
            <a:extLst>
              <a:ext uri="{FF2B5EF4-FFF2-40B4-BE49-F238E27FC236}">
                <a16:creationId xmlns:a16="http://schemas.microsoft.com/office/drawing/2014/main" id="{D47C9C5F-E61A-41FA-B792-E6961EDE5782}"/>
              </a:ext>
            </a:extLst>
          </p:cNvPr>
          <p:cNvCxnSpPr>
            <a:cxnSpLocks/>
          </p:cNvCxnSpPr>
          <p:nvPr/>
        </p:nvCxnSpPr>
        <p:spPr>
          <a:xfrm>
            <a:off x="2362200" y="1905000"/>
            <a:ext cx="0" cy="3962400"/>
          </a:xfrm>
          <a:prstGeom prst="line">
            <a:avLst/>
          </a:prstGeom>
        </p:spPr>
        <p:style>
          <a:lnRef idx="1">
            <a:schemeClr val="dk1"/>
          </a:lnRef>
          <a:fillRef idx="0">
            <a:schemeClr val="dk1"/>
          </a:fillRef>
          <a:effectRef idx="0">
            <a:schemeClr val="dk1"/>
          </a:effectRef>
          <a:fontRef idx="minor">
            <a:schemeClr val="tx1"/>
          </a:fontRef>
        </p:style>
      </p:cxnSp>
      <p:cxnSp>
        <p:nvCxnSpPr>
          <p:cNvPr id="6" name="Düz Bağlayıcı 5">
            <a:extLst>
              <a:ext uri="{FF2B5EF4-FFF2-40B4-BE49-F238E27FC236}">
                <a16:creationId xmlns:a16="http://schemas.microsoft.com/office/drawing/2014/main" id="{6D14DF76-5039-4773-92E5-8D816C64E350}"/>
              </a:ext>
            </a:extLst>
          </p:cNvPr>
          <p:cNvCxnSpPr>
            <a:cxnSpLocks/>
          </p:cNvCxnSpPr>
          <p:nvPr/>
        </p:nvCxnSpPr>
        <p:spPr>
          <a:xfrm>
            <a:off x="2362200" y="5867400"/>
            <a:ext cx="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0" name="Düz Bağlayıcı 9">
            <a:extLst>
              <a:ext uri="{FF2B5EF4-FFF2-40B4-BE49-F238E27FC236}">
                <a16:creationId xmlns:a16="http://schemas.microsoft.com/office/drawing/2014/main" id="{F2D9B079-6CCF-4410-8090-F2E6CD14F393}"/>
              </a:ext>
            </a:extLst>
          </p:cNvPr>
          <p:cNvCxnSpPr/>
          <p:nvPr/>
        </p:nvCxnSpPr>
        <p:spPr>
          <a:xfrm>
            <a:off x="2438400" y="5867400"/>
            <a:ext cx="4800600" cy="0"/>
          </a:xfrm>
          <a:prstGeom prst="line">
            <a:avLst/>
          </a:prstGeom>
        </p:spPr>
        <p:style>
          <a:lnRef idx="1">
            <a:schemeClr val="dk1"/>
          </a:lnRef>
          <a:fillRef idx="0">
            <a:schemeClr val="dk1"/>
          </a:fillRef>
          <a:effectRef idx="0">
            <a:schemeClr val="dk1"/>
          </a:effectRef>
          <a:fontRef idx="minor">
            <a:schemeClr val="tx1"/>
          </a:fontRef>
        </p:style>
      </p:cxnSp>
      <p:cxnSp>
        <p:nvCxnSpPr>
          <p:cNvPr id="12" name="Düz Bağlayıcı 11">
            <a:extLst>
              <a:ext uri="{FF2B5EF4-FFF2-40B4-BE49-F238E27FC236}">
                <a16:creationId xmlns:a16="http://schemas.microsoft.com/office/drawing/2014/main" id="{94EBBA1D-0FFE-4408-93B2-8F818F271379}"/>
              </a:ext>
            </a:extLst>
          </p:cNvPr>
          <p:cNvCxnSpPr/>
          <p:nvPr/>
        </p:nvCxnSpPr>
        <p:spPr>
          <a:xfrm>
            <a:off x="2743200" y="2362200"/>
            <a:ext cx="4114800" cy="2971800"/>
          </a:xfrm>
          <a:prstGeom prst="line">
            <a:avLst/>
          </a:prstGeom>
        </p:spPr>
        <p:style>
          <a:lnRef idx="1">
            <a:schemeClr val="dk1"/>
          </a:lnRef>
          <a:fillRef idx="0">
            <a:schemeClr val="dk1"/>
          </a:fillRef>
          <a:effectRef idx="0">
            <a:schemeClr val="dk1"/>
          </a:effectRef>
          <a:fontRef idx="minor">
            <a:schemeClr val="tx1"/>
          </a:fontRef>
        </p:style>
      </p:cxnSp>
      <p:cxnSp>
        <p:nvCxnSpPr>
          <p:cNvPr id="14" name="Düz Bağlayıcı 13">
            <a:extLst>
              <a:ext uri="{FF2B5EF4-FFF2-40B4-BE49-F238E27FC236}">
                <a16:creationId xmlns:a16="http://schemas.microsoft.com/office/drawing/2014/main" id="{3D5FAD01-A45C-461B-A839-6F1CBBCD7887}"/>
              </a:ext>
            </a:extLst>
          </p:cNvPr>
          <p:cNvCxnSpPr/>
          <p:nvPr/>
        </p:nvCxnSpPr>
        <p:spPr>
          <a:xfrm flipV="1">
            <a:off x="2590800" y="2286000"/>
            <a:ext cx="4419600" cy="3200400"/>
          </a:xfrm>
          <a:prstGeom prst="line">
            <a:avLst/>
          </a:prstGeom>
        </p:spPr>
        <p:style>
          <a:lnRef idx="1">
            <a:schemeClr val="dk1"/>
          </a:lnRef>
          <a:fillRef idx="0">
            <a:schemeClr val="dk1"/>
          </a:fillRef>
          <a:effectRef idx="0">
            <a:schemeClr val="dk1"/>
          </a:effectRef>
          <a:fontRef idx="minor">
            <a:schemeClr val="tx1"/>
          </a:fontRef>
        </p:style>
      </p:cxnSp>
      <p:cxnSp>
        <p:nvCxnSpPr>
          <p:cNvPr id="16" name="Düz Bağlayıcı 15">
            <a:extLst>
              <a:ext uri="{FF2B5EF4-FFF2-40B4-BE49-F238E27FC236}">
                <a16:creationId xmlns:a16="http://schemas.microsoft.com/office/drawing/2014/main" id="{E48E0B87-22A3-4E92-AF74-80F24825DCA1}"/>
              </a:ext>
            </a:extLst>
          </p:cNvPr>
          <p:cNvCxnSpPr/>
          <p:nvPr/>
        </p:nvCxnSpPr>
        <p:spPr>
          <a:xfrm flipV="1">
            <a:off x="2667000" y="3124200"/>
            <a:ext cx="4724400" cy="1371600"/>
          </a:xfrm>
          <a:prstGeom prst="line">
            <a:avLst/>
          </a:prstGeom>
        </p:spPr>
        <p:style>
          <a:lnRef idx="1">
            <a:schemeClr val="dk1"/>
          </a:lnRef>
          <a:fillRef idx="0">
            <a:schemeClr val="dk1"/>
          </a:fillRef>
          <a:effectRef idx="0">
            <a:schemeClr val="dk1"/>
          </a:effectRef>
          <a:fontRef idx="minor">
            <a:schemeClr val="tx1"/>
          </a:fontRef>
        </p:style>
      </p:cxnSp>
      <p:sp>
        <p:nvSpPr>
          <p:cNvPr id="17" name="Metin kutusu 16">
            <a:extLst>
              <a:ext uri="{FF2B5EF4-FFF2-40B4-BE49-F238E27FC236}">
                <a16:creationId xmlns:a16="http://schemas.microsoft.com/office/drawing/2014/main" id="{D42693E3-E2C2-4324-BF79-2F40AA6B21FA}"/>
              </a:ext>
            </a:extLst>
          </p:cNvPr>
          <p:cNvSpPr txBox="1"/>
          <p:nvPr/>
        </p:nvSpPr>
        <p:spPr>
          <a:xfrm>
            <a:off x="6858000" y="5136802"/>
            <a:ext cx="497252" cy="400110"/>
          </a:xfrm>
          <a:prstGeom prst="rect">
            <a:avLst/>
          </a:prstGeom>
          <a:noFill/>
        </p:spPr>
        <p:txBody>
          <a:bodyPr wrap="none" rtlCol="0">
            <a:spAutoFit/>
          </a:bodyPr>
          <a:lstStyle/>
          <a:p>
            <a:r>
              <a:rPr lang="en-US" sz="2000" dirty="0"/>
              <a:t>IS</a:t>
            </a:r>
            <a:r>
              <a:rPr lang="en-US" sz="2000" baseline="-25000" dirty="0"/>
              <a:t>0</a:t>
            </a:r>
            <a:endParaRPr lang="en-US" dirty="0"/>
          </a:p>
        </p:txBody>
      </p:sp>
      <p:sp>
        <p:nvSpPr>
          <p:cNvPr id="18" name="Metin kutusu 17">
            <a:extLst>
              <a:ext uri="{FF2B5EF4-FFF2-40B4-BE49-F238E27FC236}">
                <a16:creationId xmlns:a16="http://schemas.microsoft.com/office/drawing/2014/main" id="{EA53DF36-6053-4DD3-9A60-180EB76F6DB6}"/>
              </a:ext>
            </a:extLst>
          </p:cNvPr>
          <p:cNvSpPr txBox="1"/>
          <p:nvPr/>
        </p:nvSpPr>
        <p:spPr>
          <a:xfrm>
            <a:off x="7383517" y="2927002"/>
            <a:ext cx="762000" cy="400110"/>
          </a:xfrm>
          <a:prstGeom prst="rect">
            <a:avLst/>
          </a:prstGeom>
          <a:noFill/>
        </p:spPr>
        <p:txBody>
          <a:bodyPr wrap="square" rtlCol="0">
            <a:spAutoFit/>
          </a:bodyPr>
          <a:lstStyle/>
          <a:p>
            <a:r>
              <a:rPr lang="en-US" sz="2000" dirty="0"/>
              <a:t>BP</a:t>
            </a:r>
            <a:r>
              <a:rPr lang="en-US" sz="2000" baseline="-25000" dirty="0"/>
              <a:t>0</a:t>
            </a:r>
            <a:endParaRPr lang="en-US" sz="2000" dirty="0"/>
          </a:p>
        </p:txBody>
      </p:sp>
      <p:sp>
        <p:nvSpPr>
          <p:cNvPr id="19" name="Metin kutusu 18">
            <a:extLst>
              <a:ext uri="{FF2B5EF4-FFF2-40B4-BE49-F238E27FC236}">
                <a16:creationId xmlns:a16="http://schemas.microsoft.com/office/drawing/2014/main" id="{34F263E2-77D2-4302-975D-F3E61521AD9C}"/>
              </a:ext>
            </a:extLst>
          </p:cNvPr>
          <p:cNvSpPr txBox="1"/>
          <p:nvPr/>
        </p:nvSpPr>
        <p:spPr>
          <a:xfrm>
            <a:off x="7086600" y="2012602"/>
            <a:ext cx="762000" cy="400110"/>
          </a:xfrm>
          <a:prstGeom prst="rect">
            <a:avLst/>
          </a:prstGeom>
          <a:noFill/>
        </p:spPr>
        <p:txBody>
          <a:bodyPr wrap="square" rtlCol="0">
            <a:spAutoFit/>
          </a:bodyPr>
          <a:lstStyle/>
          <a:p>
            <a:r>
              <a:rPr lang="en-US" sz="2000" dirty="0"/>
              <a:t>LM</a:t>
            </a:r>
            <a:r>
              <a:rPr lang="en-US" sz="2000" baseline="-25000" dirty="0"/>
              <a:t>0</a:t>
            </a:r>
            <a:endParaRPr lang="en-US" sz="2000" dirty="0"/>
          </a:p>
        </p:txBody>
      </p:sp>
      <p:cxnSp>
        <p:nvCxnSpPr>
          <p:cNvPr id="21" name="Düz Bağlayıcı 20">
            <a:extLst>
              <a:ext uri="{FF2B5EF4-FFF2-40B4-BE49-F238E27FC236}">
                <a16:creationId xmlns:a16="http://schemas.microsoft.com/office/drawing/2014/main" id="{228A51F5-FEAA-4B85-B61C-A3202CC114FF}"/>
              </a:ext>
            </a:extLst>
          </p:cNvPr>
          <p:cNvCxnSpPr/>
          <p:nvPr/>
        </p:nvCxnSpPr>
        <p:spPr>
          <a:xfrm>
            <a:off x="4070807" y="1752600"/>
            <a:ext cx="3697652" cy="2787998"/>
          </a:xfrm>
          <a:prstGeom prst="line">
            <a:avLst/>
          </a:prstGeom>
          <a:ln>
            <a:solidFill>
              <a:srgbClr val="FF0000"/>
            </a:solidFill>
          </a:ln>
        </p:spPr>
        <p:style>
          <a:lnRef idx="1">
            <a:schemeClr val="dk1"/>
          </a:lnRef>
          <a:fillRef idx="0">
            <a:schemeClr val="dk1"/>
          </a:fillRef>
          <a:effectRef idx="0">
            <a:schemeClr val="dk1"/>
          </a:effectRef>
          <a:fontRef idx="minor">
            <a:schemeClr val="tx1"/>
          </a:fontRef>
        </p:style>
      </p:cxnSp>
      <p:sp>
        <p:nvSpPr>
          <p:cNvPr id="22" name="Metin kutusu 21">
            <a:extLst>
              <a:ext uri="{FF2B5EF4-FFF2-40B4-BE49-F238E27FC236}">
                <a16:creationId xmlns:a16="http://schemas.microsoft.com/office/drawing/2014/main" id="{07BA9207-4281-4B7F-BEB4-C65DA6A762E8}"/>
              </a:ext>
            </a:extLst>
          </p:cNvPr>
          <p:cNvSpPr txBox="1"/>
          <p:nvPr/>
        </p:nvSpPr>
        <p:spPr>
          <a:xfrm>
            <a:off x="7674284" y="4408967"/>
            <a:ext cx="497252" cy="400110"/>
          </a:xfrm>
          <a:prstGeom prst="rect">
            <a:avLst/>
          </a:prstGeom>
          <a:noFill/>
        </p:spPr>
        <p:txBody>
          <a:bodyPr wrap="none" rtlCol="0">
            <a:spAutoFit/>
          </a:bodyPr>
          <a:lstStyle/>
          <a:p>
            <a:r>
              <a:rPr lang="en-US" sz="2000" dirty="0"/>
              <a:t>IS</a:t>
            </a:r>
            <a:r>
              <a:rPr lang="en-US" sz="2000" baseline="-25000" dirty="0"/>
              <a:t>1</a:t>
            </a:r>
            <a:endParaRPr lang="en-US" sz="2000" dirty="0"/>
          </a:p>
        </p:txBody>
      </p:sp>
      <p:cxnSp>
        <p:nvCxnSpPr>
          <p:cNvPr id="24" name="Düz Bağlayıcı 23">
            <a:extLst>
              <a:ext uri="{FF2B5EF4-FFF2-40B4-BE49-F238E27FC236}">
                <a16:creationId xmlns:a16="http://schemas.microsoft.com/office/drawing/2014/main" id="{79F5F7D5-C3CE-4804-B513-119CF8BDE976}"/>
              </a:ext>
            </a:extLst>
          </p:cNvPr>
          <p:cNvCxnSpPr/>
          <p:nvPr/>
        </p:nvCxnSpPr>
        <p:spPr>
          <a:xfrm flipV="1">
            <a:off x="2783252" y="2886165"/>
            <a:ext cx="4572000" cy="1295400"/>
          </a:xfrm>
          <a:prstGeom prst="line">
            <a:avLst/>
          </a:prstGeom>
          <a:ln w="28575">
            <a:solidFill>
              <a:srgbClr val="00B050"/>
            </a:solidFill>
          </a:ln>
        </p:spPr>
        <p:style>
          <a:lnRef idx="1">
            <a:schemeClr val="accent1"/>
          </a:lnRef>
          <a:fillRef idx="0">
            <a:schemeClr val="accent1"/>
          </a:fillRef>
          <a:effectRef idx="0">
            <a:schemeClr val="accent1"/>
          </a:effectRef>
          <a:fontRef idx="minor">
            <a:schemeClr val="tx1"/>
          </a:fontRef>
        </p:style>
      </p:cxnSp>
      <p:sp>
        <p:nvSpPr>
          <p:cNvPr id="25" name="Metin kutusu 24">
            <a:extLst>
              <a:ext uri="{FF2B5EF4-FFF2-40B4-BE49-F238E27FC236}">
                <a16:creationId xmlns:a16="http://schemas.microsoft.com/office/drawing/2014/main" id="{570FE742-F628-44C5-A29D-635EE1362606}"/>
              </a:ext>
            </a:extLst>
          </p:cNvPr>
          <p:cNvSpPr txBox="1"/>
          <p:nvPr/>
        </p:nvSpPr>
        <p:spPr>
          <a:xfrm>
            <a:off x="7283710" y="2658523"/>
            <a:ext cx="743644" cy="400110"/>
          </a:xfrm>
          <a:prstGeom prst="rect">
            <a:avLst/>
          </a:prstGeom>
          <a:noFill/>
        </p:spPr>
        <p:txBody>
          <a:bodyPr wrap="square" rtlCol="0">
            <a:spAutoFit/>
          </a:bodyPr>
          <a:lstStyle/>
          <a:p>
            <a:r>
              <a:rPr lang="en-US" sz="2000" dirty="0"/>
              <a:t>BP</a:t>
            </a:r>
            <a:r>
              <a:rPr lang="en-US" sz="2000" baseline="-25000" dirty="0"/>
              <a:t>1</a:t>
            </a:r>
            <a:endParaRPr lang="en-US" sz="2000" dirty="0"/>
          </a:p>
        </p:txBody>
      </p:sp>
      <p:sp>
        <p:nvSpPr>
          <p:cNvPr id="26" name="Oval 25">
            <a:extLst>
              <a:ext uri="{FF2B5EF4-FFF2-40B4-BE49-F238E27FC236}">
                <a16:creationId xmlns:a16="http://schemas.microsoft.com/office/drawing/2014/main" id="{90E1006E-9005-4F96-83EF-D411A7BC2C0B}"/>
              </a:ext>
            </a:extLst>
          </p:cNvPr>
          <p:cNvSpPr/>
          <p:nvPr/>
        </p:nvSpPr>
        <p:spPr>
          <a:xfrm>
            <a:off x="5625164" y="2888611"/>
            <a:ext cx="457200" cy="359211"/>
          </a:xfrm>
          <a:prstGeom prst="ellipse">
            <a:avLst/>
          </a:prstGeom>
          <a:noFill/>
          <a:ln w="28575">
            <a:solidFill>
              <a:srgbClr val="66FF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8" name="Düz Ok Bağlayıcısı 27">
            <a:extLst>
              <a:ext uri="{FF2B5EF4-FFF2-40B4-BE49-F238E27FC236}">
                <a16:creationId xmlns:a16="http://schemas.microsoft.com/office/drawing/2014/main" id="{8748DCC9-11F2-453C-8F3A-8D249CDA94D9}"/>
              </a:ext>
            </a:extLst>
          </p:cNvPr>
          <p:cNvCxnSpPr/>
          <p:nvPr/>
        </p:nvCxnSpPr>
        <p:spPr>
          <a:xfrm>
            <a:off x="5861149" y="2310646"/>
            <a:ext cx="0" cy="454343"/>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29" name="Metin kutusu 28">
            <a:extLst>
              <a:ext uri="{FF2B5EF4-FFF2-40B4-BE49-F238E27FC236}">
                <a16:creationId xmlns:a16="http://schemas.microsoft.com/office/drawing/2014/main" id="{685C9FD7-E770-4B3F-BC47-71DA65773971}"/>
              </a:ext>
            </a:extLst>
          </p:cNvPr>
          <p:cNvSpPr txBox="1"/>
          <p:nvPr/>
        </p:nvSpPr>
        <p:spPr>
          <a:xfrm>
            <a:off x="5364067" y="1665283"/>
            <a:ext cx="1201121" cy="584775"/>
          </a:xfrm>
          <a:prstGeom prst="rect">
            <a:avLst/>
          </a:prstGeom>
          <a:noFill/>
        </p:spPr>
        <p:txBody>
          <a:bodyPr wrap="square" rtlCol="0">
            <a:spAutoFit/>
          </a:bodyPr>
          <a:lstStyle/>
          <a:p>
            <a:r>
              <a:rPr lang="en-US" sz="1600" dirty="0"/>
              <a:t>Incipient </a:t>
            </a:r>
            <a:r>
              <a:rPr lang="en-US" sz="1600" dirty="0" err="1"/>
              <a:t>BoP</a:t>
            </a:r>
            <a:r>
              <a:rPr lang="en-US" sz="1600" dirty="0"/>
              <a:t> Surplus</a:t>
            </a:r>
          </a:p>
        </p:txBody>
      </p:sp>
      <p:cxnSp>
        <p:nvCxnSpPr>
          <p:cNvPr id="31" name="Düz Bağlayıcı 30">
            <a:extLst>
              <a:ext uri="{FF2B5EF4-FFF2-40B4-BE49-F238E27FC236}">
                <a16:creationId xmlns:a16="http://schemas.microsoft.com/office/drawing/2014/main" id="{FB6D990F-5BE3-4EDF-B4C1-D263922309FF}"/>
              </a:ext>
            </a:extLst>
          </p:cNvPr>
          <p:cNvCxnSpPr/>
          <p:nvPr/>
        </p:nvCxnSpPr>
        <p:spPr>
          <a:xfrm>
            <a:off x="3410608" y="1958627"/>
            <a:ext cx="4074091" cy="3016598"/>
          </a:xfrm>
          <a:prstGeom prst="line">
            <a:avLst/>
          </a:prstGeom>
          <a:ln w="28575">
            <a:solidFill>
              <a:srgbClr val="00B050"/>
            </a:solidFill>
          </a:ln>
        </p:spPr>
        <p:style>
          <a:lnRef idx="1">
            <a:schemeClr val="accent1"/>
          </a:lnRef>
          <a:fillRef idx="0">
            <a:schemeClr val="accent1"/>
          </a:fillRef>
          <a:effectRef idx="0">
            <a:schemeClr val="accent1"/>
          </a:effectRef>
          <a:fontRef idx="minor">
            <a:schemeClr val="tx1"/>
          </a:fontRef>
        </p:style>
      </p:cxnSp>
      <p:sp>
        <p:nvSpPr>
          <p:cNvPr id="32" name="Metin kutusu 31">
            <a:extLst>
              <a:ext uri="{FF2B5EF4-FFF2-40B4-BE49-F238E27FC236}">
                <a16:creationId xmlns:a16="http://schemas.microsoft.com/office/drawing/2014/main" id="{31779F3E-D64C-4406-962D-C3D7B198657F}"/>
              </a:ext>
            </a:extLst>
          </p:cNvPr>
          <p:cNvSpPr txBox="1"/>
          <p:nvPr/>
        </p:nvSpPr>
        <p:spPr>
          <a:xfrm>
            <a:off x="7407304" y="4898076"/>
            <a:ext cx="845808" cy="400110"/>
          </a:xfrm>
          <a:prstGeom prst="rect">
            <a:avLst/>
          </a:prstGeom>
          <a:noFill/>
        </p:spPr>
        <p:txBody>
          <a:bodyPr wrap="square" rtlCol="0">
            <a:spAutoFit/>
          </a:bodyPr>
          <a:lstStyle/>
          <a:p>
            <a:r>
              <a:rPr lang="en-US" sz="2000" dirty="0"/>
              <a:t>IS</a:t>
            </a:r>
            <a:r>
              <a:rPr lang="en-US" sz="2000" baseline="-25000" dirty="0"/>
              <a:t>2</a:t>
            </a:r>
            <a:endParaRPr lang="en-US" sz="2000" dirty="0"/>
          </a:p>
        </p:txBody>
      </p:sp>
      <p:cxnSp>
        <p:nvCxnSpPr>
          <p:cNvPr id="34" name="Düz Bağlayıcı 33">
            <a:extLst>
              <a:ext uri="{FF2B5EF4-FFF2-40B4-BE49-F238E27FC236}">
                <a16:creationId xmlns:a16="http://schemas.microsoft.com/office/drawing/2014/main" id="{7D7DDB47-8419-4EAD-A704-522B23FFB444}"/>
              </a:ext>
            </a:extLst>
          </p:cNvPr>
          <p:cNvCxnSpPr>
            <a:cxnSpLocks/>
          </p:cNvCxnSpPr>
          <p:nvPr/>
        </p:nvCxnSpPr>
        <p:spPr>
          <a:xfrm flipH="1">
            <a:off x="4800600" y="3886200"/>
            <a:ext cx="38100" cy="1930688"/>
          </a:xfrm>
          <a:prstGeom prst="line">
            <a:avLst/>
          </a:prstGeom>
          <a:ln w="9525"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37" name="Düz Bağlayıcı 36">
            <a:extLst>
              <a:ext uri="{FF2B5EF4-FFF2-40B4-BE49-F238E27FC236}">
                <a16:creationId xmlns:a16="http://schemas.microsoft.com/office/drawing/2014/main" id="{683F8432-2A42-4884-94F4-46D76B4F6FE7}"/>
              </a:ext>
            </a:extLst>
          </p:cNvPr>
          <p:cNvCxnSpPr/>
          <p:nvPr/>
        </p:nvCxnSpPr>
        <p:spPr>
          <a:xfrm flipH="1">
            <a:off x="2389800" y="3886200"/>
            <a:ext cx="2448900" cy="0"/>
          </a:xfrm>
          <a:prstGeom prst="line">
            <a:avLst/>
          </a:prstGeom>
          <a:ln w="9525"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39" name="Düz Bağlayıcı 38">
            <a:extLst>
              <a:ext uri="{FF2B5EF4-FFF2-40B4-BE49-F238E27FC236}">
                <a16:creationId xmlns:a16="http://schemas.microsoft.com/office/drawing/2014/main" id="{4DC3D2B6-7672-4025-A8D6-C16A1646A447}"/>
              </a:ext>
            </a:extLst>
          </p:cNvPr>
          <p:cNvCxnSpPr/>
          <p:nvPr/>
        </p:nvCxnSpPr>
        <p:spPr>
          <a:xfrm>
            <a:off x="5447653" y="3466926"/>
            <a:ext cx="0" cy="2400474"/>
          </a:xfrm>
          <a:prstGeom prst="line">
            <a:avLst/>
          </a:prstGeom>
          <a:ln w="9525"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41" name="Düz Bağlayıcı 40">
            <a:extLst>
              <a:ext uri="{FF2B5EF4-FFF2-40B4-BE49-F238E27FC236}">
                <a16:creationId xmlns:a16="http://schemas.microsoft.com/office/drawing/2014/main" id="{98AA71BE-246A-4B42-858E-3F79144CCCAE}"/>
              </a:ext>
            </a:extLst>
          </p:cNvPr>
          <p:cNvCxnSpPr/>
          <p:nvPr/>
        </p:nvCxnSpPr>
        <p:spPr>
          <a:xfrm flipH="1" flipV="1">
            <a:off x="2362200" y="3429000"/>
            <a:ext cx="3085453" cy="37926"/>
          </a:xfrm>
          <a:prstGeom prst="line">
            <a:avLst/>
          </a:prstGeom>
          <a:ln w="9525"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43" name="Düz Ok Bağlayıcısı 42">
            <a:extLst>
              <a:ext uri="{FF2B5EF4-FFF2-40B4-BE49-F238E27FC236}">
                <a16:creationId xmlns:a16="http://schemas.microsoft.com/office/drawing/2014/main" id="{CC4517D4-762B-42DD-8532-B8094D58DCAA}"/>
              </a:ext>
            </a:extLst>
          </p:cNvPr>
          <p:cNvCxnSpPr/>
          <p:nvPr/>
        </p:nvCxnSpPr>
        <p:spPr>
          <a:xfrm flipV="1">
            <a:off x="6248400" y="3962400"/>
            <a:ext cx="762000" cy="889144"/>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45" name="Düz Ok Bağlayıcısı 44">
            <a:extLst>
              <a:ext uri="{FF2B5EF4-FFF2-40B4-BE49-F238E27FC236}">
                <a16:creationId xmlns:a16="http://schemas.microsoft.com/office/drawing/2014/main" id="{F12FCC93-E5C6-4667-BE58-E125A55C19CD}"/>
              </a:ext>
            </a:extLst>
          </p:cNvPr>
          <p:cNvCxnSpPr/>
          <p:nvPr/>
        </p:nvCxnSpPr>
        <p:spPr>
          <a:xfrm flipH="1">
            <a:off x="6267462" y="3701631"/>
            <a:ext cx="285738" cy="371996"/>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47" name="Düz Ok Bağlayıcısı 46">
            <a:extLst>
              <a:ext uri="{FF2B5EF4-FFF2-40B4-BE49-F238E27FC236}">
                <a16:creationId xmlns:a16="http://schemas.microsoft.com/office/drawing/2014/main" id="{D1B02EF3-132D-4D1F-8E4E-0DF291FD3AF9}"/>
              </a:ext>
            </a:extLst>
          </p:cNvPr>
          <p:cNvCxnSpPr/>
          <p:nvPr/>
        </p:nvCxnSpPr>
        <p:spPr>
          <a:xfrm flipH="1" flipV="1">
            <a:off x="6952280" y="3000519"/>
            <a:ext cx="51906" cy="244679"/>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48" name="Metin kutusu 47">
            <a:extLst>
              <a:ext uri="{FF2B5EF4-FFF2-40B4-BE49-F238E27FC236}">
                <a16:creationId xmlns:a16="http://schemas.microsoft.com/office/drawing/2014/main" id="{7C213A2B-F870-4ACA-A3E4-5244909C86A4}"/>
              </a:ext>
            </a:extLst>
          </p:cNvPr>
          <p:cNvSpPr txBox="1"/>
          <p:nvPr/>
        </p:nvSpPr>
        <p:spPr>
          <a:xfrm>
            <a:off x="6082364" y="4222471"/>
            <a:ext cx="482824" cy="400110"/>
          </a:xfrm>
          <a:prstGeom prst="rect">
            <a:avLst/>
          </a:prstGeom>
          <a:noFill/>
        </p:spPr>
        <p:txBody>
          <a:bodyPr wrap="none" rtlCol="0">
            <a:spAutoFit/>
          </a:bodyPr>
          <a:lstStyle/>
          <a:p>
            <a:r>
              <a:rPr lang="en-US" sz="2000" dirty="0"/>
              <a:t>(1)</a:t>
            </a:r>
          </a:p>
        </p:txBody>
      </p:sp>
      <p:sp>
        <p:nvSpPr>
          <p:cNvPr id="49" name="Metin kutusu 48">
            <a:extLst>
              <a:ext uri="{FF2B5EF4-FFF2-40B4-BE49-F238E27FC236}">
                <a16:creationId xmlns:a16="http://schemas.microsoft.com/office/drawing/2014/main" id="{956A5C06-8763-4CFA-A721-8E53779DD541}"/>
              </a:ext>
            </a:extLst>
          </p:cNvPr>
          <p:cNvSpPr txBox="1"/>
          <p:nvPr/>
        </p:nvSpPr>
        <p:spPr>
          <a:xfrm>
            <a:off x="6058815" y="3595204"/>
            <a:ext cx="453970" cy="369332"/>
          </a:xfrm>
          <a:prstGeom prst="rect">
            <a:avLst/>
          </a:prstGeom>
          <a:noFill/>
        </p:spPr>
        <p:txBody>
          <a:bodyPr wrap="none" rtlCol="0">
            <a:spAutoFit/>
          </a:bodyPr>
          <a:lstStyle/>
          <a:p>
            <a:r>
              <a:rPr lang="en-US" sz="1800" dirty="0"/>
              <a:t>(2)</a:t>
            </a:r>
          </a:p>
        </p:txBody>
      </p:sp>
      <p:sp>
        <p:nvSpPr>
          <p:cNvPr id="50" name="Metin kutusu 49">
            <a:extLst>
              <a:ext uri="{FF2B5EF4-FFF2-40B4-BE49-F238E27FC236}">
                <a16:creationId xmlns:a16="http://schemas.microsoft.com/office/drawing/2014/main" id="{536A2356-3EC7-4039-86BD-8D9AD1B058E7}"/>
              </a:ext>
            </a:extLst>
          </p:cNvPr>
          <p:cNvSpPr txBox="1"/>
          <p:nvPr/>
        </p:nvSpPr>
        <p:spPr>
          <a:xfrm>
            <a:off x="6515578" y="3000519"/>
            <a:ext cx="453970" cy="369332"/>
          </a:xfrm>
          <a:prstGeom prst="rect">
            <a:avLst/>
          </a:prstGeom>
          <a:noFill/>
        </p:spPr>
        <p:txBody>
          <a:bodyPr wrap="none" rtlCol="0">
            <a:spAutoFit/>
          </a:bodyPr>
          <a:lstStyle/>
          <a:p>
            <a:r>
              <a:rPr lang="en-US" sz="1800" dirty="0"/>
              <a:t>(2)</a:t>
            </a:r>
          </a:p>
        </p:txBody>
      </p:sp>
      <p:sp>
        <p:nvSpPr>
          <p:cNvPr id="51" name="Metin kutusu 50">
            <a:extLst>
              <a:ext uri="{FF2B5EF4-FFF2-40B4-BE49-F238E27FC236}">
                <a16:creationId xmlns:a16="http://schemas.microsoft.com/office/drawing/2014/main" id="{27A4C781-FF06-400A-8918-AB6197F0BE12}"/>
              </a:ext>
            </a:extLst>
          </p:cNvPr>
          <p:cNvSpPr txBox="1"/>
          <p:nvPr/>
        </p:nvSpPr>
        <p:spPr>
          <a:xfrm>
            <a:off x="4610104" y="5816888"/>
            <a:ext cx="650483" cy="400110"/>
          </a:xfrm>
          <a:prstGeom prst="rect">
            <a:avLst/>
          </a:prstGeom>
          <a:noFill/>
        </p:spPr>
        <p:txBody>
          <a:bodyPr wrap="square" rtlCol="0">
            <a:spAutoFit/>
          </a:bodyPr>
          <a:lstStyle/>
          <a:p>
            <a:r>
              <a:rPr lang="en-US" sz="2000" dirty="0"/>
              <a:t>Y</a:t>
            </a:r>
            <a:r>
              <a:rPr lang="en-US" sz="2000" baseline="-25000" dirty="0"/>
              <a:t>0</a:t>
            </a:r>
            <a:endParaRPr lang="en-US" sz="2000" dirty="0"/>
          </a:p>
        </p:txBody>
      </p:sp>
      <p:sp>
        <p:nvSpPr>
          <p:cNvPr id="52" name="Metin kutusu 51">
            <a:extLst>
              <a:ext uri="{FF2B5EF4-FFF2-40B4-BE49-F238E27FC236}">
                <a16:creationId xmlns:a16="http://schemas.microsoft.com/office/drawing/2014/main" id="{354F0581-2814-4B46-B8F7-D4CA13E59F18}"/>
              </a:ext>
            </a:extLst>
          </p:cNvPr>
          <p:cNvSpPr txBox="1"/>
          <p:nvPr/>
        </p:nvSpPr>
        <p:spPr>
          <a:xfrm>
            <a:off x="5260587" y="5838855"/>
            <a:ext cx="455574" cy="400110"/>
          </a:xfrm>
          <a:prstGeom prst="rect">
            <a:avLst/>
          </a:prstGeom>
          <a:noFill/>
        </p:spPr>
        <p:txBody>
          <a:bodyPr wrap="none" rtlCol="0">
            <a:spAutoFit/>
          </a:bodyPr>
          <a:lstStyle/>
          <a:p>
            <a:r>
              <a:rPr lang="en-US" sz="2000" dirty="0"/>
              <a:t>Y</a:t>
            </a:r>
            <a:r>
              <a:rPr lang="en-US" sz="2000" baseline="-25000" dirty="0"/>
              <a:t>1</a:t>
            </a:r>
            <a:endParaRPr lang="en-US" sz="2000" dirty="0"/>
          </a:p>
        </p:txBody>
      </p:sp>
      <p:sp>
        <p:nvSpPr>
          <p:cNvPr id="53" name="Metin kutusu 52">
            <a:extLst>
              <a:ext uri="{FF2B5EF4-FFF2-40B4-BE49-F238E27FC236}">
                <a16:creationId xmlns:a16="http://schemas.microsoft.com/office/drawing/2014/main" id="{819F4884-0ABE-49AC-890D-265924DDE800}"/>
              </a:ext>
            </a:extLst>
          </p:cNvPr>
          <p:cNvSpPr txBox="1"/>
          <p:nvPr/>
        </p:nvSpPr>
        <p:spPr>
          <a:xfrm>
            <a:off x="2022816" y="3701631"/>
            <a:ext cx="340158" cy="400110"/>
          </a:xfrm>
          <a:prstGeom prst="rect">
            <a:avLst/>
          </a:prstGeom>
          <a:noFill/>
        </p:spPr>
        <p:txBody>
          <a:bodyPr wrap="none" rtlCol="0">
            <a:spAutoFit/>
          </a:bodyPr>
          <a:lstStyle/>
          <a:p>
            <a:r>
              <a:rPr lang="en-US" sz="2000" dirty="0"/>
              <a:t>i</a:t>
            </a:r>
            <a:r>
              <a:rPr lang="en-US" sz="2000" baseline="-25000" dirty="0"/>
              <a:t>0</a:t>
            </a:r>
            <a:endParaRPr lang="en-US" sz="2000" dirty="0"/>
          </a:p>
        </p:txBody>
      </p:sp>
      <p:sp>
        <p:nvSpPr>
          <p:cNvPr id="54" name="Metin kutusu 53">
            <a:extLst>
              <a:ext uri="{FF2B5EF4-FFF2-40B4-BE49-F238E27FC236}">
                <a16:creationId xmlns:a16="http://schemas.microsoft.com/office/drawing/2014/main" id="{4C3D1053-1757-4E71-90C6-6275FFC0D68A}"/>
              </a:ext>
            </a:extLst>
          </p:cNvPr>
          <p:cNvSpPr txBox="1"/>
          <p:nvPr/>
        </p:nvSpPr>
        <p:spPr>
          <a:xfrm>
            <a:off x="2022816" y="3245198"/>
            <a:ext cx="340158" cy="400110"/>
          </a:xfrm>
          <a:prstGeom prst="rect">
            <a:avLst/>
          </a:prstGeom>
          <a:noFill/>
        </p:spPr>
        <p:txBody>
          <a:bodyPr wrap="none" rtlCol="0">
            <a:spAutoFit/>
          </a:bodyPr>
          <a:lstStyle/>
          <a:p>
            <a:r>
              <a:rPr lang="en-US" sz="2000" dirty="0"/>
              <a:t>i</a:t>
            </a:r>
            <a:r>
              <a:rPr lang="en-US" sz="2000" baseline="-25000" dirty="0"/>
              <a:t>1</a:t>
            </a:r>
            <a:endParaRPr lang="en-US" sz="2000" dirty="0"/>
          </a:p>
        </p:txBody>
      </p:sp>
      <p:sp>
        <p:nvSpPr>
          <p:cNvPr id="55" name="Metin kutusu 54">
            <a:extLst>
              <a:ext uri="{FF2B5EF4-FFF2-40B4-BE49-F238E27FC236}">
                <a16:creationId xmlns:a16="http://schemas.microsoft.com/office/drawing/2014/main" id="{CC9DA260-749F-4357-9C3B-4A5F1F5B20EA}"/>
              </a:ext>
            </a:extLst>
          </p:cNvPr>
          <p:cNvSpPr txBox="1"/>
          <p:nvPr/>
        </p:nvSpPr>
        <p:spPr>
          <a:xfrm>
            <a:off x="2022816" y="1752600"/>
            <a:ext cx="269626" cy="461665"/>
          </a:xfrm>
          <a:prstGeom prst="rect">
            <a:avLst/>
          </a:prstGeom>
          <a:noFill/>
        </p:spPr>
        <p:txBody>
          <a:bodyPr wrap="none" rtlCol="0">
            <a:spAutoFit/>
          </a:bodyPr>
          <a:lstStyle/>
          <a:p>
            <a:r>
              <a:rPr lang="en-US" dirty="0" err="1"/>
              <a:t>i</a:t>
            </a:r>
            <a:endParaRPr lang="en-US" dirty="0"/>
          </a:p>
        </p:txBody>
      </p:sp>
      <p:sp>
        <p:nvSpPr>
          <p:cNvPr id="56" name="Metin kutusu 55">
            <a:extLst>
              <a:ext uri="{FF2B5EF4-FFF2-40B4-BE49-F238E27FC236}">
                <a16:creationId xmlns:a16="http://schemas.microsoft.com/office/drawing/2014/main" id="{249ADEAC-04C0-4A0F-B9D2-105826C23CCA}"/>
              </a:ext>
            </a:extLst>
          </p:cNvPr>
          <p:cNvSpPr txBox="1"/>
          <p:nvPr/>
        </p:nvSpPr>
        <p:spPr>
          <a:xfrm>
            <a:off x="6142079" y="5878894"/>
            <a:ext cx="1257204" cy="400110"/>
          </a:xfrm>
          <a:prstGeom prst="rect">
            <a:avLst/>
          </a:prstGeom>
          <a:noFill/>
        </p:spPr>
        <p:txBody>
          <a:bodyPr wrap="none" rtlCol="0">
            <a:spAutoFit/>
          </a:bodyPr>
          <a:lstStyle/>
          <a:p>
            <a:r>
              <a:rPr lang="en-US" sz="2000" dirty="0"/>
              <a:t>Income, Y</a:t>
            </a:r>
          </a:p>
        </p:txBody>
      </p:sp>
      <p:cxnSp>
        <p:nvCxnSpPr>
          <p:cNvPr id="58" name="Düz Bağlayıcı 57">
            <a:extLst>
              <a:ext uri="{FF2B5EF4-FFF2-40B4-BE49-F238E27FC236}">
                <a16:creationId xmlns:a16="http://schemas.microsoft.com/office/drawing/2014/main" id="{FC12A832-2EA4-4E53-9C8B-C9B65D35B0F9}"/>
              </a:ext>
            </a:extLst>
          </p:cNvPr>
          <p:cNvCxnSpPr/>
          <p:nvPr/>
        </p:nvCxnSpPr>
        <p:spPr>
          <a:xfrm flipH="1" flipV="1">
            <a:off x="2362200" y="3058633"/>
            <a:ext cx="3557433" cy="64225"/>
          </a:xfrm>
          <a:prstGeom prst="line">
            <a:avLst/>
          </a:prstGeom>
          <a:ln w="9525"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59" name="Metin kutusu 58">
            <a:extLst>
              <a:ext uri="{FF2B5EF4-FFF2-40B4-BE49-F238E27FC236}">
                <a16:creationId xmlns:a16="http://schemas.microsoft.com/office/drawing/2014/main" id="{A6C7E8AE-5320-4FA1-A343-A4662C320467}"/>
              </a:ext>
            </a:extLst>
          </p:cNvPr>
          <p:cNvSpPr txBox="1"/>
          <p:nvPr/>
        </p:nvSpPr>
        <p:spPr>
          <a:xfrm>
            <a:off x="2066956" y="2783532"/>
            <a:ext cx="340158" cy="400110"/>
          </a:xfrm>
          <a:prstGeom prst="rect">
            <a:avLst/>
          </a:prstGeom>
          <a:noFill/>
        </p:spPr>
        <p:txBody>
          <a:bodyPr wrap="none" rtlCol="0">
            <a:spAutoFit/>
          </a:bodyPr>
          <a:lstStyle/>
          <a:p>
            <a:r>
              <a:rPr lang="en-US" sz="2000" dirty="0" err="1"/>
              <a:t>i</a:t>
            </a:r>
            <a:r>
              <a:rPr lang="en-US" sz="2000" dirty="0"/>
              <a:t>’</a:t>
            </a:r>
          </a:p>
        </p:txBody>
      </p:sp>
      <p:sp>
        <p:nvSpPr>
          <p:cNvPr id="60" name="Metin kutusu 59">
            <a:extLst>
              <a:ext uri="{FF2B5EF4-FFF2-40B4-BE49-F238E27FC236}">
                <a16:creationId xmlns:a16="http://schemas.microsoft.com/office/drawing/2014/main" id="{AE672AE3-5DE2-44A3-9894-42733BDBBB38}"/>
              </a:ext>
            </a:extLst>
          </p:cNvPr>
          <p:cNvSpPr txBox="1"/>
          <p:nvPr/>
        </p:nvSpPr>
        <p:spPr>
          <a:xfrm>
            <a:off x="8519114" y="1371600"/>
            <a:ext cx="3505157" cy="4708981"/>
          </a:xfrm>
          <a:prstGeom prst="rect">
            <a:avLst/>
          </a:prstGeom>
          <a:noFill/>
        </p:spPr>
        <p:txBody>
          <a:bodyPr wrap="square" rtlCol="0">
            <a:spAutoFit/>
          </a:bodyPr>
          <a:lstStyle/>
          <a:p>
            <a:r>
              <a:rPr lang="en-US" sz="2000" b="1" dirty="0"/>
              <a:t>Case 1:</a:t>
            </a:r>
            <a:r>
              <a:rPr lang="en-US" sz="2000" dirty="0"/>
              <a:t> BP is relatively flat compared to LM</a:t>
            </a:r>
          </a:p>
          <a:p>
            <a:r>
              <a:rPr lang="en-US" sz="2000" dirty="0"/>
              <a:t>Let ∆G&gt;0:</a:t>
            </a:r>
          </a:p>
          <a:p>
            <a:pPr marL="457200" indent="-457200">
              <a:buAutoNum type="arabicParenBoth"/>
            </a:pPr>
            <a:r>
              <a:rPr lang="en-US" sz="2000" dirty="0"/>
              <a:t>Initial shift in the IS curve with increase in G; domestic interest rate rises; international capital responds fast and there is capital inflow; incipient </a:t>
            </a:r>
            <a:r>
              <a:rPr lang="en-US" sz="2000" dirty="0" err="1"/>
              <a:t>BoP</a:t>
            </a:r>
            <a:r>
              <a:rPr lang="en-US" sz="2000" dirty="0"/>
              <a:t> surplus; domestic currency appreciates, causing NX to worsen (exports fall imports rise); </a:t>
            </a:r>
          </a:p>
          <a:p>
            <a:pPr marL="457200" indent="-457200">
              <a:buAutoNum type="arabicParenBoth"/>
            </a:pPr>
            <a:r>
              <a:rPr lang="en-US" sz="2000" dirty="0"/>
              <a:t>IS shifts left and BP shifts left with lower NX</a:t>
            </a:r>
          </a:p>
        </p:txBody>
      </p:sp>
      <p:sp>
        <p:nvSpPr>
          <p:cNvPr id="3" name="Metin kutusu 2">
            <a:extLst>
              <a:ext uri="{FF2B5EF4-FFF2-40B4-BE49-F238E27FC236}">
                <a16:creationId xmlns:a16="http://schemas.microsoft.com/office/drawing/2014/main" id="{B3759C2E-255D-4567-BB60-C2E249F9527D}"/>
              </a:ext>
            </a:extLst>
          </p:cNvPr>
          <p:cNvSpPr txBox="1"/>
          <p:nvPr/>
        </p:nvSpPr>
        <p:spPr>
          <a:xfrm>
            <a:off x="4659748" y="3842625"/>
            <a:ext cx="351378" cy="369332"/>
          </a:xfrm>
          <a:prstGeom prst="rect">
            <a:avLst/>
          </a:prstGeom>
          <a:noFill/>
          <a:ln>
            <a:noFill/>
          </a:ln>
        </p:spPr>
        <p:txBody>
          <a:bodyPr wrap="none" rtlCol="0">
            <a:spAutoFit/>
          </a:bodyPr>
          <a:lstStyle/>
          <a:p>
            <a:r>
              <a:rPr lang="en-US" sz="1800" dirty="0"/>
              <a:t>A</a:t>
            </a:r>
          </a:p>
        </p:txBody>
      </p:sp>
      <p:sp>
        <p:nvSpPr>
          <p:cNvPr id="42" name="Metin kutusu 41">
            <a:extLst>
              <a:ext uri="{FF2B5EF4-FFF2-40B4-BE49-F238E27FC236}">
                <a16:creationId xmlns:a16="http://schemas.microsoft.com/office/drawing/2014/main" id="{7776CAD3-215C-4B63-9E84-23BFE2A26BAC}"/>
              </a:ext>
            </a:extLst>
          </p:cNvPr>
          <p:cNvSpPr txBox="1"/>
          <p:nvPr/>
        </p:nvSpPr>
        <p:spPr>
          <a:xfrm>
            <a:off x="5275384" y="3080899"/>
            <a:ext cx="338554" cy="369332"/>
          </a:xfrm>
          <a:prstGeom prst="rect">
            <a:avLst/>
          </a:prstGeom>
          <a:noFill/>
          <a:ln>
            <a:noFill/>
          </a:ln>
        </p:spPr>
        <p:txBody>
          <a:bodyPr wrap="none" rtlCol="0">
            <a:spAutoFit/>
          </a:bodyPr>
          <a:lstStyle/>
          <a:p>
            <a:r>
              <a:rPr lang="en-US" sz="1800" dirty="0"/>
              <a:t>B</a:t>
            </a:r>
          </a:p>
        </p:txBody>
      </p:sp>
    </p:spTree>
    <p:extLst>
      <p:ext uri="{BB962C8B-B14F-4D97-AF65-F5344CB8AC3E}">
        <p14:creationId xmlns:p14="http://schemas.microsoft.com/office/powerpoint/2010/main" val="26549703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1000"/>
                                        <p:tgtEl>
                                          <p:spTgt spid="21"/>
                                        </p:tgtEl>
                                      </p:cBhvr>
                                    </p:animEffect>
                                    <p:anim calcmode="lin" valueType="num">
                                      <p:cBhvr>
                                        <p:cTn id="8" dur="1000" fill="hold"/>
                                        <p:tgtEl>
                                          <p:spTgt spid="21"/>
                                        </p:tgtEl>
                                        <p:attrNameLst>
                                          <p:attrName>ppt_x</p:attrName>
                                        </p:attrNameLst>
                                      </p:cBhvr>
                                      <p:tavLst>
                                        <p:tav tm="0">
                                          <p:val>
                                            <p:strVal val="#ppt_x"/>
                                          </p:val>
                                        </p:tav>
                                        <p:tav tm="100000">
                                          <p:val>
                                            <p:strVal val="#ppt_x"/>
                                          </p:val>
                                        </p:tav>
                                      </p:tavLst>
                                    </p:anim>
                                    <p:anim calcmode="lin" valueType="num">
                                      <p:cBhvr>
                                        <p:cTn id="9" dur="1000" fill="hold"/>
                                        <p:tgtEl>
                                          <p:spTgt spid="21"/>
                                        </p:tgtEl>
                                        <p:attrNameLst>
                                          <p:attrName>ppt_y</p:attrName>
                                        </p:attrNameLst>
                                      </p:cBhvr>
                                      <p:tavLst>
                                        <p:tav tm="0">
                                          <p:val>
                                            <p:strVal val="#ppt_y+.1"/>
                                          </p:val>
                                        </p:tav>
                                        <p:tav tm="100000">
                                          <p:val>
                                            <p:strVal val="#ppt_y"/>
                                          </p:val>
                                        </p:tav>
                                      </p:tavLst>
                                    </p:anim>
                                  </p:childTnLst>
                                </p:cTn>
                              </p:par>
                              <p:par>
                                <p:cTn id="10" presetID="10" presetClass="entr" presetSubtype="0" fill="hold" grpId="0" nodeType="withEffect">
                                  <p:stCondLst>
                                    <p:cond delay="0"/>
                                  </p:stCondLst>
                                  <p:childTnLst>
                                    <p:set>
                                      <p:cBhvr>
                                        <p:cTn id="11" dur="1" fill="hold">
                                          <p:stCondLst>
                                            <p:cond delay="0"/>
                                          </p:stCondLst>
                                        </p:cTn>
                                        <p:tgtEl>
                                          <p:spTgt spid="22"/>
                                        </p:tgtEl>
                                        <p:attrNameLst>
                                          <p:attrName>style.visibility</p:attrName>
                                        </p:attrNameLst>
                                      </p:cBhvr>
                                      <p:to>
                                        <p:strVal val="visible"/>
                                      </p:to>
                                    </p:set>
                                    <p:animEffect transition="in" filter="fade">
                                      <p:cBhvr>
                                        <p:cTn id="12" dur="500"/>
                                        <p:tgtEl>
                                          <p:spTgt spid="22"/>
                                        </p:tgtEl>
                                      </p:cBhvr>
                                    </p:animEffect>
                                  </p:childTnLst>
                                </p:cTn>
                              </p:par>
                              <p:par>
                                <p:cTn id="13" presetID="10" presetClass="entr" presetSubtype="0" fill="hold" nodeType="withEffect">
                                  <p:stCondLst>
                                    <p:cond delay="0"/>
                                  </p:stCondLst>
                                  <p:childTnLst>
                                    <p:set>
                                      <p:cBhvr>
                                        <p:cTn id="14" dur="1" fill="hold">
                                          <p:stCondLst>
                                            <p:cond delay="0"/>
                                          </p:stCondLst>
                                        </p:cTn>
                                        <p:tgtEl>
                                          <p:spTgt spid="43"/>
                                        </p:tgtEl>
                                        <p:attrNameLst>
                                          <p:attrName>style.visibility</p:attrName>
                                        </p:attrNameLst>
                                      </p:cBhvr>
                                      <p:to>
                                        <p:strVal val="visible"/>
                                      </p:to>
                                    </p:set>
                                    <p:animEffect transition="in" filter="fade">
                                      <p:cBhvr>
                                        <p:cTn id="15" dur="500"/>
                                        <p:tgtEl>
                                          <p:spTgt spid="43"/>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48"/>
                                        </p:tgtEl>
                                        <p:attrNameLst>
                                          <p:attrName>style.visibility</p:attrName>
                                        </p:attrNameLst>
                                      </p:cBhvr>
                                      <p:to>
                                        <p:strVal val="visible"/>
                                      </p:to>
                                    </p:set>
                                    <p:animEffect transition="in" filter="fade">
                                      <p:cBhvr>
                                        <p:cTn id="18" dur="500"/>
                                        <p:tgtEl>
                                          <p:spTgt spid="48"/>
                                        </p:tgtEl>
                                      </p:cBhvr>
                                    </p:animEffect>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grpId="0" nodeType="clickEffect">
                                  <p:stCondLst>
                                    <p:cond delay="0"/>
                                  </p:stCondLst>
                                  <p:childTnLst>
                                    <p:set>
                                      <p:cBhvr>
                                        <p:cTn id="22" dur="1" fill="hold">
                                          <p:stCondLst>
                                            <p:cond delay="0"/>
                                          </p:stCondLst>
                                        </p:cTn>
                                        <p:tgtEl>
                                          <p:spTgt spid="26"/>
                                        </p:tgtEl>
                                        <p:attrNameLst>
                                          <p:attrName>style.visibility</p:attrName>
                                        </p:attrNameLst>
                                      </p:cBhvr>
                                      <p:to>
                                        <p:strVal val="visible"/>
                                      </p:to>
                                    </p:set>
                                    <p:anim calcmode="lin" valueType="num">
                                      <p:cBhvr additive="base">
                                        <p:cTn id="23" dur="500" fill="hold"/>
                                        <p:tgtEl>
                                          <p:spTgt spid="26"/>
                                        </p:tgtEl>
                                        <p:attrNameLst>
                                          <p:attrName>ppt_x</p:attrName>
                                        </p:attrNameLst>
                                      </p:cBhvr>
                                      <p:tavLst>
                                        <p:tav tm="0">
                                          <p:val>
                                            <p:strVal val="#ppt_x"/>
                                          </p:val>
                                        </p:tav>
                                        <p:tav tm="100000">
                                          <p:val>
                                            <p:strVal val="#ppt_x"/>
                                          </p:val>
                                        </p:tav>
                                      </p:tavLst>
                                    </p:anim>
                                    <p:anim calcmode="lin" valueType="num">
                                      <p:cBhvr additive="base">
                                        <p:cTn id="24" dur="500" fill="hold"/>
                                        <p:tgtEl>
                                          <p:spTgt spid="26"/>
                                        </p:tgtEl>
                                        <p:attrNameLst>
                                          <p:attrName>ppt_y</p:attrName>
                                        </p:attrNameLst>
                                      </p:cBhvr>
                                      <p:tavLst>
                                        <p:tav tm="0">
                                          <p:val>
                                            <p:strVal val="1+#ppt_h/2"/>
                                          </p:val>
                                        </p:tav>
                                        <p:tav tm="100000">
                                          <p:val>
                                            <p:strVal val="#ppt_y"/>
                                          </p:val>
                                        </p:tav>
                                      </p:tavLst>
                                    </p:anim>
                                  </p:childTnLst>
                                </p:cTn>
                              </p:par>
                              <p:par>
                                <p:cTn id="25" presetID="10" presetClass="entr" presetSubtype="0" fill="hold" nodeType="withEffect">
                                  <p:stCondLst>
                                    <p:cond delay="0"/>
                                  </p:stCondLst>
                                  <p:childTnLst>
                                    <p:set>
                                      <p:cBhvr>
                                        <p:cTn id="26" dur="1" fill="hold">
                                          <p:stCondLst>
                                            <p:cond delay="0"/>
                                          </p:stCondLst>
                                        </p:cTn>
                                        <p:tgtEl>
                                          <p:spTgt spid="28"/>
                                        </p:tgtEl>
                                        <p:attrNameLst>
                                          <p:attrName>style.visibility</p:attrName>
                                        </p:attrNameLst>
                                      </p:cBhvr>
                                      <p:to>
                                        <p:strVal val="visible"/>
                                      </p:to>
                                    </p:set>
                                    <p:animEffect transition="in" filter="fade">
                                      <p:cBhvr>
                                        <p:cTn id="27" dur="500"/>
                                        <p:tgtEl>
                                          <p:spTgt spid="28"/>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29"/>
                                        </p:tgtEl>
                                        <p:attrNameLst>
                                          <p:attrName>style.visibility</p:attrName>
                                        </p:attrNameLst>
                                      </p:cBhvr>
                                      <p:to>
                                        <p:strVal val="visible"/>
                                      </p:to>
                                    </p:set>
                                    <p:animEffect transition="in" filter="fade">
                                      <p:cBhvr>
                                        <p:cTn id="30" dur="500"/>
                                        <p:tgtEl>
                                          <p:spTgt spid="29"/>
                                        </p:tgtEl>
                                      </p:cBhvr>
                                    </p:animEffect>
                                  </p:childTnLst>
                                </p:cTn>
                              </p:par>
                              <p:par>
                                <p:cTn id="31" presetID="10" presetClass="entr" presetSubtype="0" fill="hold" nodeType="withEffect">
                                  <p:stCondLst>
                                    <p:cond delay="0"/>
                                  </p:stCondLst>
                                  <p:childTnLst>
                                    <p:set>
                                      <p:cBhvr>
                                        <p:cTn id="32" dur="1" fill="hold">
                                          <p:stCondLst>
                                            <p:cond delay="0"/>
                                          </p:stCondLst>
                                        </p:cTn>
                                        <p:tgtEl>
                                          <p:spTgt spid="58"/>
                                        </p:tgtEl>
                                        <p:attrNameLst>
                                          <p:attrName>style.visibility</p:attrName>
                                        </p:attrNameLst>
                                      </p:cBhvr>
                                      <p:to>
                                        <p:strVal val="visible"/>
                                      </p:to>
                                    </p:set>
                                    <p:animEffect transition="in" filter="fade">
                                      <p:cBhvr>
                                        <p:cTn id="33" dur="500"/>
                                        <p:tgtEl>
                                          <p:spTgt spid="58"/>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59"/>
                                        </p:tgtEl>
                                        <p:attrNameLst>
                                          <p:attrName>style.visibility</p:attrName>
                                        </p:attrNameLst>
                                      </p:cBhvr>
                                      <p:to>
                                        <p:strVal val="visible"/>
                                      </p:to>
                                    </p:set>
                                    <p:animEffect transition="in" filter="fade">
                                      <p:cBhvr>
                                        <p:cTn id="36" dur="500"/>
                                        <p:tgtEl>
                                          <p:spTgt spid="59"/>
                                        </p:tgtEl>
                                      </p:cBhvr>
                                    </p:animEffect>
                                  </p:childTnLst>
                                </p:cTn>
                              </p:par>
                            </p:childTnLst>
                          </p:cTn>
                        </p:par>
                      </p:childTnLst>
                    </p:cTn>
                  </p:par>
                  <p:par>
                    <p:cTn id="37" fill="hold">
                      <p:stCondLst>
                        <p:cond delay="indefinite"/>
                      </p:stCondLst>
                      <p:childTnLst>
                        <p:par>
                          <p:cTn id="38" fill="hold">
                            <p:stCondLst>
                              <p:cond delay="0"/>
                            </p:stCondLst>
                            <p:childTnLst>
                              <p:par>
                                <p:cTn id="39" presetID="42" presetClass="entr" presetSubtype="0" fill="hold" nodeType="clickEffect">
                                  <p:stCondLst>
                                    <p:cond delay="0"/>
                                  </p:stCondLst>
                                  <p:childTnLst>
                                    <p:set>
                                      <p:cBhvr>
                                        <p:cTn id="40" dur="1" fill="hold">
                                          <p:stCondLst>
                                            <p:cond delay="0"/>
                                          </p:stCondLst>
                                        </p:cTn>
                                        <p:tgtEl>
                                          <p:spTgt spid="24"/>
                                        </p:tgtEl>
                                        <p:attrNameLst>
                                          <p:attrName>style.visibility</p:attrName>
                                        </p:attrNameLst>
                                      </p:cBhvr>
                                      <p:to>
                                        <p:strVal val="visible"/>
                                      </p:to>
                                    </p:set>
                                    <p:animEffect transition="in" filter="fade">
                                      <p:cBhvr>
                                        <p:cTn id="41" dur="1000"/>
                                        <p:tgtEl>
                                          <p:spTgt spid="24"/>
                                        </p:tgtEl>
                                      </p:cBhvr>
                                    </p:animEffect>
                                    <p:anim calcmode="lin" valueType="num">
                                      <p:cBhvr>
                                        <p:cTn id="42" dur="1000" fill="hold"/>
                                        <p:tgtEl>
                                          <p:spTgt spid="24"/>
                                        </p:tgtEl>
                                        <p:attrNameLst>
                                          <p:attrName>ppt_x</p:attrName>
                                        </p:attrNameLst>
                                      </p:cBhvr>
                                      <p:tavLst>
                                        <p:tav tm="0">
                                          <p:val>
                                            <p:strVal val="#ppt_x"/>
                                          </p:val>
                                        </p:tav>
                                        <p:tav tm="100000">
                                          <p:val>
                                            <p:strVal val="#ppt_x"/>
                                          </p:val>
                                        </p:tav>
                                      </p:tavLst>
                                    </p:anim>
                                    <p:anim calcmode="lin" valueType="num">
                                      <p:cBhvr>
                                        <p:cTn id="43" dur="1000" fill="hold"/>
                                        <p:tgtEl>
                                          <p:spTgt spid="24"/>
                                        </p:tgtEl>
                                        <p:attrNameLst>
                                          <p:attrName>ppt_y</p:attrName>
                                        </p:attrNameLst>
                                      </p:cBhvr>
                                      <p:tavLst>
                                        <p:tav tm="0">
                                          <p:val>
                                            <p:strVal val="#ppt_y+.1"/>
                                          </p:val>
                                        </p:tav>
                                        <p:tav tm="100000">
                                          <p:val>
                                            <p:strVal val="#ppt_y"/>
                                          </p:val>
                                        </p:tav>
                                      </p:tavLst>
                                    </p:anim>
                                  </p:childTnLst>
                                </p:cTn>
                              </p:par>
                              <p:par>
                                <p:cTn id="44" presetID="10" presetClass="entr" presetSubtype="0" fill="hold" grpId="0" nodeType="withEffect">
                                  <p:stCondLst>
                                    <p:cond delay="0"/>
                                  </p:stCondLst>
                                  <p:childTnLst>
                                    <p:set>
                                      <p:cBhvr>
                                        <p:cTn id="45" dur="1" fill="hold">
                                          <p:stCondLst>
                                            <p:cond delay="0"/>
                                          </p:stCondLst>
                                        </p:cTn>
                                        <p:tgtEl>
                                          <p:spTgt spid="25"/>
                                        </p:tgtEl>
                                        <p:attrNameLst>
                                          <p:attrName>style.visibility</p:attrName>
                                        </p:attrNameLst>
                                      </p:cBhvr>
                                      <p:to>
                                        <p:strVal val="visible"/>
                                      </p:to>
                                    </p:set>
                                    <p:animEffect transition="in" filter="fade">
                                      <p:cBhvr>
                                        <p:cTn id="46" dur="500"/>
                                        <p:tgtEl>
                                          <p:spTgt spid="25"/>
                                        </p:tgtEl>
                                      </p:cBhvr>
                                    </p:animEffect>
                                  </p:childTnLst>
                                </p:cTn>
                              </p:par>
                              <p:par>
                                <p:cTn id="47" presetID="10" presetClass="entr" presetSubtype="0" fill="hold" nodeType="withEffect">
                                  <p:stCondLst>
                                    <p:cond delay="0"/>
                                  </p:stCondLst>
                                  <p:childTnLst>
                                    <p:set>
                                      <p:cBhvr>
                                        <p:cTn id="48" dur="1" fill="hold">
                                          <p:stCondLst>
                                            <p:cond delay="0"/>
                                          </p:stCondLst>
                                        </p:cTn>
                                        <p:tgtEl>
                                          <p:spTgt spid="47"/>
                                        </p:tgtEl>
                                        <p:attrNameLst>
                                          <p:attrName>style.visibility</p:attrName>
                                        </p:attrNameLst>
                                      </p:cBhvr>
                                      <p:to>
                                        <p:strVal val="visible"/>
                                      </p:to>
                                    </p:set>
                                    <p:animEffect transition="in" filter="fade">
                                      <p:cBhvr>
                                        <p:cTn id="49" dur="500"/>
                                        <p:tgtEl>
                                          <p:spTgt spid="47"/>
                                        </p:tgtEl>
                                      </p:cBhvr>
                                    </p:animEffect>
                                  </p:childTnLst>
                                </p:cTn>
                              </p:par>
                              <p:par>
                                <p:cTn id="50" presetID="10" presetClass="entr" presetSubtype="0" fill="hold" grpId="0" nodeType="withEffect">
                                  <p:stCondLst>
                                    <p:cond delay="0"/>
                                  </p:stCondLst>
                                  <p:childTnLst>
                                    <p:set>
                                      <p:cBhvr>
                                        <p:cTn id="51" dur="1" fill="hold">
                                          <p:stCondLst>
                                            <p:cond delay="0"/>
                                          </p:stCondLst>
                                        </p:cTn>
                                        <p:tgtEl>
                                          <p:spTgt spid="50"/>
                                        </p:tgtEl>
                                        <p:attrNameLst>
                                          <p:attrName>style.visibility</p:attrName>
                                        </p:attrNameLst>
                                      </p:cBhvr>
                                      <p:to>
                                        <p:strVal val="visible"/>
                                      </p:to>
                                    </p:set>
                                    <p:animEffect transition="in" filter="fade">
                                      <p:cBhvr>
                                        <p:cTn id="52" dur="500"/>
                                        <p:tgtEl>
                                          <p:spTgt spid="50"/>
                                        </p:tgtEl>
                                      </p:cBhvr>
                                    </p:animEffect>
                                  </p:childTnLst>
                                </p:cTn>
                              </p:par>
                              <p:par>
                                <p:cTn id="53" presetID="10" presetClass="entr" presetSubtype="0" fill="hold" grpId="0" nodeType="withEffect">
                                  <p:stCondLst>
                                    <p:cond delay="0"/>
                                  </p:stCondLst>
                                  <p:childTnLst>
                                    <p:set>
                                      <p:cBhvr>
                                        <p:cTn id="54" dur="1" fill="hold">
                                          <p:stCondLst>
                                            <p:cond delay="0"/>
                                          </p:stCondLst>
                                        </p:cTn>
                                        <p:tgtEl>
                                          <p:spTgt spid="49"/>
                                        </p:tgtEl>
                                        <p:attrNameLst>
                                          <p:attrName>style.visibility</p:attrName>
                                        </p:attrNameLst>
                                      </p:cBhvr>
                                      <p:to>
                                        <p:strVal val="visible"/>
                                      </p:to>
                                    </p:set>
                                    <p:animEffect transition="in" filter="fade">
                                      <p:cBhvr>
                                        <p:cTn id="55" dur="500"/>
                                        <p:tgtEl>
                                          <p:spTgt spid="49"/>
                                        </p:tgtEl>
                                      </p:cBhvr>
                                    </p:animEffect>
                                  </p:childTnLst>
                                </p:cTn>
                              </p:par>
                              <p:par>
                                <p:cTn id="56" presetID="10" presetClass="entr" presetSubtype="0" fill="hold" nodeType="withEffect">
                                  <p:stCondLst>
                                    <p:cond delay="0"/>
                                  </p:stCondLst>
                                  <p:childTnLst>
                                    <p:set>
                                      <p:cBhvr>
                                        <p:cTn id="57" dur="1" fill="hold">
                                          <p:stCondLst>
                                            <p:cond delay="0"/>
                                          </p:stCondLst>
                                        </p:cTn>
                                        <p:tgtEl>
                                          <p:spTgt spid="45"/>
                                        </p:tgtEl>
                                        <p:attrNameLst>
                                          <p:attrName>style.visibility</p:attrName>
                                        </p:attrNameLst>
                                      </p:cBhvr>
                                      <p:to>
                                        <p:strVal val="visible"/>
                                      </p:to>
                                    </p:set>
                                    <p:animEffect transition="in" filter="fade">
                                      <p:cBhvr>
                                        <p:cTn id="58" dur="500"/>
                                        <p:tgtEl>
                                          <p:spTgt spid="45"/>
                                        </p:tgtEl>
                                      </p:cBhvr>
                                    </p:animEffect>
                                  </p:childTnLst>
                                </p:cTn>
                              </p:par>
                              <p:par>
                                <p:cTn id="59" presetID="2" presetClass="entr" presetSubtype="4" fill="hold" nodeType="withEffect">
                                  <p:stCondLst>
                                    <p:cond delay="0"/>
                                  </p:stCondLst>
                                  <p:childTnLst>
                                    <p:set>
                                      <p:cBhvr>
                                        <p:cTn id="60" dur="1" fill="hold">
                                          <p:stCondLst>
                                            <p:cond delay="0"/>
                                          </p:stCondLst>
                                        </p:cTn>
                                        <p:tgtEl>
                                          <p:spTgt spid="31"/>
                                        </p:tgtEl>
                                        <p:attrNameLst>
                                          <p:attrName>style.visibility</p:attrName>
                                        </p:attrNameLst>
                                      </p:cBhvr>
                                      <p:to>
                                        <p:strVal val="visible"/>
                                      </p:to>
                                    </p:set>
                                    <p:anim calcmode="lin" valueType="num">
                                      <p:cBhvr additive="base">
                                        <p:cTn id="61" dur="500" fill="hold"/>
                                        <p:tgtEl>
                                          <p:spTgt spid="31"/>
                                        </p:tgtEl>
                                        <p:attrNameLst>
                                          <p:attrName>ppt_x</p:attrName>
                                        </p:attrNameLst>
                                      </p:cBhvr>
                                      <p:tavLst>
                                        <p:tav tm="0">
                                          <p:val>
                                            <p:strVal val="#ppt_x"/>
                                          </p:val>
                                        </p:tav>
                                        <p:tav tm="100000">
                                          <p:val>
                                            <p:strVal val="#ppt_x"/>
                                          </p:val>
                                        </p:tav>
                                      </p:tavLst>
                                    </p:anim>
                                    <p:anim calcmode="lin" valueType="num">
                                      <p:cBhvr additive="base">
                                        <p:cTn id="62" dur="500" fill="hold"/>
                                        <p:tgtEl>
                                          <p:spTgt spid="31"/>
                                        </p:tgtEl>
                                        <p:attrNameLst>
                                          <p:attrName>ppt_y</p:attrName>
                                        </p:attrNameLst>
                                      </p:cBhvr>
                                      <p:tavLst>
                                        <p:tav tm="0">
                                          <p:val>
                                            <p:strVal val="1+#ppt_h/2"/>
                                          </p:val>
                                        </p:tav>
                                        <p:tav tm="100000">
                                          <p:val>
                                            <p:strVal val="#ppt_y"/>
                                          </p:val>
                                        </p:tav>
                                      </p:tavLst>
                                    </p:anim>
                                  </p:childTnLst>
                                </p:cTn>
                              </p:par>
                              <p:par>
                                <p:cTn id="63" presetID="10" presetClass="entr" presetSubtype="0" fill="hold" grpId="0" nodeType="withEffect">
                                  <p:stCondLst>
                                    <p:cond delay="0"/>
                                  </p:stCondLst>
                                  <p:childTnLst>
                                    <p:set>
                                      <p:cBhvr>
                                        <p:cTn id="64" dur="1" fill="hold">
                                          <p:stCondLst>
                                            <p:cond delay="0"/>
                                          </p:stCondLst>
                                        </p:cTn>
                                        <p:tgtEl>
                                          <p:spTgt spid="32"/>
                                        </p:tgtEl>
                                        <p:attrNameLst>
                                          <p:attrName>style.visibility</p:attrName>
                                        </p:attrNameLst>
                                      </p:cBhvr>
                                      <p:to>
                                        <p:strVal val="visible"/>
                                      </p:to>
                                    </p:set>
                                    <p:animEffect transition="in" filter="fade">
                                      <p:cBhvr>
                                        <p:cTn id="65" dur="500"/>
                                        <p:tgtEl>
                                          <p:spTgt spid="32"/>
                                        </p:tgtEl>
                                      </p:cBhvr>
                                    </p:animEffect>
                                  </p:childTnLst>
                                </p:cTn>
                              </p:par>
                              <p:par>
                                <p:cTn id="66" presetID="10" presetClass="entr" presetSubtype="0" fill="hold" nodeType="withEffect">
                                  <p:stCondLst>
                                    <p:cond delay="0"/>
                                  </p:stCondLst>
                                  <p:childTnLst>
                                    <p:set>
                                      <p:cBhvr>
                                        <p:cTn id="67" dur="1" fill="hold">
                                          <p:stCondLst>
                                            <p:cond delay="0"/>
                                          </p:stCondLst>
                                        </p:cTn>
                                        <p:tgtEl>
                                          <p:spTgt spid="39"/>
                                        </p:tgtEl>
                                        <p:attrNameLst>
                                          <p:attrName>style.visibility</p:attrName>
                                        </p:attrNameLst>
                                      </p:cBhvr>
                                      <p:to>
                                        <p:strVal val="visible"/>
                                      </p:to>
                                    </p:set>
                                    <p:animEffect transition="in" filter="fade">
                                      <p:cBhvr>
                                        <p:cTn id="68" dur="500"/>
                                        <p:tgtEl>
                                          <p:spTgt spid="39"/>
                                        </p:tgtEl>
                                      </p:cBhvr>
                                    </p:animEffect>
                                  </p:childTnLst>
                                </p:cTn>
                              </p:par>
                              <p:par>
                                <p:cTn id="69" presetID="10" presetClass="entr" presetSubtype="0" fill="hold" grpId="0" nodeType="withEffect">
                                  <p:stCondLst>
                                    <p:cond delay="0"/>
                                  </p:stCondLst>
                                  <p:childTnLst>
                                    <p:set>
                                      <p:cBhvr>
                                        <p:cTn id="70" dur="1" fill="hold">
                                          <p:stCondLst>
                                            <p:cond delay="0"/>
                                          </p:stCondLst>
                                        </p:cTn>
                                        <p:tgtEl>
                                          <p:spTgt spid="52"/>
                                        </p:tgtEl>
                                        <p:attrNameLst>
                                          <p:attrName>style.visibility</p:attrName>
                                        </p:attrNameLst>
                                      </p:cBhvr>
                                      <p:to>
                                        <p:strVal val="visible"/>
                                      </p:to>
                                    </p:set>
                                    <p:animEffect transition="in" filter="fade">
                                      <p:cBhvr>
                                        <p:cTn id="71" dur="500"/>
                                        <p:tgtEl>
                                          <p:spTgt spid="52"/>
                                        </p:tgtEl>
                                      </p:cBhvr>
                                    </p:animEffect>
                                  </p:childTnLst>
                                </p:cTn>
                              </p:par>
                              <p:par>
                                <p:cTn id="72" presetID="10" presetClass="entr" presetSubtype="0" fill="hold" nodeType="withEffect">
                                  <p:stCondLst>
                                    <p:cond delay="0"/>
                                  </p:stCondLst>
                                  <p:childTnLst>
                                    <p:set>
                                      <p:cBhvr>
                                        <p:cTn id="73" dur="1" fill="hold">
                                          <p:stCondLst>
                                            <p:cond delay="0"/>
                                          </p:stCondLst>
                                        </p:cTn>
                                        <p:tgtEl>
                                          <p:spTgt spid="41"/>
                                        </p:tgtEl>
                                        <p:attrNameLst>
                                          <p:attrName>style.visibility</p:attrName>
                                        </p:attrNameLst>
                                      </p:cBhvr>
                                      <p:to>
                                        <p:strVal val="visible"/>
                                      </p:to>
                                    </p:set>
                                    <p:animEffect transition="in" filter="fade">
                                      <p:cBhvr>
                                        <p:cTn id="74" dur="500"/>
                                        <p:tgtEl>
                                          <p:spTgt spid="41"/>
                                        </p:tgtEl>
                                      </p:cBhvr>
                                    </p:animEffect>
                                  </p:childTnLst>
                                </p:cTn>
                              </p:par>
                              <p:par>
                                <p:cTn id="75" presetID="10" presetClass="entr" presetSubtype="0" fill="hold" grpId="0" nodeType="withEffect">
                                  <p:stCondLst>
                                    <p:cond delay="0"/>
                                  </p:stCondLst>
                                  <p:childTnLst>
                                    <p:set>
                                      <p:cBhvr>
                                        <p:cTn id="76" dur="1" fill="hold">
                                          <p:stCondLst>
                                            <p:cond delay="0"/>
                                          </p:stCondLst>
                                        </p:cTn>
                                        <p:tgtEl>
                                          <p:spTgt spid="54"/>
                                        </p:tgtEl>
                                        <p:attrNameLst>
                                          <p:attrName>style.visibility</p:attrName>
                                        </p:attrNameLst>
                                      </p:cBhvr>
                                      <p:to>
                                        <p:strVal val="visible"/>
                                      </p:to>
                                    </p:set>
                                    <p:animEffect transition="in" filter="fade">
                                      <p:cBhvr>
                                        <p:cTn id="77" dur="500"/>
                                        <p:tgtEl>
                                          <p:spTgt spid="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25" grpId="0"/>
      <p:bldP spid="26" grpId="0" animBg="1"/>
      <p:bldP spid="29" grpId="0"/>
      <p:bldP spid="32" grpId="0"/>
      <p:bldP spid="48" grpId="0"/>
      <p:bldP spid="49" grpId="0"/>
      <p:bldP spid="50" grpId="0"/>
      <p:bldP spid="52" grpId="0"/>
      <p:bldP spid="54" grpId="0"/>
      <p:bldP spid="59"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15557B6A-27DD-4748-8BB3-4D5EB5CD3F2F}"/>
              </a:ext>
            </a:extLst>
          </p:cNvPr>
          <p:cNvSpPr>
            <a:spLocks noGrp="1"/>
          </p:cNvSpPr>
          <p:nvPr>
            <p:ph type="title"/>
          </p:nvPr>
        </p:nvSpPr>
        <p:spPr/>
        <p:txBody>
          <a:bodyPr/>
          <a:lstStyle/>
          <a:p>
            <a:r>
              <a:rPr lang="en-US" b="1" dirty="0"/>
              <a:t>Fiscal Policy under Flexible Exchange Rates </a:t>
            </a:r>
          </a:p>
        </p:txBody>
      </p:sp>
      <p:cxnSp>
        <p:nvCxnSpPr>
          <p:cNvPr id="4" name="Düz Bağlayıcı 3">
            <a:extLst>
              <a:ext uri="{FF2B5EF4-FFF2-40B4-BE49-F238E27FC236}">
                <a16:creationId xmlns:a16="http://schemas.microsoft.com/office/drawing/2014/main" id="{D47C9C5F-E61A-41FA-B792-E6961EDE5782}"/>
              </a:ext>
            </a:extLst>
          </p:cNvPr>
          <p:cNvCxnSpPr>
            <a:cxnSpLocks/>
          </p:cNvCxnSpPr>
          <p:nvPr/>
        </p:nvCxnSpPr>
        <p:spPr>
          <a:xfrm>
            <a:off x="2362200" y="1905000"/>
            <a:ext cx="0" cy="3962400"/>
          </a:xfrm>
          <a:prstGeom prst="line">
            <a:avLst/>
          </a:prstGeom>
        </p:spPr>
        <p:style>
          <a:lnRef idx="1">
            <a:schemeClr val="dk1"/>
          </a:lnRef>
          <a:fillRef idx="0">
            <a:schemeClr val="dk1"/>
          </a:fillRef>
          <a:effectRef idx="0">
            <a:schemeClr val="dk1"/>
          </a:effectRef>
          <a:fontRef idx="minor">
            <a:schemeClr val="tx1"/>
          </a:fontRef>
        </p:style>
      </p:cxnSp>
      <p:cxnSp>
        <p:nvCxnSpPr>
          <p:cNvPr id="6" name="Düz Bağlayıcı 5">
            <a:extLst>
              <a:ext uri="{FF2B5EF4-FFF2-40B4-BE49-F238E27FC236}">
                <a16:creationId xmlns:a16="http://schemas.microsoft.com/office/drawing/2014/main" id="{6D14DF76-5039-4773-92E5-8D816C64E350}"/>
              </a:ext>
            </a:extLst>
          </p:cNvPr>
          <p:cNvCxnSpPr>
            <a:cxnSpLocks/>
          </p:cNvCxnSpPr>
          <p:nvPr/>
        </p:nvCxnSpPr>
        <p:spPr>
          <a:xfrm>
            <a:off x="2362200" y="5867400"/>
            <a:ext cx="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0" name="Düz Bağlayıcı 9">
            <a:extLst>
              <a:ext uri="{FF2B5EF4-FFF2-40B4-BE49-F238E27FC236}">
                <a16:creationId xmlns:a16="http://schemas.microsoft.com/office/drawing/2014/main" id="{F2D9B079-6CCF-4410-8090-F2E6CD14F393}"/>
              </a:ext>
            </a:extLst>
          </p:cNvPr>
          <p:cNvCxnSpPr/>
          <p:nvPr/>
        </p:nvCxnSpPr>
        <p:spPr>
          <a:xfrm>
            <a:off x="2438400" y="5867400"/>
            <a:ext cx="4800600" cy="0"/>
          </a:xfrm>
          <a:prstGeom prst="line">
            <a:avLst/>
          </a:prstGeom>
        </p:spPr>
        <p:style>
          <a:lnRef idx="1">
            <a:schemeClr val="dk1"/>
          </a:lnRef>
          <a:fillRef idx="0">
            <a:schemeClr val="dk1"/>
          </a:fillRef>
          <a:effectRef idx="0">
            <a:schemeClr val="dk1"/>
          </a:effectRef>
          <a:fontRef idx="minor">
            <a:schemeClr val="tx1"/>
          </a:fontRef>
        </p:style>
      </p:cxnSp>
      <p:cxnSp>
        <p:nvCxnSpPr>
          <p:cNvPr id="12" name="Düz Bağlayıcı 11">
            <a:extLst>
              <a:ext uri="{FF2B5EF4-FFF2-40B4-BE49-F238E27FC236}">
                <a16:creationId xmlns:a16="http://schemas.microsoft.com/office/drawing/2014/main" id="{94EBBA1D-0FFE-4408-93B2-8F818F271379}"/>
              </a:ext>
            </a:extLst>
          </p:cNvPr>
          <p:cNvCxnSpPr/>
          <p:nvPr/>
        </p:nvCxnSpPr>
        <p:spPr>
          <a:xfrm>
            <a:off x="2773348" y="2276592"/>
            <a:ext cx="4114800" cy="2971800"/>
          </a:xfrm>
          <a:prstGeom prst="line">
            <a:avLst/>
          </a:prstGeom>
        </p:spPr>
        <p:style>
          <a:lnRef idx="1">
            <a:schemeClr val="dk1"/>
          </a:lnRef>
          <a:fillRef idx="0">
            <a:schemeClr val="dk1"/>
          </a:fillRef>
          <a:effectRef idx="0">
            <a:schemeClr val="dk1"/>
          </a:effectRef>
          <a:fontRef idx="minor">
            <a:schemeClr val="tx1"/>
          </a:fontRef>
        </p:style>
      </p:cxnSp>
      <p:cxnSp>
        <p:nvCxnSpPr>
          <p:cNvPr id="14" name="Düz Bağlayıcı 13">
            <a:extLst>
              <a:ext uri="{FF2B5EF4-FFF2-40B4-BE49-F238E27FC236}">
                <a16:creationId xmlns:a16="http://schemas.microsoft.com/office/drawing/2014/main" id="{3D5FAD01-A45C-461B-A839-6F1CBBCD7887}"/>
              </a:ext>
            </a:extLst>
          </p:cNvPr>
          <p:cNvCxnSpPr/>
          <p:nvPr/>
        </p:nvCxnSpPr>
        <p:spPr>
          <a:xfrm flipV="1">
            <a:off x="2590800" y="2286000"/>
            <a:ext cx="4419600" cy="3200400"/>
          </a:xfrm>
          <a:prstGeom prst="line">
            <a:avLst/>
          </a:prstGeom>
        </p:spPr>
        <p:style>
          <a:lnRef idx="1">
            <a:schemeClr val="dk1"/>
          </a:lnRef>
          <a:fillRef idx="0">
            <a:schemeClr val="dk1"/>
          </a:fillRef>
          <a:effectRef idx="0">
            <a:schemeClr val="dk1"/>
          </a:effectRef>
          <a:fontRef idx="minor">
            <a:schemeClr val="tx1"/>
          </a:fontRef>
        </p:style>
      </p:cxnSp>
      <p:cxnSp>
        <p:nvCxnSpPr>
          <p:cNvPr id="16" name="Düz Bağlayıcı 15">
            <a:extLst>
              <a:ext uri="{FF2B5EF4-FFF2-40B4-BE49-F238E27FC236}">
                <a16:creationId xmlns:a16="http://schemas.microsoft.com/office/drawing/2014/main" id="{E48E0B87-22A3-4E92-AF74-80F24825DCA1}"/>
              </a:ext>
            </a:extLst>
          </p:cNvPr>
          <p:cNvCxnSpPr>
            <a:cxnSpLocks/>
          </p:cNvCxnSpPr>
          <p:nvPr/>
        </p:nvCxnSpPr>
        <p:spPr>
          <a:xfrm flipV="1">
            <a:off x="3886200" y="1752600"/>
            <a:ext cx="2626585" cy="3384202"/>
          </a:xfrm>
          <a:prstGeom prst="line">
            <a:avLst/>
          </a:prstGeom>
        </p:spPr>
        <p:style>
          <a:lnRef idx="1">
            <a:schemeClr val="dk1"/>
          </a:lnRef>
          <a:fillRef idx="0">
            <a:schemeClr val="dk1"/>
          </a:fillRef>
          <a:effectRef idx="0">
            <a:schemeClr val="dk1"/>
          </a:effectRef>
          <a:fontRef idx="minor">
            <a:schemeClr val="tx1"/>
          </a:fontRef>
        </p:style>
      </p:cxnSp>
      <p:sp>
        <p:nvSpPr>
          <p:cNvPr id="17" name="Metin kutusu 16">
            <a:extLst>
              <a:ext uri="{FF2B5EF4-FFF2-40B4-BE49-F238E27FC236}">
                <a16:creationId xmlns:a16="http://schemas.microsoft.com/office/drawing/2014/main" id="{D42693E3-E2C2-4324-BF79-2F40AA6B21FA}"/>
              </a:ext>
            </a:extLst>
          </p:cNvPr>
          <p:cNvSpPr txBox="1"/>
          <p:nvPr/>
        </p:nvSpPr>
        <p:spPr>
          <a:xfrm>
            <a:off x="6858000" y="5136802"/>
            <a:ext cx="497252" cy="400110"/>
          </a:xfrm>
          <a:prstGeom prst="rect">
            <a:avLst/>
          </a:prstGeom>
          <a:noFill/>
        </p:spPr>
        <p:txBody>
          <a:bodyPr wrap="none" rtlCol="0">
            <a:spAutoFit/>
          </a:bodyPr>
          <a:lstStyle/>
          <a:p>
            <a:r>
              <a:rPr lang="en-US" sz="2000" dirty="0"/>
              <a:t>IS</a:t>
            </a:r>
            <a:r>
              <a:rPr lang="en-US" sz="2000" baseline="-25000" dirty="0"/>
              <a:t>0</a:t>
            </a:r>
            <a:endParaRPr lang="en-US" dirty="0"/>
          </a:p>
        </p:txBody>
      </p:sp>
      <p:sp>
        <p:nvSpPr>
          <p:cNvPr id="18" name="Metin kutusu 17">
            <a:extLst>
              <a:ext uri="{FF2B5EF4-FFF2-40B4-BE49-F238E27FC236}">
                <a16:creationId xmlns:a16="http://schemas.microsoft.com/office/drawing/2014/main" id="{EA53DF36-6053-4DD3-9A60-180EB76F6DB6}"/>
              </a:ext>
            </a:extLst>
          </p:cNvPr>
          <p:cNvSpPr txBox="1"/>
          <p:nvPr/>
        </p:nvSpPr>
        <p:spPr>
          <a:xfrm>
            <a:off x="6440563" y="1489123"/>
            <a:ext cx="762000" cy="338554"/>
          </a:xfrm>
          <a:prstGeom prst="rect">
            <a:avLst/>
          </a:prstGeom>
          <a:noFill/>
        </p:spPr>
        <p:txBody>
          <a:bodyPr wrap="square" rtlCol="0">
            <a:spAutoFit/>
          </a:bodyPr>
          <a:lstStyle/>
          <a:p>
            <a:r>
              <a:rPr lang="en-US" sz="1600" dirty="0"/>
              <a:t>BP</a:t>
            </a:r>
            <a:r>
              <a:rPr lang="en-US" sz="1600" baseline="-25000" dirty="0"/>
              <a:t>0</a:t>
            </a:r>
            <a:endParaRPr lang="en-US" sz="1600" dirty="0"/>
          </a:p>
        </p:txBody>
      </p:sp>
      <p:sp>
        <p:nvSpPr>
          <p:cNvPr id="19" name="Metin kutusu 18">
            <a:extLst>
              <a:ext uri="{FF2B5EF4-FFF2-40B4-BE49-F238E27FC236}">
                <a16:creationId xmlns:a16="http://schemas.microsoft.com/office/drawing/2014/main" id="{34F263E2-77D2-4302-975D-F3E61521AD9C}"/>
              </a:ext>
            </a:extLst>
          </p:cNvPr>
          <p:cNvSpPr txBox="1"/>
          <p:nvPr/>
        </p:nvSpPr>
        <p:spPr>
          <a:xfrm>
            <a:off x="7086600" y="2012602"/>
            <a:ext cx="762000" cy="400110"/>
          </a:xfrm>
          <a:prstGeom prst="rect">
            <a:avLst/>
          </a:prstGeom>
          <a:noFill/>
        </p:spPr>
        <p:txBody>
          <a:bodyPr wrap="square" rtlCol="0">
            <a:spAutoFit/>
          </a:bodyPr>
          <a:lstStyle/>
          <a:p>
            <a:r>
              <a:rPr lang="en-US" sz="2000" dirty="0"/>
              <a:t>LM</a:t>
            </a:r>
            <a:r>
              <a:rPr lang="en-US" sz="2000" baseline="-25000" dirty="0"/>
              <a:t>0</a:t>
            </a:r>
            <a:endParaRPr lang="en-US" sz="2000" dirty="0"/>
          </a:p>
        </p:txBody>
      </p:sp>
      <p:cxnSp>
        <p:nvCxnSpPr>
          <p:cNvPr id="21" name="Düz Bağlayıcı 20">
            <a:extLst>
              <a:ext uri="{FF2B5EF4-FFF2-40B4-BE49-F238E27FC236}">
                <a16:creationId xmlns:a16="http://schemas.microsoft.com/office/drawing/2014/main" id="{228A51F5-FEAA-4B85-B61C-A3202CC114FF}"/>
              </a:ext>
            </a:extLst>
          </p:cNvPr>
          <p:cNvCxnSpPr/>
          <p:nvPr/>
        </p:nvCxnSpPr>
        <p:spPr>
          <a:xfrm>
            <a:off x="3975526" y="1859271"/>
            <a:ext cx="3697652" cy="2787998"/>
          </a:xfrm>
          <a:prstGeom prst="line">
            <a:avLst/>
          </a:prstGeom>
          <a:ln w="28575">
            <a:solidFill>
              <a:srgbClr val="00B050"/>
            </a:solidFill>
          </a:ln>
        </p:spPr>
        <p:style>
          <a:lnRef idx="1">
            <a:schemeClr val="dk1"/>
          </a:lnRef>
          <a:fillRef idx="0">
            <a:schemeClr val="dk1"/>
          </a:fillRef>
          <a:effectRef idx="0">
            <a:schemeClr val="dk1"/>
          </a:effectRef>
          <a:fontRef idx="minor">
            <a:schemeClr val="tx1"/>
          </a:fontRef>
        </p:style>
      </p:cxnSp>
      <p:sp>
        <p:nvSpPr>
          <p:cNvPr id="22" name="Metin kutusu 21">
            <a:extLst>
              <a:ext uri="{FF2B5EF4-FFF2-40B4-BE49-F238E27FC236}">
                <a16:creationId xmlns:a16="http://schemas.microsoft.com/office/drawing/2014/main" id="{07BA9207-4281-4B7F-BEB4-C65DA6A762E8}"/>
              </a:ext>
            </a:extLst>
          </p:cNvPr>
          <p:cNvSpPr txBox="1"/>
          <p:nvPr/>
        </p:nvSpPr>
        <p:spPr>
          <a:xfrm>
            <a:off x="7439303" y="4848282"/>
            <a:ext cx="497252" cy="400110"/>
          </a:xfrm>
          <a:prstGeom prst="rect">
            <a:avLst/>
          </a:prstGeom>
          <a:noFill/>
        </p:spPr>
        <p:txBody>
          <a:bodyPr wrap="none" rtlCol="0">
            <a:spAutoFit/>
          </a:bodyPr>
          <a:lstStyle/>
          <a:p>
            <a:r>
              <a:rPr lang="en-US" sz="2000" dirty="0"/>
              <a:t>IS</a:t>
            </a:r>
            <a:r>
              <a:rPr lang="en-US" sz="2000" baseline="-25000" dirty="0"/>
              <a:t>1</a:t>
            </a:r>
            <a:endParaRPr lang="en-US" sz="2000" dirty="0"/>
          </a:p>
        </p:txBody>
      </p:sp>
      <p:cxnSp>
        <p:nvCxnSpPr>
          <p:cNvPr id="31" name="Düz Bağlayıcı 30">
            <a:extLst>
              <a:ext uri="{FF2B5EF4-FFF2-40B4-BE49-F238E27FC236}">
                <a16:creationId xmlns:a16="http://schemas.microsoft.com/office/drawing/2014/main" id="{FB6D990F-5BE3-4EDF-B4C1-D263922309FF}"/>
              </a:ext>
            </a:extLst>
          </p:cNvPr>
          <p:cNvCxnSpPr/>
          <p:nvPr/>
        </p:nvCxnSpPr>
        <p:spPr>
          <a:xfrm>
            <a:off x="3410608" y="1958627"/>
            <a:ext cx="4074091" cy="3016598"/>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sp>
        <p:nvSpPr>
          <p:cNvPr id="32" name="Metin kutusu 31">
            <a:extLst>
              <a:ext uri="{FF2B5EF4-FFF2-40B4-BE49-F238E27FC236}">
                <a16:creationId xmlns:a16="http://schemas.microsoft.com/office/drawing/2014/main" id="{31779F3E-D64C-4406-962D-C3D7B198657F}"/>
              </a:ext>
            </a:extLst>
          </p:cNvPr>
          <p:cNvSpPr txBox="1"/>
          <p:nvPr/>
        </p:nvSpPr>
        <p:spPr>
          <a:xfrm>
            <a:off x="7584760" y="4448172"/>
            <a:ext cx="845808" cy="400110"/>
          </a:xfrm>
          <a:prstGeom prst="rect">
            <a:avLst/>
          </a:prstGeom>
          <a:noFill/>
        </p:spPr>
        <p:txBody>
          <a:bodyPr wrap="square" rtlCol="0">
            <a:spAutoFit/>
          </a:bodyPr>
          <a:lstStyle/>
          <a:p>
            <a:r>
              <a:rPr lang="en-US" sz="2000" dirty="0"/>
              <a:t>IS</a:t>
            </a:r>
            <a:r>
              <a:rPr lang="en-US" sz="2000" baseline="-25000" dirty="0"/>
              <a:t>2</a:t>
            </a:r>
            <a:endParaRPr lang="en-US" sz="2000" dirty="0"/>
          </a:p>
        </p:txBody>
      </p:sp>
      <p:cxnSp>
        <p:nvCxnSpPr>
          <p:cNvPr id="34" name="Düz Bağlayıcı 33">
            <a:extLst>
              <a:ext uri="{FF2B5EF4-FFF2-40B4-BE49-F238E27FC236}">
                <a16:creationId xmlns:a16="http://schemas.microsoft.com/office/drawing/2014/main" id="{7D7DDB47-8419-4EAD-A704-522B23FFB444}"/>
              </a:ext>
            </a:extLst>
          </p:cNvPr>
          <p:cNvCxnSpPr>
            <a:cxnSpLocks/>
          </p:cNvCxnSpPr>
          <p:nvPr/>
        </p:nvCxnSpPr>
        <p:spPr>
          <a:xfrm flipH="1">
            <a:off x="4884112" y="3843733"/>
            <a:ext cx="38100" cy="1930688"/>
          </a:xfrm>
          <a:prstGeom prst="line">
            <a:avLst/>
          </a:prstGeom>
          <a:ln w="9525"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37" name="Düz Bağlayıcı 36">
            <a:extLst>
              <a:ext uri="{FF2B5EF4-FFF2-40B4-BE49-F238E27FC236}">
                <a16:creationId xmlns:a16="http://schemas.microsoft.com/office/drawing/2014/main" id="{683F8432-2A42-4884-94F4-46D76B4F6FE7}"/>
              </a:ext>
            </a:extLst>
          </p:cNvPr>
          <p:cNvCxnSpPr/>
          <p:nvPr/>
        </p:nvCxnSpPr>
        <p:spPr>
          <a:xfrm flipH="1">
            <a:off x="2438400" y="3843733"/>
            <a:ext cx="2448900" cy="0"/>
          </a:xfrm>
          <a:prstGeom prst="line">
            <a:avLst/>
          </a:prstGeom>
          <a:ln w="9525"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39" name="Düz Bağlayıcı 38">
            <a:extLst>
              <a:ext uri="{FF2B5EF4-FFF2-40B4-BE49-F238E27FC236}">
                <a16:creationId xmlns:a16="http://schemas.microsoft.com/office/drawing/2014/main" id="{4DC3D2B6-7672-4025-A8D6-C16A1646A447}"/>
              </a:ext>
            </a:extLst>
          </p:cNvPr>
          <p:cNvCxnSpPr>
            <a:cxnSpLocks/>
          </p:cNvCxnSpPr>
          <p:nvPr/>
        </p:nvCxnSpPr>
        <p:spPr>
          <a:xfrm>
            <a:off x="5729966" y="3216523"/>
            <a:ext cx="0" cy="2631767"/>
          </a:xfrm>
          <a:prstGeom prst="line">
            <a:avLst/>
          </a:prstGeom>
          <a:ln w="9525"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41" name="Düz Bağlayıcı 40">
            <a:extLst>
              <a:ext uri="{FF2B5EF4-FFF2-40B4-BE49-F238E27FC236}">
                <a16:creationId xmlns:a16="http://schemas.microsoft.com/office/drawing/2014/main" id="{98AA71BE-246A-4B42-858E-3F79144CCCAE}"/>
              </a:ext>
            </a:extLst>
          </p:cNvPr>
          <p:cNvCxnSpPr>
            <a:cxnSpLocks/>
          </p:cNvCxnSpPr>
          <p:nvPr/>
        </p:nvCxnSpPr>
        <p:spPr>
          <a:xfrm flipH="1">
            <a:off x="2386631" y="3204128"/>
            <a:ext cx="3331335" cy="24790"/>
          </a:xfrm>
          <a:prstGeom prst="line">
            <a:avLst/>
          </a:prstGeom>
          <a:ln w="9525"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48" name="Metin kutusu 47">
            <a:extLst>
              <a:ext uri="{FF2B5EF4-FFF2-40B4-BE49-F238E27FC236}">
                <a16:creationId xmlns:a16="http://schemas.microsoft.com/office/drawing/2014/main" id="{7C213A2B-F870-4ACA-A3E4-5244909C86A4}"/>
              </a:ext>
            </a:extLst>
          </p:cNvPr>
          <p:cNvSpPr txBox="1"/>
          <p:nvPr/>
        </p:nvSpPr>
        <p:spPr>
          <a:xfrm>
            <a:off x="6082364" y="4222471"/>
            <a:ext cx="482824" cy="400110"/>
          </a:xfrm>
          <a:prstGeom prst="rect">
            <a:avLst/>
          </a:prstGeom>
          <a:noFill/>
        </p:spPr>
        <p:txBody>
          <a:bodyPr wrap="none" rtlCol="0">
            <a:spAutoFit/>
          </a:bodyPr>
          <a:lstStyle/>
          <a:p>
            <a:r>
              <a:rPr lang="en-US" sz="2000" dirty="0"/>
              <a:t>(1)</a:t>
            </a:r>
          </a:p>
        </p:txBody>
      </p:sp>
      <p:sp>
        <p:nvSpPr>
          <p:cNvPr id="51" name="Metin kutusu 50">
            <a:extLst>
              <a:ext uri="{FF2B5EF4-FFF2-40B4-BE49-F238E27FC236}">
                <a16:creationId xmlns:a16="http://schemas.microsoft.com/office/drawing/2014/main" id="{27A4C781-FF06-400A-8918-AB6197F0BE12}"/>
              </a:ext>
            </a:extLst>
          </p:cNvPr>
          <p:cNvSpPr txBox="1"/>
          <p:nvPr/>
        </p:nvSpPr>
        <p:spPr>
          <a:xfrm>
            <a:off x="4677128" y="5880217"/>
            <a:ext cx="650483" cy="400110"/>
          </a:xfrm>
          <a:prstGeom prst="rect">
            <a:avLst/>
          </a:prstGeom>
          <a:noFill/>
        </p:spPr>
        <p:txBody>
          <a:bodyPr wrap="square" rtlCol="0">
            <a:spAutoFit/>
          </a:bodyPr>
          <a:lstStyle/>
          <a:p>
            <a:r>
              <a:rPr lang="en-US" sz="2000" dirty="0"/>
              <a:t>Y</a:t>
            </a:r>
            <a:r>
              <a:rPr lang="en-US" sz="2000" baseline="-25000" dirty="0"/>
              <a:t>0</a:t>
            </a:r>
            <a:endParaRPr lang="en-US" sz="2000" dirty="0"/>
          </a:p>
        </p:txBody>
      </p:sp>
      <p:sp>
        <p:nvSpPr>
          <p:cNvPr id="52" name="Metin kutusu 51">
            <a:extLst>
              <a:ext uri="{FF2B5EF4-FFF2-40B4-BE49-F238E27FC236}">
                <a16:creationId xmlns:a16="http://schemas.microsoft.com/office/drawing/2014/main" id="{354F0581-2814-4B46-B8F7-D4CA13E59F18}"/>
              </a:ext>
            </a:extLst>
          </p:cNvPr>
          <p:cNvSpPr txBox="1"/>
          <p:nvPr/>
        </p:nvSpPr>
        <p:spPr>
          <a:xfrm>
            <a:off x="5638793" y="5870028"/>
            <a:ext cx="455574" cy="400110"/>
          </a:xfrm>
          <a:prstGeom prst="rect">
            <a:avLst/>
          </a:prstGeom>
          <a:noFill/>
        </p:spPr>
        <p:txBody>
          <a:bodyPr wrap="none" rtlCol="0">
            <a:spAutoFit/>
          </a:bodyPr>
          <a:lstStyle/>
          <a:p>
            <a:r>
              <a:rPr lang="en-US" sz="2000" dirty="0"/>
              <a:t>Y</a:t>
            </a:r>
            <a:r>
              <a:rPr lang="en-US" sz="2000" baseline="-25000" dirty="0"/>
              <a:t>1</a:t>
            </a:r>
            <a:endParaRPr lang="en-US" sz="2000" dirty="0"/>
          </a:p>
        </p:txBody>
      </p:sp>
      <p:sp>
        <p:nvSpPr>
          <p:cNvPr id="53" name="Metin kutusu 52">
            <a:extLst>
              <a:ext uri="{FF2B5EF4-FFF2-40B4-BE49-F238E27FC236}">
                <a16:creationId xmlns:a16="http://schemas.microsoft.com/office/drawing/2014/main" id="{819F4884-0ABE-49AC-890D-265924DDE800}"/>
              </a:ext>
            </a:extLst>
          </p:cNvPr>
          <p:cNvSpPr txBox="1"/>
          <p:nvPr/>
        </p:nvSpPr>
        <p:spPr>
          <a:xfrm>
            <a:off x="2138638" y="3597359"/>
            <a:ext cx="340158" cy="400110"/>
          </a:xfrm>
          <a:prstGeom prst="rect">
            <a:avLst/>
          </a:prstGeom>
          <a:noFill/>
        </p:spPr>
        <p:txBody>
          <a:bodyPr wrap="none" rtlCol="0">
            <a:spAutoFit/>
          </a:bodyPr>
          <a:lstStyle/>
          <a:p>
            <a:r>
              <a:rPr lang="en-US" sz="2000" dirty="0"/>
              <a:t>i</a:t>
            </a:r>
            <a:r>
              <a:rPr lang="en-US" sz="2000" baseline="-25000" dirty="0"/>
              <a:t>0</a:t>
            </a:r>
            <a:endParaRPr lang="en-US" sz="2000" dirty="0"/>
          </a:p>
        </p:txBody>
      </p:sp>
      <p:sp>
        <p:nvSpPr>
          <p:cNvPr id="54" name="Metin kutusu 53">
            <a:extLst>
              <a:ext uri="{FF2B5EF4-FFF2-40B4-BE49-F238E27FC236}">
                <a16:creationId xmlns:a16="http://schemas.microsoft.com/office/drawing/2014/main" id="{4C3D1053-1757-4E71-90C6-6275FFC0D68A}"/>
              </a:ext>
            </a:extLst>
          </p:cNvPr>
          <p:cNvSpPr txBox="1"/>
          <p:nvPr/>
        </p:nvSpPr>
        <p:spPr>
          <a:xfrm>
            <a:off x="2083486" y="2939969"/>
            <a:ext cx="340158" cy="400110"/>
          </a:xfrm>
          <a:prstGeom prst="rect">
            <a:avLst/>
          </a:prstGeom>
          <a:noFill/>
        </p:spPr>
        <p:txBody>
          <a:bodyPr wrap="none" rtlCol="0">
            <a:spAutoFit/>
          </a:bodyPr>
          <a:lstStyle/>
          <a:p>
            <a:r>
              <a:rPr lang="en-US" sz="2000" dirty="0"/>
              <a:t>i</a:t>
            </a:r>
            <a:r>
              <a:rPr lang="en-US" sz="2000" baseline="-25000" dirty="0"/>
              <a:t>1</a:t>
            </a:r>
            <a:endParaRPr lang="en-US" sz="2000" dirty="0"/>
          </a:p>
        </p:txBody>
      </p:sp>
      <p:sp>
        <p:nvSpPr>
          <p:cNvPr id="55" name="Metin kutusu 54">
            <a:extLst>
              <a:ext uri="{FF2B5EF4-FFF2-40B4-BE49-F238E27FC236}">
                <a16:creationId xmlns:a16="http://schemas.microsoft.com/office/drawing/2014/main" id="{CC9DA260-749F-4357-9C3B-4A5F1F5B20EA}"/>
              </a:ext>
            </a:extLst>
          </p:cNvPr>
          <p:cNvSpPr txBox="1"/>
          <p:nvPr/>
        </p:nvSpPr>
        <p:spPr>
          <a:xfrm>
            <a:off x="2022816" y="1752600"/>
            <a:ext cx="269626" cy="461665"/>
          </a:xfrm>
          <a:prstGeom prst="rect">
            <a:avLst/>
          </a:prstGeom>
          <a:noFill/>
        </p:spPr>
        <p:txBody>
          <a:bodyPr wrap="none" rtlCol="0">
            <a:spAutoFit/>
          </a:bodyPr>
          <a:lstStyle/>
          <a:p>
            <a:r>
              <a:rPr lang="en-US" dirty="0" err="1"/>
              <a:t>i</a:t>
            </a:r>
            <a:endParaRPr lang="en-US" dirty="0"/>
          </a:p>
        </p:txBody>
      </p:sp>
      <p:sp>
        <p:nvSpPr>
          <p:cNvPr id="56" name="Metin kutusu 55">
            <a:extLst>
              <a:ext uri="{FF2B5EF4-FFF2-40B4-BE49-F238E27FC236}">
                <a16:creationId xmlns:a16="http://schemas.microsoft.com/office/drawing/2014/main" id="{249ADEAC-04C0-4A0F-B9D2-105826C23CCA}"/>
              </a:ext>
            </a:extLst>
          </p:cNvPr>
          <p:cNvSpPr txBox="1"/>
          <p:nvPr/>
        </p:nvSpPr>
        <p:spPr>
          <a:xfrm>
            <a:off x="6964293" y="5848290"/>
            <a:ext cx="370614" cy="400110"/>
          </a:xfrm>
          <a:prstGeom prst="rect">
            <a:avLst/>
          </a:prstGeom>
          <a:noFill/>
        </p:spPr>
        <p:txBody>
          <a:bodyPr wrap="none" rtlCol="0">
            <a:spAutoFit/>
          </a:bodyPr>
          <a:lstStyle/>
          <a:p>
            <a:r>
              <a:rPr lang="en-US" sz="2000" dirty="0"/>
              <a:t>Y</a:t>
            </a:r>
          </a:p>
        </p:txBody>
      </p:sp>
      <p:sp>
        <p:nvSpPr>
          <p:cNvPr id="59" name="Metin kutusu 58">
            <a:extLst>
              <a:ext uri="{FF2B5EF4-FFF2-40B4-BE49-F238E27FC236}">
                <a16:creationId xmlns:a16="http://schemas.microsoft.com/office/drawing/2014/main" id="{A6C7E8AE-5320-4FA1-A343-A4662C320467}"/>
              </a:ext>
            </a:extLst>
          </p:cNvPr>
          <p:cNvSpPr txBox="1"/>
          <p:nvPr/>
        </p:nvSpPr>
        <p:spPr>
          <a:xfrm>
            <a:off x="2122363" y="3266054"/>
            <a:ext cx="340158" cy="400110"/>
          </a:xfrm>
          <a:prstGeom prst="rect">
            <a:avLst/>
          </a:prstGeom>
          <a:noFill/>
        </p:spPr>
        <p:txBody>
          <a:bodyPr wrap="none" rtlCol="0">
            <a:spAutoFit/>
          </a:bodyPr>
          <a:lstStyle/>
          <a:p>
            <a:r>
              <a:rPr lang="en-US" sz="2000" dirty="0" err="1"/>
              <a:t>i</a:t>
            </a:r>
            <a:r>
              <a:rPr lang="en-US" sz="2000" dirty="0"/>
              <a:t>’</a:t>
            </a:r>
          </a:p>
        </p:txBody>
      </p:sp>
      <p:sp>
        <p:nvSpPr>
          <p:cNvPr id="60" name="Metin kutusu 59">
            <a:extLst>
              <a:ext uri="{FF2B5EF4-FFF2-40B4-BE49-F238E27FC236}">
                <a16:creationId xmlns:a16="http://schemas.microsoft.com/office/drawing/2014/main" id="{AE672AE3-5DE2-44A3-9894-42733BDBBB38}"/>
              </a:ext>
            </a:extLst>
          </p:cNvPr>
          <p:cNvSpPr txBox="1"/>
          <p:nvPr/>
        </p:nvSpPr>
        <p:spPr>
          <a:xfrm>
            <a:off x="8321021" y="1434628"/>
            <a:ext cx="3628755" cy="4835510"/>
          </a:xfrm>
          <a:prstGeom prst="rect">
            <a:avLst/>
          </a:prstGeom>
          <a:noFill/>
        </p:spPr>
        <p:txBody>
          <a:bodyPr wrap="square" rtlCol="0">
            <a:spAutoFit/>
          </a:bodyPr>
          <a:lstStyle/>
          <a:p>
            <a:r>
              <a:rPr lang="en-US" sz="1600" b="1" dirty="0"/>
              <a:t>Case 2:</a:t>
            </a:r>
            <a:r>
              <a:rPr lang="en-US" sz="1600" dirty="0"/>
              <a:t> BP is relatively steep compared to LM. Let ∆G&gt;0:</a:t>
            </a:r>
          </a:p>
          <a:p>
            <a:pPr marL="457200" indent="-457200">
              <a:buAutoNum type="arabicParenBoth"/>
            </a:pPr>
            <a:r>
              <a:rPr lang="en-US" sz="1600" dirty="0"/>
              <a:t>Initial shift in the IS curve with increase in G; income level rises, imports rise, NX and Current Account worsens; international capital does not respond much to the rise in </a:t>
            </a:r>
            <a:r>
              <a:rPr lang="en-US" sz="1600" dirty="0" err="1"/>
              <a:t>i</a:t>
            </a:r>
            <a:r>
              <a:rPr lang="en-US" sz="1600" dirty="0"/>
              <a:t>, demand for foreign currency rises, foreign currency appreciates, domestic currency depreciates;</a:t>
            </a:r>
          </a:p>
          <a:p>
            <a:pPr marL="457200" indent="-457200">
              <a:buAutoNum type="arabicParenBoth"/>
            </a:pPr>
            <a:r>
              <a:rPr lang="en-US" sz="1600" dirty="0"/>
              <a:t>Subsequent shifts in BP and IS curves with incipient </a:t>
            </a:r>
            <a:r>
              <a:rPr lang="en-US" sz="1600" dirty="0" err="1"/>
              <a:t>BoP</a:t>
            </a:r>
            <a:r>
              <a:rPr lang="en-US" sz="1600" dirty="0"/>
              <a:t> deficit and domestic currency depreciation: </a:t>
            </a:r>
            <a:r>
              <a:rPr lang="en-US" sz="1600" u="sng" dirty="0"/>
              <a:t>NX increases with domestic currency depreciation; IS and BP both shift rightwards</a:t>
            </a:r>
          </a:p>
          <a:p>
            <a:r>
              <a:rPr lang="en-US" sz="1600" b="1" dirty="0"/>
              <a:t>Notice: </a:t>
            </a:r>
            <a:r>
              <a:rPr lang="en-US" sz="1600" dirty="0"/>
              <a:t>The increase in Y is higher than that in Case 1</a:t>
            </a:r>
          </a:p>
        </p:txBody>
      </p:sp>
      <p:cxnSp>
        <p:nvCxnSpPr>
          <p:cNvPr id="8" name="Düz Bağlayıcı 7">
            <a:extLst>
              <a:ext uri="{FF2B5EF4-FFF2-40B4-BE49-F238E27FC236}">
                <a16:creationId xmlns:a16="http://schemas.microsoft.com/office/drawing/2014/main" id="{A3BEA36F-D5D1-41EB-AC07-EAD09E7A2877}"/>
              </a:ext>
            </a:extLst>
          </p:cNvPr>
          <p:cNvCxnSpPr>
            <a:cxnSpLocks/>
          </p:cNvCxnSpPr>
          <p:nvPr/>
        </p:nvCxnSpPr>
        <p:spPr>
          <a:xfrm flipH="1">
            <a:off x="4288686" y="1933545"/>
            <a:ext cx="2428268" cy="3201395"/>
          </a:xfrm>
          <a:prstGeom prst="line">
            <a:avLst/>
          </a:prstGeom>
          <a:ln w="28575">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13" name="Düz Ok Bağlayıcısı 12">
            <a:extLst>
              <a:ext uri="{FF2B5EF4-FFF2-40B4-BE49-F238E27FC236}">
                <a16:creationId xmlns:a16="http://schemas.microsoft.com/office/drawing/2014/main" id="{1CEBE095-AD2B-427B-A798-CC5DD343B737}"/>
              </a:ext>
            </a:extLst>
          </p:cNvPr>
          <p:cNvCxnSpPr/>
          <p:nvPr/>
        </p:nvCxnSpPr>
        <p:spPr>
          <a:xfrm flipV="1">
            <a:off x="6440563" y="4448172"/>
            <a:ext cx="381000" cy="527053"/>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20" name="Düz Ok Bağlayıcısı 19">
            <a:extLst>
              <a:ext uri="{FF2B5EF4-FFF2-40B4-BE49-F238E27FC236}">
                <a16:creationId xmlns:a16="http://schemas.microsoft.com/office/drawing/2014/main" id="{241CB573-6990-49E9-B9F6-A6496DF5D9A4}"/>
              </a:ext>
            </a:extLst>
          </p:cNvPr>
          <p:cNvCxnSpPr/>
          <p:nvPr/>
        </p:nvCxnSpPr>
        <p:spPr>
          <a:xfrm flipV="1">
            <a:off x="6228575" y="3762492"/>
            <a:ext cx="170137" cy="234977"/>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27" name="Düz Ok Bağlayıcısı 26">
            <a:extLst>
              <a:ext uri="{FF2B5EF4-FFF2-40B4-BE49-F238E27FC236}">
                <a16:creationId xmlns:a16="http://schemas.microsoft.com/office/drawing/2014/main" id="{E6CE8886-0AC1-446A-B077-EE5DF2F476CE}"/>
              </a:ext>
            </a:extLst>
          </p:cNvPr>
          <p:cNvCxnSpPr/>
          <p:nvPr/>
        </p:nvCxnSpPr>
        <p:spPr>
          <a:xfrm>
            <a:off x="6232713" y="2163140"/>
            <a:ext cx="178586" cy="88764"/>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36" name="Düz Bağlayıcı 35">
            <a:extLst>
              <a:ext uri="{FF2B5EF4-FFF2-40B4-BE49-F238E27FC236}">
                <a16:creationId xmlns:a16="http://schemas.microsoft.com/office/drawing/2014/main" id="{8A29550F-7137-45D0-BA3B-4F4665FCCD8A}"/>
              </a:ext>
            </a:extLst>
          </p:cNvPr>
          <p:cNvCxnSpPr>
            <a:cxnSpLocks/>
            <a:endCxn id="59" idx="3"/>
          </p:cNvCxnSpPr>
          <p:nvPr/>
        </p:nvCxnSpPr>
        <p:spPr>
          <a:xfrm flipH="1">
            <a:off x="2462521" y="3452293"/>
            <a:ext cx="2944180" cy="13816"/>
          </a:xfrm>
          <a:prstGeom prst="line">
            <a:avLst/>
          </a:prstGeom>
          <a:ln w="9525"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42" name="Metin kutusu 41">
            <a:extLst>
              <a:ext uri="{FF2B5EF4-FFF2-40B4-BE49-F238E27FC236}">
                <a16:creationId xmlns:a16="http://schemas.microsoft.com/office/drawing/2014/main" id="{14CDAF61-784B-4FB4-9933-6E3FC1B97E97}"/>
              </a:ext>
            </a:extLst>
          </p:cNvPr>
          <p:cNvSpPr txBox="1"/>
          <p:nvPr/>
        </p:nvSpPr>
        <p:spPr>
          <a:xfrm>
            <a:off x="5951878" y="3583186"/>
            <a:ext cx="425116" cy="338554"/>
          </a:xfrm>
          <a:prstGeom prst="rect">
            <a:avLst/>
          </a:prstGeom>
          <a:noFill/>
        </p:spPr>
        <p:txBody>
          <a:bodyPr wrap="none" rtlCol="0">
            <a:spAutoFit/>
          </a:bodyPr>
          <a:lstStyle/>
          <a:p>
            <a:r>
              <a:rPr lang="en-US" sz="1600" dirty="0"/>
              <a:t>(2)</a:t>
            </a:r>
          </a:p>
        </p:txBody>
      </p:sp>
      <p:sp>
        <p:nvSpPr>
          <p:cNvPr id="61" name="Metin kutusu 60">
            <a:extLst>
              <a:ext uri="{FF2B5EF4-FFF2-40B4-BE49-F238E27FC236}">
                <a16:creationId xmlns:a16="http://schemas.microsoft.com/office/drawing/2014/main" id="{99F4EDD7-35F3-4611-8923-16FDCE88301C}"/>
              </a:ext>
            </a:extLst>
          </p:cNvPr>
          <p:cNvSpPr txBox="1"/>
          <p:nvPr/>
        </p:nvSpPr>
        <p:spPr>
          <a:xfrm>
            <a:off x="6015447" y="2189964"/>
            <a:ext cx="425116" cy="338554"/>
          </a:xfrm>
          <a:prstGeom prst="rect">
            <a:avLst/>
          </a:prstGeom>
          <a:noFill/>
        </p:spPr>
        <p:txBody>
          <a:bodyPr wrap="none" rtlCol="0">
            <a:spAutoFit/>
          </a:bodyPr>
          <a:lstStyle/>
          <a:p>
            <a:r>
              <a:rPr lang="en-US" sz="1600" dirty="0"/>
              <a:t>(2)</a:t>
            </a:r>
          </a:p>
        </p:txBody>
      </p:sp>
      <p:sp>
        <p:nvSpPr>
          <p:cNvPr id="44" name="Oval 43">
            <a:extLst>
              <a:ext uri="{FF2B5EF4-FFF2-40B4-BE49-F238E27FC236}">
                <a16:creationId xmlns:a16="http://schemas.microsoft.com/office/drawing/2014/main" id="{9D7C764E-110F-4A97-8F7F-BD1632AEA2BE}"/>
              </a:ext>
            </a:extLst>
          </p:cNvPr>
          <p:cNvSpPr/>
          <p:nvPr/>
        </p:nvSpPr>
        <p:spPr>
          <a:xfrm>
            <a:off x="5301063" y="3335588"/>
            <a:ext cx="206992" cy="274329"/>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57" name="Düz Ok Bağlayıcısı 56">
            <a:extLst>
              <a:ext uri="{FF2B5EF4-FFF2-40B4-BE49-F238E27FC236}">
                <a16:creationId xmlns:a16="http://schemas.microsoft.com/office/drawing/2014/main" id="{569EB179-6436-43F3-8D7E-0AD3ECED145E}"/>
              </a:ext>
            </a:extLst>
          </p:cNvPr>
          <p:cNvCxnSpPr>
            <a:endCxn id="44" idx="0"/>
          </p:cNvCxnSpPr>
          <p:nvPr/>
        </p:nvCxnSpPr>
        <p:spPr>
          <a:xfrm flipH="1">
            <a:off x="5404559" y="2189964"/>
            <a:ext cx="2140" cy="1145624"/>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62" name="Metin kutusu 61">
            <a:extLst>
              <a:ext uri="{FF2B5EF4-FFF2-40B4-BE49-F238E27FC236}">
                <a16:creationId xmlns:a16="http://schemas.microsoft.com/office/drawing/2014/main" id="{390BE9A7-3B93-47D4-A381-87B368D07707}"/>
              </a:ext>
            </a:extLst>
          </p:cNvPr>
          <p:cNvSpPr txBox="1"/>
          <p:nvPr/>
        </p:nvSpPr>
        <p:spPr>
          <a:xfrm>
            <a:off x="4918766" y="1619935"/>
            <a:ext cx="1106331" cy="523220"/>
          </a:xfrm>
          <a:prstGeom prst="rect">
            <a:avLst/>
          </a:prstGeom>
          <a:noFill/>
        </p:spPr>
        <p:txBody>
          <a:bodyPr wrap="square" rtlCol="0">
            <a:spAutoFit/>
          </a:bodyPr>
          <a:lstStyle/>
          <a:p>
            <a:r>
              <a:rPr lang="en-US" sz="1400" dirty="0"/>
              <a:t>Incipient </a:t>
            </a:r>
            <a:r>
              <a:rPr lang="en-US" sz="1400" dirty="0" err="1"/>
              <a:t>BoP</a:t>
            </a:r>
            <a:r>
              <a:rPr lang="en-US" sz="1400" dirty="0"/>
              <a:t> Deficit</a:t>
            </a:r>
          </a:p>
        </p:txBody>
      </p:sp>
      <p:sp>
        <p:nvSpPr>
          <p:cNvPr id="63" name="Metin kutusu 62">
            <a:extLst>
              <a:ext uri="{FF2B5EF4-FFF2-40B4-BE49-F238E27FC236}">
                <a16:creationId xmlns:a16="http://schemas.microsoft.com/office/drawing/2014/main" id="{F17C899A-0E7B-47BD-B7F3-32E46149B339}"/>
              </a:ext>
            </a:extLst>
          </p:cNvPr>
          <p:cNvSpPr txBox="1"/>
          <p:nvPr/>
        </p:nvSpPr>
        <p:spPr>
          <a:xfrm>
            <a:off x="6643740" y="1732674"/>
            <a:ext cx="503664" cy="338554"/>
          </a:xfrm>
          <a:prstGeom prst="rect">
            <a:avLst/>
          </a:prstGeom>
          <a:noFill/>
        </p:spPr>
        <p:txBody>
          <a:bodyPr wrap="none" rtlCol="0">
            <a:spAutoFit/>
          </a:bodyPr>
          <a:lstStyle/>
          <a:p>
            <a:r>
              <a:rPr lang="en-US" sz="1600" dirty="0"/>
              <a:t>BP</a:t>
            </a:r>
            <a:r>
              <a:rPr lang="en-US" sz="1600" baseline="-25000" dirty="0"/>
              <a:t>1</a:t>
            </a:r>
            <a:endParaRPr lang="en-US" sz="1600" dirty="0"/>
          </a:p>
        </p:txBody>
      </p:sp>
    </p:spTree>
    <p:extLst>
      <p:ext uri="{BB962C8B-B14F-4D97-AF65-F5344CB8AC3E}">
        <p14:creationId xmlns:p14="http://schemas.microsoft.com/office/powerpoint/2010/main" val="21740136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8"/>
                                        </p:tgtEl>
                                        <p:attrNameLst>
                                          <p:attrName>style.visibility</p:attrName>
                                        </p:attrNameLst>
                                      </p:cBhvr>
                                      <p:to>
                                        <p:strVal val="visible"/>
                                      </p:to>
                                    </p:set>
                                    <p:animEffect transition="in" filter="fade">
                                      <p:cBhvr>
                                        <p:cTn id="10" dur="500"/>
                                        <p:tgtEl>
                                          <p:spTgt spid="48"/>
                                        </p:tgtEl>
                                      </p:cBhvr>
                                    </p:animEffect>
                                  </p:childTnLst>
                                </p:cTn>
                              </p:par>
                              <p:par>
                                <p:cTn id="11" presetID="2" presetClass="entr" presetSubtype="4" fill="hold" nodeType="withEffect">
                                  <p:stCondLst>
                                    <p:cond delay="0"/>
                                  </p:stCondLst>
                                  <p:childTnLst>
                                    <p:set>
                                      <p:cBhvr>
                                        <p:cTn id="12" dur="1" fill="hold">
                                          <p:stCondLst>
                                            <p:cond delay="0"/>
                                          </p:stCondLst>
                                        </p:cTn>
                                        <p:tgtEl>
                                          <p:spTgt spid="31"/>
                                        </p:tgtEl>
                                        <p:attrNameLst>
                                          <p:attrName>style.visibility</p:attrName>
                                        </p:attrNameLst>
                                      </p:cBhvr>
                                      <p:to>
                                        <p:strVal val="visible"/>
                                      </p:to>
                                    </p:set>
                                    <p:anim calcmode="lin" valueType="num">
                                      <p:cBhvr additive="base">
                                        <p:cTn id="13" dur="500" fill="hold"/>
                                        <p:tgtEl>
                                          <p:spTgt spid="31"/>
                                        </p:tgtEl>
                                        <p:attrNameLst>
                                          <p:attrName>ppt_x</p:attrName>
                                        </p:attrNameLst>
                                      </p:cBhvr>
                                      <p:tavLst>
                                        <p:tav tm="0">
                                          <p:val>
                                            <p:strVal val="#ppt_x"/>
                                          </p:val>
                                        </p:tav>
                                        <p:tav tm="100000">
                                          <p:val>
                                            <p:strVal val="#ppt_x"/>
                                          </p:val>
                                        </p:tav>
                                      </p:tavLst>
                                    </p:anim>
                                    <p:anim calcmode="lin" valueType="num">
                                      <p:cBhvr additive="base">
                                        <p:cTn id="14" dur="500" fill="hold"/>
                                        <p:tgtEl>
                                          <p:spTgt spid="31"/>
                                        </p:tgtEl>
                                        <p:attrNameLst>
                                          <p:attrName>ppt_y</p:attrName>
                                        </p:attrNameLst>
                                      </p:cBhvr>
                                      <p:tavLst>
                                        <p:tav tm="0">
                                          <p:val>
                                            <p:strVal val="1+#ppt_h/2"/>
                                          </p:val>
                                        </p:tav>
                                        <p:tav tm="100000">
                                          <p:val>
                                            <p:strVal val="#ppt_y"/>
                                          </p:val>
                                        </p:tav>
                                      </p:tavLst>
                                    </p:anim>
                                  </p:childTnLst>
                                </p:cTn>
                              </p:par>
                              <p:par>
                                <p:cTn id="15" presetID="2" presetClass="entr" presetSubtype="4" fill="hold" grpId="0" nodeType="withEffect">
                                  <p:stCondLst>
                                    <p:cond delay="0"/>
                                  </p:stCondLst>
                                  <p:childTnLst>
                                    <p:set>
                                      <p:cBhvr>
                                        <p:cTn id="16" dur="1" fill="hold">
                                          <p:stCondLst>
                                            <p:cond delay="0"/>
                                          </p:stCondLst>
                                        </p:cTn>
                                        <p:tgtEl>
                                          <p:spTgt spid="22"/>
                                        </p:tgtEl>
                                        <p:attrNameLst>
                                          <p:attrName>style.visibility</p:attrName>
                                        </p:attrNameLst>
                                      </p:cBhvr>
                                      <p:to>
                                        <p:strVal val="visible"/>
                                      </p:to>
                                    </p:set>
                                    <p:anim calcmode="lin" valueType="num">
                                      <p:cBhvr additive="base">
                                        <p:cTn id="17" dur="500" fill="hold"/>
                                        <p:tgtEl>
                                          <p:spTgt spid="22"/>
                                        </p:tgtEl>
                                        <p:attrNameLst>
                                          <p:attrName>ppt_x</p:attrName>
                                        </p:attrNameLst>
                                      </p:cBhvr>
                                      <p:tavLst>
                                        <p:tav tm="0">
                                          <p:val>
                                            <p:strVal val="#ppt_x"/>
                                          </p:val>
                                        </p:tav>
                                        <p:tav tm="100000">
                                          <p:val>
                                            <p:strVal val="#ppt_x"/>
                                          </p:val>
                                        </p:tav>
                                      </p:tavLst>
                                    </p:anim>
                                    <p:anim calcmode="lin" valueType="num">
                                      <p:cBhvr additive="base">
                                        <p:cTn id="18" dur="500" fill="hold"/>
                                        <p:tgtEl>
                                          <p:spTgt spid="22"/>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grpId="0" nodeType="clickEffect">
                                  <p:stCondLst>
                                    <p:cond delay="0"/>
                                  </p:stCondLst>
                                  <p:childTnLst>
                                    <p:set>
                                      <p:cBhvr>
                                        <p:cTn id="22" dur="1" fill="hold">
                                          <p:stCondLst>
                                            <p:cond delay="0"/>
                                          </p:stCondLst>
                                        </p:cTn>
                                        <p:tgtEl>
                                          <p:spTgt spid="44"/>
                                        </p:tgtEl>
                                        <p:attrNameLst>
                                          <p:attrName>style.visibility</p:attrName>
                                        </p:attrNameLst>
                                      </p:cBhvr>
                                      <p:to>
                                        <p:strVal val="visible"/>
                                      </p:to>
                                    </p:set>
                                    <p:anim calcmode="lin" valueType="num">
                                      <p:cBhvr additive="base">
                                        <p:cTn id="23" dur="500" fill="hold"/>
                                        <p:tgtEl>
                                          <p:spTgt spid="44"/>
                                        </p:tgtEl>
                                        <p:attrNameLst>
                                          <p:attrName>ppt_x</p:attrName>
                                        </p:attrNameLst>
                                      </p:cBhvr>
                                      <p:tavLst>
                                        <p:tav tm="0">
                                          <p:val>
                                            <p:strVal val="#ppt_x"/>
                                          </p:val>
                                        </p:tav>
                                        <p:tav tm="100000">
                                          <p:val>
                                            <p:strVal val="#ppt_x"/>
                                          </p:val>
                                        </p:tav>
                                      </p:tavLst>
                                    </p:anim>
                                    <p:anim calcmode="lin" valueType="num">
                                      <p:cBhvr additive="base">
                                        <p:cTn id="24" dur="500" fill="hold"/>
                                        <p:tgtEl>
                                          <p:spTgt spid="44"/>
                                        </p:tgtEl>
                                        <p:attrNameLst>
                                          <p:attrName>ppt_y</p:attrName>
                                        </p:attrNameLst>
                                      </p:cBhvr>
                                      <p:tavLst>
                                        <p:tav tm="0">
                                          <p:val>
                                            <p:strVal val="1+#ppt_h/2"/>
                                          </p:val>
                                        </p:tav>
                                        <p:tav tm="100000">
                                          <p:val>
                                            <p:strVal val="#ppt_y"/>
                                          </p:val>
                                        </p:tav>
                                      </p:tavLst>
                                    </p:anim>
                                  </p:childTnLst>
                                </p:cTn>
                              </p:par>
                              <p:par>
                                <p:cTn id="25" presetID="10" presetClass="entr" presetSubtype="0" fill="hold" nodeType="withEffect">
                                  <p:stCondLst>
                                    <p:cond delay="0"/>
                                  </p:stCondLst>
                                  <p:childTnLst>
                                    <p:set>
                                      <p:cBhvr>
                                        <p:cTn id="26" dur="1" fill="hold">
                                          <p:stCondLst>
                                            <p:cond delay="0"/>
                                          </p:stCondLst>
                                        </p:cTn>
                                        <p:tgtEl>
                                          <p:spTgt spid="57"/>
                                        </p:tgtEl>
                                        <p:attrNameLst>
                                          <p:attrName>style.visibility</p:attrName>
                                        </p:attrNameLst>
                                      </p:cBhvr>
                                      <p:to>
                                        <p:strVal val="visible"/>
                                      </p:to>
                                    </p:set>
                                    <p:animEffect transition="in" filter="fade">
                                      <p:cBhvr>
                                        <p:cTn id="27" dur="500"/>
                                        <p:tgtEl>
                                          <p:spTgt spid="57"/>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62"/>
                                        </p:tgtEl>
                                        <p:attrNameLst>
                                          <p:attrName>style.visibility</p:attrName>
                                        </p:attrNameLst>
                                      </p:cBhvr>
                                      <p:to>
                                        <p:strVal val="visible"/>
                                      </p:to>
                                    </p:set>
                                    <p:animEffect transition="in" filter="fade">
                                      <p:cBhvr>
                                        <p:cTn id="30" dur="500"/>
                                        <p:tgtEl>
                                          <p:spTgt spid="62"/>
                                        </p:tgtEl>
                                      </p:cBhvr>
                                    </p:animEffect>
                                  </p:childTnLst>
                                </p:cTn>
                              </p:par>
                              <p:par>
                                <p:cTn id="31" presetID="10" presetClass="entr" presetSubtype="0" fill="hold" nodeType="withEffect">
                                  <p:stCondLst>
                                    <p:cond delay="0"/>
                                  </p:stCondLst>
                                  <p:childTnLst>
                                    <p:set>
                                      <p:cBhvr>
                                        <p:cTn id="32" dur="1" fill="hold">
                                          <p:stCondLst>
                                            <p:cond delay="0"/>
                                          </p:stCondLst>
                                        </p:cTn>
                                        <p:tgtEl>
                                          <p:spTgt spid="36"/>
                                        </p:tgtEl>
                                        <p:attrNameLst>
                                          <p:attrName>style.visibility</p:attrName>
                                        </p:attrNameLst>
                                      </p:cBhvr>
                                      <p:to>
                                        <p:strVal val="visible"/>
                                      </p:to>
                                    </p:set>
                                    <p:animEffect transition="in" filter="fade">
                                      <p:cBhvr>
                                        <p:cTn id="33" dur="500"/>
                                        <p:tgtEl>
                                          <p:spTgt spid="36"/>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59"/>
                                        </p:tgtEl>
                                        <p:attrNameLst>
                                          <p:attrName>style.visibility</p:attrName>
                                        </p:attrNameLst>
                                      </p:cBhvr>
                                      <p:to>
                                        <p:strVal val="visible"/>
                                      </p:to>
                                    </p:set>
                                    <p:animEffect transition="in" filter="fade">
                                      <p:cBhvr>
                                        <p:cTn id="36" dur="500"/>
                                        <p:tgtEl>
                                          <p:spTgt spid="59"/>
                                        </p:tgtEl>
                                      </p:cBhvr>
                                    </p:animEffect>
                                  </p:childTnLst>
                                </p:cTn>
                              </p:par>
                            </p:childTnLst>
                          </p:cTn>
                        </p:par>
                      </p:childTnLst>
                    </p:cTn>
                  </p:par>
                  <p:par>
                    <p:cTn id="37" fill="hold">
                      <p:stCondLst>
                        <p:cond delay="indefinite"/>
                      </p:stCondLst>
                      <p:childTnLst>
                        <p:par>
                          <p:cTn id="38" fill="hold">
                            <p:stCondLst>
                              <p:cond delay="0"/>
                            </p:stCondLst>
                            <p:childTnLst>
                              <p:par>
                                <p:cTn id="39" presetID="2" presetClass="entr" presetSubtype="4" fill="hold" nodeType="clickEffect">
                                  <p:stCondLst>
                                    <p:cond delay="0"/>
                                  </p:stCondLst>
                                  <p:childTnLst>
                                    <p:set>
                                      <p:cBhvr>
                                        <p:cTn id="40" dur="1" fill="hold">
                                          <p:stCondLst>
                                            <p:cond delay="0"/>
                                          </p:stCondLst>
                                        </p:cTn>
                                        <p:tgtEl>
                                          <p:spTgt spid="21"/>
                                        </p:tgtEl>
                                        <p:attrNameLst>
                                          <p:attrName>style.visibility</p:attrName>
                                        </p:attrNameLst>
                                      </p:cBhvr>
                                      <p:to>
                                        <p:strVal val="visible"/>
                                      </p:to>
                                    </p:set>
                                    <p:anim calcmode="lin" valueType="num">
                                      <p:cBhvr additive="base">
                                        <p:cTn id="41" dur="500" fill="hold"/>
                                        <p:tgtEl>
                                          <p:spTgt spid="21"/>
                                        </p:tgtEl>
                                        <p:attrNameLst>
                                          <p:attrName>ppt_x</p:attrName>
                                        </p:attrNameLst>
                                      </p:cBhvr>
                                      <p:tavLst>
                                        <p:tav tm="0">
                                          <p:val>
                                            <p:strVal val="#ppt_x"/>
                                          </p:val>
                                        </p:tav>
                                        <p:tav tm="100000">
                                          <p:val>
                                            <p:strVal val="#ppt_x"/>
                                          </p:val>
                                        </p:tav>
                                      </p:tavLst>
                                    </p:anim>
                                    <p:anim calcmode="lin" valueType="num">
                                      <p:cBhvr additive="base">
                                        <p:cTn id="42" dur="500" fill="hold"/>
                                        <p:tgtEl>
                                          <p:spTgt spid="21"/>
                                        </p:tgtEl>
                                        <p:attrNameLst>
                                          <p:attrName>ppt_y</p:attrName>
                                        </p:attrNameLst>
                                      </p:cBhvr>
                                      <p:tavLst>
                                        <p:tav tm="0">
                                          <p:val>
                                            <p:strVal val="1+#ppt_h/2"/>
                                          </p:val>
                                        </p:tav>
                                        <p:tav tm="100000">
                                          <p:val>
                                            <p:strVal val="#ppt_y"/>
                                          </p:val>
                                        </p:tav>
                                      </p:tavLst>
                                    </p:anim>
                                  </p:childTnLst>
                                </p:cTn>
                              </p:par>
                              <p:par>
                                <p:cTn id="43" presetID="2" presetClass="entr" presetSubtype="4" fill="hold" grpId="0" nodeType="withEffect">
                                  <p:stCondLst>
                                    <p:cond delay="0"/>
                                  </p:stCondLst>
                                  <p:childTnLst>
                                    <p:set>
                                      <p:cBhvr>
                                        <p:cTn id="44" dur="1" fill="hold">
                                          <p:stCondLst>
                                            <p:cond delay="0"/>
                                          </p:stCondLst>
                                        </p:cTn>
                                        <p:tgtEl>
                                          <p:spTgt spid="32"/>
                                        </p:tgtEl>
                                        <p:attrNameLst>
                                          <p:attrName>style.visibility</p:attrName>
                                        </p:attrNameLst>
                                      </p:cBhvr>
                                      <p:to>
                                        <p:strVal val="visible"/>
                                      </p:to>
                                    </p:set>
                                    <p:anim calcmode="lin" valueType="num">
                                      <p:cBhvr additive="base">
                                        <p:cTn id="45" dur="500" fill="hold"/>
                                        <p:tgtEl>
                                          <p:spTgt spid="32"/>
                                        </p:tgtEl>
                                        <p:attrNameLst>
                                          <p:attrName>ppt_x</p:attrName>
                                        </p:attrNameLst>
                                      </p:cBhvr>
                                      <p:tavLst>
                                        <p:tav tm="0">
                                          <p:val>
                                            <p:strVal val="#ppt_x"/>
                                          </p:val>
                                        </p:tav>
                                        <p:tav tm="100000">
                                          <p:val>
                                            <p:strVal val="#ppt_x"/>
                                          </p:val>
                                        </p:tav>
                                      </p:tavLst>
                                    </p:anim>
                                    <p:anim calcmode="lin" valueType="num">
                                      <p:cBhvr additive="base">
                                        <p:cTn id="46" dur="500" fill="hold"/>
                                        <p:tgtEl>
                                          <p:spTgt spid="32"/>
                                        </p:tgtEl>
                                        <p:attrNameLst>
                                          <p:attrName>ppt_y</p:attrName>
                                        </p:attrNameLst>
                                      </p:cBhvr>
                                      <p:tavLst>
                                        <p:tav tm="0">
                                          <p:val>
                                            <p:strVal val="1+#ppt_h/2"/>
                                          </p:val>
                                        </p:tav>
                                        <p:tav tm="100000">
                                          <p:val>
                                            <p:strVal val="#ppt_y"/>
                                          </p:val>
                                        </p:tav>
                                      </p:tavLst>
                                    </p:anim>
                                  </p:childTnLst>
                                </p:cTn>
                              </p:par>
                              <p:par>
                                <p:cTn id="47" presetID="10" presetClass="entr" presetSubtype="0" fill="hold" grpId="0" nodeType="withEffect">
                                  <p:stCondLst>
                                    <p:cond delay="0"/>
                                  </p:stCondLst>
                                  <p:childTnLst>
                                    <p:set>
                                      <p:cBhvr>
                                        <p:cTn id="48" dur="1" fill="hold">
                                          <p:stCondLst>
                                            <p:cond delay="0"/>
                                          </p:stCondLst>
                                        </p:cTn>
                                        <p:tgtEl>
                                          <p:spTgt spid="42"/>
                                        </p:tgtEl>
                                        <p:attrNameLst>
                                          <p:attrName>style.visibility</p:attrName>
                                        </p:attrNameLst>
                                      </p:cBhvr>
                                      <p:to>
                                        <p:strVal val="visible"/>
                                      </p:to>
                                    </p:set>
                                    <p:animEffect transition="in" filter="fade">
                                      <p:cBhvr>
                                        <p:cTn id="49" dur="500"/>
                                        <p:tgtEl>
                                          <p:spTgt spid="42"/>
                                        </p:tgtEl>
                                      </p:cBhvr>
                                    </p:animEffect>
                                  </p:childTnLst>
                                </p:cTn>
                              </p:par>
                              <p:par>
                                <p:cTn id="50" presetID="10" presetClass="entr" presetSubtype="0" fill="hold" nodeType="withEffect">
                                  <p:stCondLst>
                                    <p:cond delay="0"/>
                                  </p:stCondLst>
                                  <p:childTnLst>
                                    <p:set>
                                      <p:cBhvr>
                                        <p:cTn id="51" dur="1" fill="hold">
                                          <p:stCondLst>
                                            <p:cond delay="0"/>
                                          </p:stCondLst>
                                        </p:cTn>
                                        <p:tgtEl>
                                          <p:spTgt spid="20"/>
                                        </p:tgtEl>
                                        <p:attrNameLst>
                                          <p:attrName>style.visibility</p:attrName>
                                        </p:attrNameLst>
                                      </p:cBhvr>
                                      <p:to>
                                        <p:strVal val="visible"/>
                                      </p:to>
                                    </p:set>
                                    <p:animEffect transition="in" filter="fade">
                                      <p:cBhvr>
                                        <p:cTn id="52" dur="500"/>
                                        <p:tgtEl>
                                          <p:spTgt spid="20"/>
                                        </p:tgtEl>
                                      </p:cBhvr>
                                    </p:animEffect>
                                  </p:childTnLst>
                                </p:cTn>
                              </p:par>
                              <p:par>
                                <p:cTn id="53" presetID="10" presetClass="entr" presetSubtype="0" fill="hold" nodeType="withEffect">
                                  <p:stCondLst>
                                    <p:cond delay="0"/>
                                  </p:stCondLst>
                                  <p:childTnLst>
                                    <p:set>
                                      <p:cBhvr>
                                        <p:cTn id="54" dur="1" fill="hold">
                                          <p:stCondLst>
                                            <p:cond delay="0"/>
                                          </p:stCondLst>
                                        </p:cTn>
                                        <p:tgtEl>
                                          <p:spTgt spid="41"/>
                                        </p:tgtEl>
                                        <p:attrNameLst>
                                          <p:attrName>style.visibility</p:attrName>
                                        </p:attrNameLst>
                                      </p:cBhvr>
                                      <p:to>
                                        <p:strVal val="visible"/>
                                      </p:to>
                                    </p:set>
                                    <p:animEffect transition="in" filter="fade">
                                      <p:cBhvr>
                                        <p:cTn id="55" dur="500"/>
                                        <p:tgtEl>
                                          <p:spTgt spid="41"/>
                                        </p:tgtEl>
                                      </p:cBhvr>
                                    </p:animEffect>
                                  </p:childTnLst>
                                </p:cTn>
                              </p:par>
                              <p:par>
                                <p:cTn id="56" presetID="10" presetClass="entr" presetSubtype="0" fill="hold" nodeType="withEffect">
                                  <p:stCondLst>
                                    <p:cond delay="0"/>
                                  </p:stCondLst>
                                  <p:childTnLst>
                                    <p:set>
                                      <p:cBhvr>
                                        <p:cTn id="57" dur="1" fill="hold">
                                          <p:stCondLst>
                                            <p:cond delay="0"/>
                                          </p:stCondLst>
                                        </p:cTn>
                                        <p:tgtEl>
                                          <p:spTgt spid="39"/>
                                        </p:tgtEl>
                                        <p:attrNameLst>
                                          <p:attrName>style.visibility</p:attrName>
                                        </p:attrNameLst>
                                      </p:cBhvr>
                                      <p:to>
                                        <p:strVal val="visible"/>
                                      </p:to>
                                    </p:set>
                                    <p:animEffect transition="in" filter="fade">
                                      <p:cBhvr>
                                        <p:cTn id="58" dur="500"/>
                                        <p:tgtEl>
                                          <p:spTgt spid="39"/>
                                        </p:tgtEl>
                                      </p:cBhvr>
                                    </p:animEffect>
                                  </p:childTnLst>
                                </p:cTn>
                              </p:par>
                              <p:par>
                                <p:cTn id="59" presetID="10" presetClass="entr" presetSubtype="0" fill="hold" grpId="0" nodeType="withEffect">
                                  <p:stCondLst>
                                    <p:cond delay="0"/>
                                  </p:stCondLst>
                                  <p:childTnLst>
                                    <p:set>
                                      <p:cBhvr>
                                        <p:cTn id="60" dur="1" fill="hold">
                                          <p:stCondLst>
                                            <p:cond delay="0"/>
                                          </p:stCondLst>
                                        </p:cTn>
                                        <p:tgtEl>
                                          <p:spTgt spid="52"/>
                                        </p:tgtEl>
                                        <p:attrNameLst>
                                          <p:attrName>style.visibility</p:attrName>
                                        </p:attrNameLst>
                                      </p:cBhvr>
                                      <p:to>
                                        <p:strVal val="visible"/>
                                      </p:to>
                                    </p:set>
                                    <p:animEffect transition="in" filter="fade">
                                      <p:cBhvr>
                                        <p:cTn id="61" dur="500"/>
                                        <p:tgtEl>
                                          <p:spTgt spid="52"/>
                                        </p:tgtEl>
                                      </p:cBhvr>
                                    </p:animEffect>
                                  </p:childTnLst>
                                </p:cTn>
                              </p:par>
                              <p:par>
                                <p:cTn id="62" presetID="10" presetClass="entr" presetSubtype="0" fill="hold" grpId="0" nodeType="withEffect">
                                  <p:stCondLst>
                                    <p:cond delay="0"/>
                                  </p:stCondLst>
                                  <p:childTnLst>
                                    <p:set>
                                      <p:cBhvr>
                                        <p:cTn id="63" dur="1" fill="hold">
                                          <p:stCondLst>
                                            <p:cond delay="0"/>
                                          </p:stCondLst>
                                        </p:cTn>
                                        <p:tgtEl>
                                          <p:spTgt spid="54"/>
                                        </p:tgtEl>
                                        <p:attrNameLst>
                                          <p:attrName>style.visibility</p:attrName>
                                        </p:attrNameLst>
                                      </p:cBhvr>
                                      <p:to>
                                        <p:strVal val="visible"/>
                                      </p:to>
                                    </p:set>
                                    <p:animEffect transition="in" filter="fade">
                                      <p:cBhvr>
                                        <p:cTn id="64" dur="500"/>
                                        <p:tgtEl>
                                          <p:spTgt spid="54"/>
                                        </p:tgtEl>
                                      </p:cBhvr>
                                    </p:animEffect>
                                  </p:childTnLst>
                                </p:cTn>
                              </p:par>
                              <p:par>
                                <p:cTn id="65" presetID="2" presetClass="entr" presetSubtype="4" fill="hold" nodeType="withEffect">
                                  <p:stCondLst>
                                    <p:cond delay="0"/>
                                  </p:stCondLst>
                                  <p:childTnLst>
                                    <p:set>
                                      <p:cBhvr>
                                        <p:cTn id="66" dur="1" fill="hold">
                                          <p:stCondLst>
                                            <p:cond delay="0"/>
                                          </p:stCondLst>
                                        </p:cTn>
                                        <p:tgtEl>
                                          <p:spTgt spid="8"/>
                                        </p:tgtEl>
                                        <p:attrNameLst>
                                          <p:attrName>style.visibility</p:attrName>
                                        </p:attrNameLst>
                                      </p:cBhvr>
                                      <p:to>
                                        <p:strVal val="visible"/>
                                      </p:to>
                                    </p:set>
                                    <p:anim calcmode="lin" valueType="num">
                                      <p:cBhvr additive="base">
                                        <p:cTn id="67" dur="500" fill="hold"/>
                                        <p:tgtEl>
                                          <p:spTgt spid="8"/>
                                        </p:tgtEl>
                                        <p:attrNameLst>
                                          <p:attrName>ppt_x</p:attrName>
                                        </p:attrNameLst>
                                      </p:cBhvr>
                                      <p:tavLst>
                                        <p:tav tm="0">
                                          <p:val>
                                            <p:strVal val="#ppt_x"/>
                                          </p:val>
                                        </p:tav>
                                        <p:tav tm="100000">
                                          <p:val>
                                            <p:strVal val="#ppt_x"/>
                                          </p:val>
                                        </p:tav>
                                      </p:tavLst>
                                    </p:anim>
                                    <p:anim calcmode="lin" valueType="num">
                                      <p:cBhvr additive="base">
                                        <p:cTn id="68" dur="500" fill="hold"/>
                                        <p:tgtEl>
                                          <p:spTgt spid="8"/>
                                        </p:tgtEl>
                                        <p:attrNameLst>
                                          <p:attrName>ppt_y</p:attrName>
                                        </p:attrNameLst>
                                      </p:cBhvr>
                                      <p:tavLst>
                                        <p:tav tm="0">
                                          <p:val>
                                            <p:strVal val="1+#ppt_h/2"/>
                                          </p:val>
                                        </p:tav>
                                        <p:tav tm="100000">
                                          <p:val>
                                            <p:strVal val="#ppt_y"/>
                                          </p:val>
                                        </p:tav>
                                      </p:tavLst>
                                    </p:anim>
                                  </p:childTnLst>
                                </p:cTn>
                              </p:par>
                              <p:par>
                                <p:cTn id="69" presetID="10" presetClass="entr" presetSubtype="0" fill="hold" grpId="0" nodeType="withEffect">
                                  <p:stCondLst>
                                    <p:cond delay="0"/>
                                  </p:stCondLst>
                                  <p:childTnLst>
                                    <p:set>
                                      <p:cBhvr>
                                        <p:cTn id="70" dur="1" fill="hold">
                                          <p:stCondLst>
                                            <p:cond delay="0"/>
                                          </p:stCondLst>
                                        </p:cTn>
                                        <p:tgtEl>
                                          <p:spTgt spid="61"/>
                                        </p:tgtEl>
                                        <p:attrNameLst>
                                          <p:attrName>style.visibility</p:attrName>
                                        </p:attrNameLst>
                                      </p:cBhvr>
                                      <p:to>
                                        <p:strVal val="visible"/>
                                      </p:to>
                                    </p:set>
                                    <p:animEffect transition="in" filter="fade">
                                      <p:cBhvr>
                                        <p:cTn id="71" dur="500"/>
                                        <p:tgtEl>
                                          <p:spTgt spid="61"/>
                                        </p:tgtEl>
                                      </p:cBhvr>
                                    </p:animEffect>
                                  </p:childTnLst>
                                </p:cTn>
                              </p:par>
                              <p:par>
                                <p:cTn id="72" presetID="10" presetClass="entr" presetSubtype="0" fill="hold" nodeType="withEffect">
                                  <p:stCondLst>
                                    <p:cond delay="0"/>
                                  </p:stCondLst>
                                  <p:childTnLst>
                                    <p:set>
                                      <p:cBhvr>
                                        <p:cTn id="73" dur="1" fill="hold">
                                          <p:stCondLst>
                                            <p:cond delay="0"/>
                                          </p:stCondLst>
                                        </p:cTn>
                                        <p:tgtEl>
                                          <p:spTgt spid="27"/>
                                        </p:tgtEl>
                                        <p:attrNameLst>
                                          <p:attrName>style.visibility</p:attrName>
                                        </p:attrNameLst>
                                      </p:cBhvr>
                                      <p:to>
                                        <p:strVal val="visible"/>
                                      </p:to>
                                    </p:set>
                                    <p:animEffect transition="in" filter="fade">
                                      <p:cBhvr>
                                        <p:cTn id="74" dur="500"/>
                                        <p:tgtEl>
                                          <p:spTgt spid="27"/>
                                        </p:tgtEl>
                                      </p:cBhvr>
                                    </p:animEffect>
                                  </p:childTnLst>
                                </p:cTn>
                              </p:par>
                              <p:par>
                                <p:cTn id="75" presetID="10" presetClass="entr" presetSubtype="0" fill="hold" grpId="0" nodeType="withEffect">
                                  <p:stCondLst>
                                    <p:cond delay="0"/>
                                  </p:stCondLst>
                                  <p:childTnLst>
                                    <p:set>
                                      <p:cBhvr>
                                        <p:cTn id="76" dur="1" fill="hold">
                                          <p:stCondLst>
                                            <p:cond delay="0"/>
                                          </p:stCondLst>
                                        </p:cTn>
                                        <p:tgtEl>
                                          <p:spTgt spid="63"/>
                                        </p:tgtEl>
                                        <p:attrNameLst>
                                          <p:attrName>style.visibility</p:attrName>
                                        </p:attrNameLst>
                                      </p:cBhvr>
                                      <p:to>
                                        <p:strVal val="visible"/>
                                      </p:to>
                                    </p:set>
                                    <p:animEffect transition="in" filter="fade">
                                      <p:cBhvr>
                                        <p:cTn id="77" dur="500"/>
                                        <p:tgtEl>
                                          <p:spTgt spid="6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32" grpId="0"/>
      <p:bldP spid="48" grpId="0"/>
      <p:bldP spid="52" grpId="0"/>
      <p:bldP spid="54" grpId="0"/>
      <p:bldP spid="59" grpId="0"/>
      <p:bldP spid="42" grpId="0"/>
      <p:bldP spid="61" grpId="0"/>
      <p:bldP spid="44" grpId="0" animBg="1"/>
      <p:bldP spid="62" grpId="0"/>
      <p:bldP spid="63" grpId="0"/>
    </p:bldLst>
  </p:timing>
</p:sld>
</file>

<file path=ppt/slides/slide1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2529" name="Rectangle 2"/>
          <p:cNvSpPr>
            <a:spLocks noGrp="1" noChangeArrowheads="1"/>
          </p:cNvSpPr>
          <p:nvPr>
            <p:ph type="title"/>
          </p:nvPr>
        </p:nvSpPr>
        <p:spPr>
          <a:xfrm>
            <a:off x="2667000" y="141288"/>
            <a:ext cx="7772400" cy="1104900"/>
          </a:xfrm>
        </p:spPr>
        <p:txBody>
          <a:bodyPr/>
          <a:lstStyle/>
          <a:p>
            <a:pPr eaLnBrk="1" hangingPunct="1"/>
            <a:r>
              <a:rPr lang="en-US" sz="4800" b="1" dirty="0"/>
              <a:t> </a:t>
            </a:r>
            <a:r>
              <a:rPr lang="en-US" b="1" dirty="0"/>
              <a:t>Fiscal Policy Under Flexible Exchange Rates</a:t>
            </a:r>
            <a:endParaRPr lang="en-US" b="1" i="1" dirty="0"/>
          </a:p>
        </p:txBody>
      </p:sp>
      <p:sp>
        <p:nvSpPr>
          <p:cNvPr id="5123" name="Rectangle 3"/>
          <p:cNvSpPr>
            <a:spLocks noGrp="1" noChangeArrowheads="1"/>
          </p:cNvSpPr>
          <p:nvPr>
            <p:ph type="body" sz="half" idx="1"/>
          </p:nvPr>
        </p:nvSpPr>
        <p:spPr>
          <a:xfrm>
            <a:off x="1104900" y="1524000"/>
            <a:ext cx="9982200" cy="4572000"/>
          </a:xfrm>
        </p:spPr>
        <p:txBody>
          <a:bodyPr/>
          <a:lstStyle/>
          <a:p>
            <a:pPr lvl="1" eaLnBrk="1" hangingPunct="1">
              <a:lnSpc>
                <a:spcPct val="90000"/>
              </a:lnSpc>
            </a:pPr>
            <a:r>
              <a:rPr lang="en-US" sz="3200" dirty="0"/>
              <a:t>With perfect capital immobility, any fiscal stimulus increases Y and </a:t>
            </a:r>
            <a:r>
              <a:rPr lang="en-US" sz="3200" dirty="0" err="1"/>
              <a:t>i</a:t>
            </a:r>
            <a:r>
              <a:rPr lang="en-US" sz="3200" dirty="0"/>
              <a:t>.</a:t>
            </a:r>
          </a:p>
          <a:p>
            <a:pPr lvl="1" eaLnBrk="1" hangingPunct="1">
              <a:lnSpc>
                <a:spcPct val="90000"/>
              </a:lnSpc>
            </a:pPr>
            <a:r>
              <a:rPr lang="en-US" sz="3200" dirty="0"/>
              <a:t>This creates an incipient BOP deficit, causing a depreciation and a rightward shift of the BP curve.</a:t>
            </a:r>
          </a:p>
          <a:p>
            <a:pPr lvl="1" eaLnBrk="1" hangingPunct="1">
              <a:lnSpc>
                <a:spcPct val="90000"/>
              </a:lnSpc>
            </a:pPr>
            <a:r>
              <a:rPr lang="en-US" sz="3200" dirty="0"/>
              <a:t>The depreciation increases exports, increases exports, decreases imports, and shifts IS even farther rightwards.</a:t>
            </a:r>
          </a:p>
          <a:p>
            <a:pPr lvl="1" eaLnBrk="1" hangingPunct="1">
              <a:lnSpc>
                <a:spcPct val="90000"/>
              </a:lnSpc>
            </a:pPr>
            <a:r>
              <a:rPr lang="en-US" sz="3200" dirty="0"/>
              <a:t>This continues until IS, LM, and BP intersect at a common equilibrium point.</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5123">
                                            <p:txEl>
                                              <p:pRg st="0" end="0"/>
                                            </p:txEl>
                                          </p:spTgt>
                                        </p:tgtEl>
                                        <p:attrNameLst>
                                          <p:attrName>style.visibility</p:attrName>
                                        </p:attrNameLst>
                                      </p:cBhvr>
                                      <p:to>
                                        <p:strVal val="visible"/>
                                      </p:to>
                                    </p:set>
                                    <p:animEffect transition="in" filter="barn(outVertical)">
                                      <p:cBhvr>
                                        <p:cTn id="7" dur="500"/>
                                        <p:tgtEl>
                                          <p:spTgt spid="512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5123">
                                            <p:txEl>
                                              <p:pRg st="1" end="1"/>
                                            </p:txEl>
                                          </p:spTgt>
                                        </p:tgtEl>
                                        <p:attrNameLst>
                                          <p:attrName>style.visibility</p:attrName>
                                        </p:attrNameLst>
                                      </p:cBhvr>
                                      <p:to>
                                        <p:strVal val="visible"/>
                                      </p:to>
                                    </p:set>
                                    <p:animEffect transition="in" filter="wipe(up)">
                                      <p:cBhvr>
                                        <p:cTn id="12" dur="500"/>
                                        <p:tgtEl>
                                          <p:spTgt spid="512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grpId="0" nodeType="clickEffect">
                                  <p:stCondLst>
                                    <p:cond delay="0"/>
                                  </p:stCondLst>
                                  <p:childTnLst>
                                    <p:set>
                                      <p:cBhvr>
                                        <p:cTn id="16" dur="1" fill="hold">
                                          <p:stCondLst>
                                            <p:cond delay="0"/>
                                          </p:stCondLst>
                                        </p:cTn>
                                        <p:tgtEl>
                                          <p:spTgt spid="5123">
                                            <p:txEl>
                                              <p:pRg st="2" end="2"/>
                                            </p:txEl>
                                          </p:spTgt>
                                        </p:tgtEl>
                                        <p:attrNameLst>
                                          <p:attrName>style.visibility</p:attrName>
                                        </p:attrNameLst>
                                      </p:cBhvr>
                                      <p:to>
                                        <p:strVal val="visible"/>
                                      </p:to>
                                    </p:set>
                                    <p:animEffect transition="in" filter="wipe(up)">
                                      <p:cBhvr>
                                        <p:cTn id="17" dur="500"/>
                                        <p:tgtEl>
                                          <p:spTgt spid="512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1" fill="hold" grpId="0" nodeType="clickEffect">
                                  <p:stCondLst>
                                    <p:cond delay="0"/>
                                  </p:stCondLst>
                                  <p:childTnLst>
                                    <p:set>
                                      <p:cBhvr>
                                        <p:cTn id="21" dur="1" fill="hold">
                                          <p:stCondLst>
                                            <p:cond delay="0"/>
                                          </p:stCondLst>
                                        </p:cTn>
                                        <p:tgtEl>
                                          <p:spTgt spid="5123">
                                            <p:txEl>
                                              <p:pRg st="3" end="3"/>
                                            </p:txEl>
                                          </p:spTgt>
                                        </p:tgtEl>
                                        <p:attrNameLst>
                                          <p:attrName>style.visibility</p:attrName>
                                        </p:attrNameLst>
                                      </p:cBhvr>
                                      <p:to>
                                        <p:strVal val="visible"/>
                                      </p:to>
                                    </p:set>
                                    <p:animEffect transition="in" filter="wipe(up)">
                                      <p:cBhvr>
                                        <p:cTn id="22" dur="500"/>
                                        <p:tgtEl>
                                          <p:spTgt spid="512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3" grpId="0" uiExpand="1"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Title 1"/>
          <p:cNvSpPr>
            <a:spLocks noGrp="1"/>
          </p:cNvSpPr>
          <p:nvPr>
            <p:ph type="title"/>
          </p:nvPr>
        </p:nvSpPr>
        <p:spPr/>
        <p:txBody>
          <a:bodyPr/>
          <a:lstStyle/>
          <a:p>
            <a:pPr eaLnBrk="1" hangingPunct="1"/>
            <a:r>
              <a:rPr lang="en-US" b="1" dirty="0"/>
              <a:t>Fiscal Policy Under Flexible Exchange Rates</a:t>
            </a:r>
          </a:p>
        </p:txBody>
      </p:sp>
      <p:cxnSp>
        <p:nvCxnSpPr>
          <p:cNvPr id="4" name="Straight Arrow Connector 3"/>
          <p:cNvCxnSpPr/>
          <p:nvPr/>
        </p:nvCxnSpPr>
        <p:spPr>
          <a:xfrm rot="5400000" flipH="1" flipV="1">
            <a:off x="2400301" y="3619501"/>
            <a:ext cx="3886200" cy="3175"/>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5" name="Straight Arrow Connector 4"/>
          <p:cNvCxnSpPr/>
          <p:nvPr/>
        </p:nvCxnSpPr>
        <p:spPr>
          <a:xfrm flipV="1">
            <a:off x="4343400" y="5562600"/>
            <a:ext cx="4953000" cy="1588"/>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23556" name="TextBox 8"/>
          <p:cNvSpPr txBox="1">
            <a:spLocks noChangeArrowheads="1"/>
          </p:cNvSpPr>
          <p:nvPr/>
        </p:nvSpPr>
        <p:spPr bwMode="auto">
          <a:xfrm>
            <a:off x="9144001" y="5715000"/>
            <a:ext cx="938213" cy="400050"/>
          </a:xfrm>
          <a:prstGeom prst="rect">
            <a:avLst/>
          </a:prstGeom>
          <a:noFill/>
          <a:ln w="9525">
            <a:noFill/>
            <a:miter lim="800000"/>
            <a:headEnd/>
            <a:tailEnd/>
          </a:ln>
        </p:spPr>
        <p:txBody>
          <a:bodyPr wrap="none">
            <a:spAutoFit/>
          </a:bodyPr>
          <a:lstStyle/>
          <a:p>
            <a:pPr algn="ctr" eaLnBrk="0" hangingPunct="0"/>
            <a:r>
              <a:rPr lang="en-US" sz="2000"/>
              <a:t>income</a:t>
            </a:r>
          </a:p>
        </p:txBody>
      </p:sp>
      <p:sp>
        <p:nvSpPr>
          <p:cNvPr id="23557" name="TextBox 9"/>
          <p:cNvSpPr txBox="1">
            <a:spLocks noChangeArrowheads="1"/>
          </p:cNvSpPr>
          <p:nvPr/>
        </p:nvSpPr>
        <p:spPr bwMode="auto">
          <a:xfrm>
            <a:off x="3962400" y="1676400"/>
            <a:ext cx="255588" cy="400050"/>
          </a:xfrm>
          <a:prstGeom prst="rect">
            <a:avLst/>
          </a:prstGeom>
          <a:noFill/>
          <a:ln w="9525">
            <a:noFill/>
            <a:miter lim="800000"/>
            <a:headEnd/>
            <a:tailEnd/>
          </a:ln>
        </p:spPr>
        <p:txBody>
          <a:bodyPr wrap="none">
            <a:spAutoFit/>
          </a:bodyPr>
          <a:lstStyle/>
          <a:p>
            <a:pPr algn="ctr" eaLnBrk="0" hangingPunct="0"/>
            <a:r>
              <a:rPr lang="en-US" sz="2000"/>
              <a:t>i</a:t>
            </a:r>
          </a:p>
        </p:txBody>
      </p:sp>
      <p:sp>
        <p:nvSpPr>
          <p:cNvPr id="23558" name="TextBox 26"/>
          <p:cNvSpPr txBox="1">
            <a:spLocks noChangeArrowheads="1"/>
          </p:cNvSpPr>
          <p:nvPr/>
        </p:nvSpPr>
        <p:spPr bwMode="auto">
          <a:xfrm>
            <a:off x="6172200" y="1524000"/>
            <a:ext cx="584200" cy="400050"/>
          </a:xfrm>
          <a:prstGeom prst="rect">
            <a:avLst/>
          </a:prstGeom>
          <a:noFill/>
          <a:ln w="9525">
            <a:noFill/>
            <a:miter lim="800000"/>
            <a:headEnd/>
            <a:tailEnd/>
          </a:ln>
        </p:spPr>
        <p:txBody>
          <a:bodyPr wrap="none">
            <a:spAutoFit/>
          </a:bodyPr>
          <a:lstStyle/>
          <a:p>
            <a:pPr algn="ctr" eaLnBrk="0" hangingPunct="0"/>
            <a:r>
              <a:rPr lang="en-US" sz="2000"/>
              <a:t>BP</a:t>
            </a:r>
            <a:r>
              <a:rPr lang="en-US" sz="2000" baseline="-25000"/>
              <a:t>0</a:t>
            </a:r>
          </a:p>
        </p:txBody>
      </p:sp>
      <p:cxnSp>
        <p:nvCxnSpPr>
          <p:cNvPr id="12" name="Straight Connector 11"/>
          <p:cNvCxnSpPr/>
          <p:nvPr/>
        </p:nvCxnSpPr>
        <p:spPr>
          <a:xfrm rot="5400000" flipH="1" flipV="1">
            <a:off x="4648994" y="3733006"/>
            <a:ext cx="3657600" cy="158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23560" name="TextBox 14"/>
          <p:cNvSpPr txBox="1">
            <a:spLocks noChangeArrowheads="1"/>
          </p:cNvSpPr>
          <p:nvPr/>
        </p:nvSpPr>
        <p:spPr bwMode="auto">
          <a:xfrm>
            <a:off x="8153400" y="5105400"/>
            <a:ext cx="412750" cy="400050"/>
          </a:xfrm>
          <a:prstGeom prst="rect">
            <a:avLst/>
          </a:prstGeom>
          <a:noFill/>
          <a:ln w="9525">
            <a:noFill/>
            <a:miter lim="800000"/>
            <a:headEnd/>
            <a:tailEnd/>
          </a:ln>
        </p:spPr>
        <p:txBody>
          <a:bodyPr wrap="none">
            <a:spAutoFit/>
          </a:bodyPr>
          <a:lstStyle/>
          <a:p>
            <a:pPr algn="ctr" eaLnBrk="0" hangingPunct="0"/>
            <a:r>
              <a:rPr lang="en-US" sz="2000"/>
              <a:t>IS</a:t>
            </a:r>
            <a:endParaRPr lang="en-US" sz="2000" baseline="-25000"/>
          </a:p>
        </p:txBody>
      </p:sp>
      <p:sp>
        <p:nvSpPr>
          <p:cNvPr id="23561" name="TextBox 15"/>
          <p:cNvSpPr txBox="1">
            <a:spLocks noChangeArrowheads="1"/>
          </p:cNvSpPr>
          <p:nvPr/>
        </p:nvSpPr>
        <p:spPr bwMode="auto">
          <a:xfrm>
            <a:off x="7467601" y="1600200"/>
            <a:ext cx="569913" cy="400050"/>
          </a:xfrm>
          <a:prstGeom prst="rect">
            <a:avLst/>
          </a:prstGeom>
          <a:noFill/>
          <a:ln w="9525">
            <a:noFill/>
            <a:miter lim="800000"/>
            <a:headEnd/>
            <a:tailEnd/>
          </a:ln>
        </p:spPr>
        <p:txBody>
          <a:bodyPr wrap="none">
            <a:spAutoFit/>
          </a:bodyPr>
          <a:lstStyle/>
          <a:p>
            <a:pPr algn="ctr" eaLnBrk="0" hangingPunct="0"/>
            <a:r>
              <a:rPr lang="en-US" sz="2000"/>
              <a:t>LM</a:t>
            </a:r>
            <a:endParaRPr lang="en-US" sz="2000" baseline="-25000"/>
          </a:p>
        </p:txBody>
      </p:sp>
      <p:cxnSp>
        <p:nvCxnSpPr>
          <p:cNvPr id="22" name="Straight Connector 21"/>
          <p:cNvCxnSpPr/>
          <p:nvPr/>
        </p:nvCxnSpPr>
        <p:spPr>
          <a:xfrm rot="10800000">
            <a:off x="4343401" y="3733800"/>
            <a:ext cx="2132013" cy="1588"/>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23563" name="TextBox 24"/>
          <p:cNvSpPr txBox="1">
            <a:spLocks noChangeArrowheads="1"/>
          </p:cNvSpPr>
          <p:nvPr/>
        </p:nvSpPr>
        <p:spPr bwMode="auto">
          <a:xfrm>
            <a:off x="3886200" y="3505200"/>
            <a:ext cx="477838" cy="369888"/>
          </a:xfrm>
          <a:prstGeom prst="rect">
            <a:avLst/>
          </a:prstGeom>
          <a:noFill/>
          <a:ln w="9525">
            <a:noFill/>
            <a:miter lim="800000"/>
            <a:headEnd/>
            <a:tailEnd/>
          </a:ln>
        </p:spPr>
        <p:txBody>
          <a:bodyPr>
            <a:spAutoFit/>
          </a:bodyPr>
          <a:lstStyle/>
          <a:p>
            <a:pPr algn="ctr" eaLnBrk="0" hangingPunct="0"/>
            <a:r>
              <a:rPr lang="en-US" sz="1800"/>
              <a:t>i</a:t>
            </a:r>
            <a:r>
              <a:rPr lang="en-US" sz="1800" baseline="-25000"/>
              <a:t>0</a:t>
            </a:r>
          </a:p>
        </p:txBody>
      </p:sp>
      <p:sp>
        <p:nvSpPr>
          <p:cNvPr id="23564" name="TextBox 25"/>
          <p:cNvSpPr txBox="1">
            <a:spLocks noChangeArrowheads="1"/>
          </p:cNvSpPr>
          <p:nvPr/>
        </p:nvSpPr>
        <p:spPr bwMode="auto">
          <a:xfrm>
            <a:off x="6172200" y="5638800"/>
            <a:ext cx="457200" cy="369888"/>
          </a:xfrm>
          <a:prstGeom prst="rect">
            <a:avLst/>
          </a:prstGeom>
          <a:noFill/>
          <a:ln w="9525">
            <a:noFill/>
            <a:miter lim="800000"/>
            <a:headEnd/>
            <a:tailEnd/>
          </a:ln>
        </p:spPr>
        <p:txBody>
          <a:bodyPr>
            <a:spAutoFit/>
          </a:bodyPr>
          <a:lstStyle/>
          <a:p>
            <a:pPr algn="ctr" eaLnBrk="0" hangingPunct="0"/>
            <a:r>
              <a:rPr lang="en-US" sz="1800"/>
              <a:t>Y</a:t>
            </a:r>
            <a:r>
              <a:rPr lang="en-US" sz="1800" baseline="-25000"/>
              <a:t>0</a:t>
            </a:r>
          </a:p>
        </p:txBody>
      </p:sp>
      <p:cxnSp>
        <p:nvCxnSpPr>
          <p:cNvPr id="23" name="Straight Connector 22"/>
          <p:cNvCxnSpPr/>
          <p:nvPr/>
        </p:nvCxnSpPr>
        <p:spPr>
          <a:xfrm rot="5400000" flipH="1" flipV="1">
            <a:off x="4838700" y="2705100"/>
            <a:ext cx="3505200" cy="16002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a:xfrm>
            <a:off x="4800600" y="2362200"/>
            <a:ext cx="3276600" cy="27432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a:off x="5396581" y="2419350"/>
            <a:ext cx="3276600" cy="2743200"/>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sp>
        <p:nvSpPr>
          <p:cNvPr id="35" name="TextBox 34"/>
          <p:cNvSpPr txBox="1">
            <a:spLocks noChangeArrowheads="1"/>
          </p:cNvSpPr>
          <p:nvPr/>
        </p:nvSpPr>
        <p:spPr bwMode="auto">
          <a:xfrm>
            <a:off x="8763000" y="5105400"/>
            <a:ext cx="458788" cy="400050"/>
          </a:xfrm>
          <a:prstGeom prst="rect">
            <a:avLst/>
          </a:prstGeom>
          <a:noFill/>
          <a:ln w="9525">
            <a:noFill/>
            <a:miter lim="800000"/>
            <a:headEnd/>
            <a:tailEnd/>
          </a:ln>
        </p:spPr>
        <p:txBody>
          <a:bodyPr wrap="none">
            <a:spAutoFit/>
          </a:bodyPr>
          <a:lstStyle/>
          <a:p>
            <a:pPr algn="ctr" eaLnBrk="0" hangingPunct="0"/>
            <a:r>
              <a:rPr lang="en-US" sz="2000"/>
              <a:t>IS'</a:t>
            </a:r>
            <a:endParaRPr lang="en-US" sz="2000" baseline="-25000"/>
          </a:p>
        </p:txBody>
      </p:sp>
      <p:sp>
        <p:nvSpPr>
          <p:cNvPr id="23569" name="TextBox 41"/>
          <p:cNvSpPr txBox="1">
            <a:spLocks noChangeArrowheads="1"/>
          </p:cNvSpPr>
          <p:nvPr/>
        </p:nvSpPr>
        <p:spPr bwMode="auto">
          <a:xfrm>
            <a:off x="8286750" y="1413668"/>
            <a:ext cx="2933700" cy="830263"/>
          </a:xfrm>
          <a:prstGeom prst="rect">
            <a:avLst/>
          </a:prstGeom>
          <a:solidFill>
            <a:srgbClr val="92D050"/>
          </a:solidFill>
          <a:ln w="9525">
            <a:noFill/>
            <a:miter lim="800000"/>
            <a:headEnd/>
            <a:tailEnd/>
          </a:ln>
        </p:spPr>
        <p:txBody>
          <a:bodyPr>
            <a:spAutoFit/>
          </a:bodyPr>
          <a:lstStyle/>
          <a:p>
            <a:pPr algn="ctr" eaLnBrk="0" hangingPunct="0"/>
            <a:r>
              <a:rPr lang="en-US" dirty="0"/>
              <a:t>Perfect capital immobility</a:t>
            </a:r>
          </a:p>
        </p:txBody>
      </p:sp>
      <p:cxnSp>
        <p:nvCxnSpPr>
          <p:cNvPr id="29" name="Straight Connector 28"/>
          <p:cNvCxnSpPr/>
          <p:nvPr/>
        </p:nvCxnSpPr>
        <p:spPr>
          <a:xfrm rot="5400000" flipH="1" flipV="1">
            <a:off x="4953794" y="3733006"/>
            <a:ext cx="3657600" cy="1588"/>
          </a:xfrm>
          <a:prstGeom prst="line">
            <a:avLst/>
          </a:prstGeom>
          <a:ln w="28575">
            <a:solidFill>
              <a:srgbClr val="00B050"/>
            </a:solidFill>
          </a:ln>
        </p:spPr>
        <p:style>
          <a:lnRef idx="1">
            <a:schemeClr val="accent1"/>
          </a:lnRef>
          <a:fillRef idx="0">
            <a:schemeClr val="accent1"/>
          </a:fillRef>
          <a:effectRef idx="0">
            <a:schemeClr val="accent1"/>
          </a:effectRef>
          <a:fontRef idx="minor">
            <a:schemeClr val="tx1"/>
          </a:fontRef>
        </p:style>
      </p:cxnSp>
      <p:sp>
        <p:nvSpPr>
          <p:cNvPr id="30" name="TextBox 29"/>
          <p:cNvSpPr txBox="1">
            <a:spLocks noChangeArrowheads="1"/>
          </p:cNvSpPr>
          <p:nvPr/>
        </p:nvSpPr>
        <p:spPr bwMode="auto">
          <a:xfrm>
            <a:off x="6705600" y="1524000"/>
            <a:ext cx="584200" cy="400050"/>
          </a:xfrm>
          <a:prstGeom prst="rect">
            <a:avLst/>
          </a:prstGeom>
          <a:noFill/>
          <a:ln w="9525">
            <a:noFill/>
            <a:miter lim="800000"/>
            <a:headEnd/>
            <a:tailEnd/>
          </a:ln>
        </p:spPr>
        <p:txBody>
          <a:bodyPr wrap="none">
            <a:spAutoFit/>
          </a:bodyPr>
          <a:lstStyle/>
          <a:p>
            <a:pPr algn="ctr" eaLnBrk="0" hangingPunct="0"/>
            <a:r>
              <a:rPr lang="en-US" sz="2000"/>
              <a:t>BP</a:t>
            </a:r>
            <a:r>
              <a:rPr lang="en-US" sz="2000" baseline="-25000"/>
              <a:t>1</a:t>
            </a:r>
          </a:p>
        </p:txBody>
      </p:sp>
      <p:cxnSp>
        <p:nvCxnSpPr>
          <p:cNvPr id="31" name="Straight Connector 30"/>
          <p:cNvCxnSpPr/>
          <p:nvPr/>
        </p:nvCxnSpPr>
        <p:spPr>
          <a:xfrm>
            <a:off x="5638800" y="2133600"/>
            <a:ext cx="3276600" cy="2743200"/>
          </a:xfrm>
          <a:prstGeom prst="line">
            <a:avLst/>
          </a:prstGeom>
          <a:ln w="28575">
            <a:solidFill>
              <a:srgbClr val="00B050"/>
            </a:solidFill>
          </a:ln>
        </p:spPr>
        <p:style>
          <a:lnRef idx="1">
            <a:schemeClr val="accent1"/>
          </a:lnRef>
          <a:fillRef idx="0">
            <a:schemeClr val="accent1"/>
          </a:fillRef>
          <a:effectRef idx="0">
            <a:schemeClr val="accent1"/>
          </a:effectRef>
          <a:fontRef idx="minor">
            <a:schemeClr val="tx1"/>
          </a:fontRef>
        </p:style>
      </p:cxnSp>
      <p:sp>
        <p:nvSpPr>
          <p:cNvPr id="32" name="TextBox 31"/>
          <p:cNvSpPr txBox="1">
            <a:spLocks noChangeArrowheads="1"/>
          </p:cNvSpPr>
          <p:nvPr/>
        </p:nvSpPr>
        <p:spPr bwMode="auto">
          <a:xfrm>
            <a:off x="8991601" y="4648200"/>
            <a:ext cx="569913" cy="400050"/>
          </a:xfrm>
          <a:prstGeom prst="rect">
            <a:avLst/>
          </a:prstGeom>
          <a:noFill/>
          <a:ln w="9525">
            <a:noFill/>
            <a:miter lim="800000"/>
            <a:headEnd/>
            <a:tailEnd/>
          </a:ln>
        </p:spPr>
        <p:txBody>
          <a:bodyPr wrap="none">
            <a:spAutoFit/>
          </a:bodyPr>
          <a:lstStyle/>
          <a:p>
            <a:pPr algn="ctr" eaLnBrk="0" hangingPunct="0"/>
            <a:r>
              <a:rPr lang="en-US" sz="2000"/>
              <a:t>IS ''</a:t>
            </a:r>
            <a:endParaRPr lang="en-US" sz="2000" baseline="-25000"/>
          </a:p>
        </p:txBody>
      </p:sp>
      <p:sp>
        <p:nvSpPr>
          <p:cNvPr id="33" name="TextBox 32"/>
          <p:cNvSpPr txBox="1">
            <a:spLocks noChangeArrowheads="1"/>
          </p:cNvSpPr>
          <p:nvPr/>
        </p:nvSpPr>
        <p:spPr bwMode="auto">
          <a:xfrm>
            <a:off x="3886200" y="2743200"/>
            <a:ext cx="457200" cy="369888"/>
          </a:xfrm>
          <a:prstGeom prst="rect">
            <a:avLst/>
          </a:prstGeom>
          <a:noFill/>
          <a:ln w="9525">
            <a:noFill/>
            <a:miter lim="800000"/>
            <a:headEnd/>
            <a:tailEnd/>
          </a:ln>
        </p:spPr>
        <p:txBody>
          <a:bodyPr>
            <a:spAutoFit/>
          </a:bodyPr>
          <a:lstStyle/>
          <a:p>
            <a:pPr algn="ctr" eaLnBrk="0" hangingPunct="0"/>
            <a:r>
              <a:rPr lang="en-US" sz="1800" dirty="0"/>
              <a:t>i</a:t>
            </a:r>
            <a:r>
              <a:rPr lang="en-US" sz="1800" baseline="-25000" dirty="0"/>
              <a:t>2</a:t>
            </a:r>
          </a:p>
        </p:txBody>
      </p:sp>
      <p:cxnSp>
        <p:nvCxnSpPr>
          <p:cNvPr id="43" name="Straight Connector 42"/>
          <p:cNvCxnSpPr/>
          <p:nvPr/>
        </p:nvCxnSpPr>
        <p:spPr>
          <a:xfrm rot="10800000">
            <a:off x="4343401" y="3048000"/>
            <a:ext cx="2360613" cy="1588"/>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45" name="TextBox 44"/>
          <p:cNvSpPr txBox="1">
            <a:spLocks noChangeArrowheads="1"/>
          </p:cNvSpPr>
          <p:nvPr/>
        </p:nvSpPr>
        <p:spPr bwMode="auto">
          <a:xfrm>
            <a:off x="6553200" y="5638800"/>
            <a:ext cx="457200" cy="369888"/>
          </a:xfrm>
          <a:prstGeom prst="rect">
            <a:avLst/>
          </a:prstGeom>
          <a:noFill/>
          <a:ln w="9525">
            <a:noFill/>
            <a:miter lim="800000"/>
            <a:headEnd/>
            <a:tailEnd/>
          </a:ln>
        </p:spPr>
        <p:txBody>
          <a:bodyPr>
            <a:spAutoFit/>
          </a:bodyPr>
          <a:lstStyle/>
          <a:p>
            <a:pPr algn="ctr" eaLnBrk="0" hangingPunct="0"/>
            <a:r>
              <a:rPr lang="en-US" sz="1800"/>
              <a:t>Y</a:t>
            </a:r>
            <a:r>
              <a:rPr lang="en-US" sz="1800" baseline="-25000"/>
              <a:t>2</a:t>
            </a:r>
          </a:p>
        </p:txBody>
      </p:sp>
      <p:sp>
        <p:nvSpPr>
          <p:cNvPr id="6" name="Metin kutusu 5">
            <a:extLst>
              <a:ext uri="{FF2B5EF4-FFF2-40B4-BE49-F238E27FC236}">
                <a16:creationId xmlns:a16="http://schemas.microsoft.com/office/drawing/2014/main" id="{D8AE451C-3EFC-4A4A-9F26-685377A5F09A}"/>
              </a:ext>
            </a:extLst>
          </p:cNvPr>
          <p:cNvSpPr txBox="1"/>
          <p:nvPr/>
        </p:nvSpPr>
        <p:spPr>
          <a:xfrm>
            <a:off x="8990012" y="3198811"/>
            <a:ext cx="2150973" cy="369332"/>
          </a:xfrm>
          <a:prstGeom prst="rect">
            <a:avLst/>
          </a:prstGeom>
          <a:solidFill>
            <a:srgbClr val="FFC000"/>
          </a:solidFill>
        </p:spPr>
        <p:txBody>
          <a:bodyPr wrap="none" rtlCol="0">
            <a:spAutoFit/>
          </a:bodyPr>
          <a:lstStyle/>
          <a:p>
            <a:r>
              <a:rPr lang="en-US" sz="1800" dirty="0"/>
              <a:t>Incipient </a:t>
            </a:r>
            <a:r>
              <a:rPr lang="en-US" sz="1800" dirty="0" err="1"/>
              <a:t>BoP</a:t>
            </a:r>
            <a:r>
              <a:rPr lang="en-US" sz="1800" dirty="0"/>
              <a:t> Deficit</a:t>
            </a:r>
          </a:p>
        </p:txBody>
      </p:sp>
      <p:sp>
        <p:nvSpPr>
          <p:cNvPr id="36" name="Metin kutusu 35">
            <a:extLst>
              <a:ext uri="{FF2B5EF4-FFF2-40B4-BE49-F238E27FC236}">
                <a16:creationId xmlns:a16="http://schemas.microsoft.com/office/drawing/2014/main" id="{302EDBFD-CF78-4734-893C-83AE19DD244E}"/>
              </a:ext>
            </a:extLst>
          </p:cNvPr>
          <p:cNvSpPr txBox="1"/>
          <p:nvPr/>
        </p:nvSpPr>
        <p:spPr>
          <a:xfrm>
            <a:off x="955569" y="1455683"/>
            <a:ext cx="2690916" cy="4801314"/>
          </a:xfrm>
          <a:prstGeom prst="rect">
            <a:avLst/>
          </a:prstGeom>
          <a:noFill/>
        </p:spPr>
        <p:txBody>
          <a:bodyPr wrap="square" rtlCol="0">
            <a:spAutoFit/>
          </a:bodyPr>
          <a:lstStyle/>
          <a:p>
            <a:r>
              <a:rPr lang="en-US" sz="1800" b="1" dirty="0"/>
              <a:t>Case 3: </a:t>
            </a:r>
            <a:r>
              <a:rPr lang="en-US" sz="1800" dirty="0"/>
              <a:t>BP is vertical</a:t>
            </a:r>
          </a:p>
          <a:p>
            <a:r>
              <a:rPr lang="en-US" sz="1800" dirty="0"/>
              <a:t>Let </a:t>
            </a:r>
            <a:r>
              <a:rPr lang="el-GR" sz="1800" dirty="0"/>
              <a:t>Δ</a:t>
            </a:r>
            <a:r>
              <a:rPr lang="en-US" sz="1800" dirty="0"/>
              <a:t>G&gt;0:</a:t>
            </a:r>
          </a:p>
          <a:p>
            <a:pPr marL="457200" indent="-457200">
              <a:buAutoNum type="arabicParenBoth"/>
            </a:pPr>
            <a:r>
              <a:rPr lang="en-US" sz="1800" dirty="0"/>
              <a:t>IS shifts right with increase in G; there is incipient </a:t>
            </a:r>
            <a:r>
              <a:rPr lang="en-US" sz="1800" dirty="0" err="1"/>
              <a:t>BoP</a:t>
            </a:r>
            <a:r>
              <a:rPr lang="en-US" sz="1800" dirty="0"/>
              <a:t> deficit and thus domestic currency depreciation;</a:t>
            </a:r>
          </a:p>
          <a:p>
            <a:pPr marL="457200" indent="-457200">
              <a:buAutoNum type="arabicParenBoth"/>
            </a:pPr>
            <a:r>
              <a:rPr lang="en-US" sz="1800" dirty="0"/>
              <a:t>With currency depreciation, NX increases; IS shifts further to the right, BP curve shifts right with higher Y</a:t>
            </a:r>
          </a:p>
          <a:p>
            <a:endParaRPr lang="en-US" sz="1800" b="1" dirty="0"/>
          </a:p>
          <a:p>
            <a:r>
              <a:rPr lang="en-US" sz="1800" b="1" dirty="0"/>
              <a:t>Final outcome</a:t>
            </a:r>
            <a:r>
              <a:rPr lang="en-US" sz="1800" dirty="0"/>
              <a:t>: Higher Y</a:t>
            </a:r>
          </a:p>
          <a:p>
            <a:pPr marL="457200" indent="-457200">
              <a:buAutoNum type="arabicParenBoth"/>
            </a:pPr>
            <a:endParaRPr lang="en-US" sz="1800" dirty="0"/>
          </a:p>
        </p:txBody>
      </p:sp>
      <p:cxnSp>
        <p:nvCxnSpPr>
          <p:cNvPr id="11" name="Düz Bağlayıcı 10">
            <a:extLst>
              <a:ext uri="{FF2B5EF4-FFF2-40B4-BE49-F238E27FC236}">
                <a16:creationId xmlns:a16="http://schemas.microsoft.com/office/drawing/2014/main" id="{919FA424-D30F-4ABB-B07D-770BEB13B209}"/>
              </a:ext>
            </a:extLst>
          </p:cNvPr>
          <p:cNvCxnSpPr/>
          <p:nvPr/>
        </p:nvCxnSpPr>
        <p:spPr>
          <a:xfrm>
            <a:off x="6629400" y="3429000"/>
            <a:ext cx="0" cy="2076450"/>
          </a:xfrm>
          <a:prstGeom prst="line">
            <a:avLst/>
          </a:prstGeom>
          <a:ln w="9525"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13" name="Düz Ok Bağlayıcısı 12">
            <a:extLst>
              <a:ext uri="{FF2B5EF4-FFF2-40B4-BE49-F238E27FC236}">
                <a16:creationId xmlns:a16="http://schemas.microsoft.com/office/drawing/2014/main" id="{14F10507-B17D-4A68-9AC9-7C77B7E28938}"/>
              </a:ext>
            </a:extLst>
          </p:cNvPr>
          <p:cNvCxnSpPr/>
          <p:nvPr/>
        </p:nvCxnSpPr>
        <p:spPr>
          <a:xfrm>
            <a:off x="6629400" y="3429000"/>
            <a:ext cx="2211386" cy="0"/>
          </a:xfrm>
          <a:prstGeom prst="straightConnector1">
            <a:avLst/>
          </a:prstGeom>
          <a:ln w="19050">
            <a:tailEnd type="triangle"/>
          </a:ln>
        </p:spPr>
        <p:style>
          <a:lnRef idx="1">
            <a:schemeClr val="dk1"/>
          </a:lnRef>
          <a:fillRef idx="0">
            <a:schemeClr val="dk1"/>
          </a:fillRef>
          <a:effectRef idx="0">
            <a:schemeClr val="dk1"/>
          </a:effectRef>
          <a:fontRef idx="minor">
            <a:schemeClr val="tx1"/>
          </a:fontRef>
        </p:style>
      </p:cxnSp>
      <p:cxnSp>
        <p:nvCxnSpPr>
          <p:cNvPr id="15" name="Düz Ok Bağlayıcısı 14">
            <a:extLst>
              <a:ext uri="{FF2B5EF4-FFF2-40B4-BE49-F238E27FC236}">
                <a16:creationId xmlns:a16="http://schemas.microsoft.com/office/drawing/2014/main" id="{7A8973D0-ECA3-410D-9E12-DA29A7132769}"/>
              </a:ext>
            </a:extLst>
          </p:cNvPr>
          <p:cNvCxnSpPr/>
          <p:nvPr/>
        </p:nvCxnSpPr>
        <p:spPr>
          <a:xfrm>
            <a:off x="7162800" y="4343400"/>
            <a:ext cx="457200" cy="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17" name="Düz Ok Bağlayıcısı 16">
            <a:extLst>
              <a:ext uri="{FF2B5EF4-FFF2-40B4-BE49-F238E27FC236}">
                <a16:creationId xmlns:a16="http://schemas.microsoft.com/office/drawing/2014/main" id="{1D47D9FE-DD4C-479A-9B39-ECEA3AF2B39E}"/>
              </a:ext>
            </a:extLst>
          </p:cNvPr>
          <p:cNvCxnSpPr/>
          <p:nvPr/>
        </p:nvCxnSpPr>
        <p:spPr>
          <a:xfrm>
            <a:off x="6464300" y="2333297"/>
            <a:ext cx="228600" cy="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19" name="Düz Ok Bağlayıcısı 18">
            <a:extLst>
              <a:ext uri="{FF2B5EF4-FFF2-40B4-BE49-F238E27FC236}">
                <a16:creationId xmlns:a16="http://schemas.microsoft.com/office/drawing/2014/main" id="{C00F1A40-3B23-48C0-9B8C-E727FDA98B73}"/>
              </a:ext>
            </a:extLst>
          </p:cNvPr>
          <p:cNvCxnSpPr/>
          <p:nvPr/>
        </p:nvCxnSpPr>
        <p:spPr>
          <a:xfrm>
            <a:off x="7391400" y="4038600"/>
            <a:ext cx="381000" cy="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20" name="Metin kutusu 19">
            <a:extLst>
              <a:ext uri="{FF2B5EF4-FFF2-40B4-BE49-F238E27FC236}">
                <a16:creationId xmlns:a16="http://schemas.microsoft.com/office/drawing/2014/main" id="{6D3A506D-7556-420B-8FEA-3BA0E9C78576}"/>
              </a:ext>
            </a:extLst>
          </p:cNvPr>
          <p:cNvSpPr txBox="1"/>
          <p:nvPr/>
        </p:nvSpPr>
        <p:spPr>
          <a:xfrm>
            <a:off x="6989982" y="3978166"/>
            <a:ext cx="425116" cy="338554"/>
          </a:xfrm>
          <a:prstGeom prst="rect">
            <a:avLst/>
          </a:prstGeom>
          <a:noFill/>
        </p:spPr>
        <p:txBody>
          <a:bodyPr wrap="none" rtlCol="0">
            <a:spAutoFit/>
          </a:bodyPr>
          <a:lstStyle/>
          <a:p>
            <a:r>
              <a:rPr lang="en-US" sz="1600" dirty="0"/>
              <a:t>(1)</a:t>
            </a:r>
          </a:p>
        </p:txBody>
      </p:sp>
      <p:sp>
        <p:nvSpPr>
          <p:cNvPr id="21" name="Metin kutusu 20">
            <a:extLst>
              <a:ext uri="{FF2B5EF4-FFF2-40B4-BE49-F238E27FC236}">
                <a16:creationId xmlns:a16="http://schemas.microsoft.com/office/drawing/2014/main" id="{828EAAB5-CC63-4F9D-9292-2383185D69EA}"/>
              </a:ext>
            </a:extLst>
          </p:cNvPr>
          <p:cNvSpPr txBox="1"/>
          <p:nvPr/>
        </p:nvSpPr>
        <p:spPr>
          <a:xfrm>
            <a:off x="7238999" y="3597166"/>
            <a:ext cx="425116" cy="338554"/>
          </a:xfrm>
          <a:prstGeom prst="rect">
            <a:avLst/>
          </a:prstGeom>
          <a:noFill/>
        </p:spPr>
        <p:txBody>
          <a:bodyPr wrap="none" rtlCol="0">
            <a:spAutoFit/>
          </a:bodyPr>
          <a:lstStyle/>
          <a:p>
            <a:r>
              <a:rPr lang="en-US" sz="1600" dirty="0"/>
              <a:t>(2)</a:t>
            </a:r>
          </a:p>
        </p:txBody>
      </p:sp>
      <p:sp>
        <p:nvSpPr>
          <p:cNvPr id="44" name="Metin kutusu 43">
            <a:extLst>
              <a:ext uri="{FF2B5EF4-FFF2-40B4-BE49-F238E27FC236}">
                <a16:creationId xmlns:a16="http://schemas.microsoft.com/office/drawing/2014/main" id="{101DBE05-F4D2-4A0E-9F6B-DDA458F29630}"/>
              </a:ext>
            </a:extLst>
          </p:cNvPr>
          <p:cNvSpPr txBox="1"/>
          <p:nvPr/>
        </p:nvSpPr>
        <p:spPr>
          <a:xfrm>
            <a:off x="6416842" y="2364373"/>
            <a:ext cx="425116" cy="338554"/>
          </a:xfrm>
          <a:prstGeom prst="rect">
            <a:avLst/>
          </a:prstGeom>
          <a:noFill/>
        </p:spPr>
        <p:txBody>
          <a:bodyPr wrap="none" rtlCol="0">
            <a:spAutoFit/>
          </a:bodyPr>
          <a:lstStyle/>
          <a:p>
            <a:r>
              <a:rPr lang="en-US" sz="1600" dirty="0"/>
              <a:t>(2)</a:t>
            </a:r>
          </a:p>
        </p:txBody>
      </p:sp>
      <p:sp>
        <p:nvSpPr>
          <p:cNvPr id="2" name="Oval 1">
            <a:extLst>
              <a:ext uri="{FF2B5EF4-FFF2-40B4-BE49-F238E27FC236}">
                <a16:creationId xmlns:a16="http://schemas.microsoft.com/office/drawing/2014/main" id="{3E4548C1-25A3-4561-A9D6-1CA68C99D7F2}"/>
              </a:ext>
            </a:extLst>
          </p:cNvPr>
          <p:cNvSpPr/>
          <p:nvPr/>
        </p:nvSpPr>
        <p:spPr>
          <a:xfrm>
            <a:off x="6538016" y="3302329"/>
            <a:ext cx="199334" cy="29462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nodeType="clickEffect">
                                  <p:stCondLst>
                                    <p:cond delay="0"/>
                                  </p:stCondLst>
                                  <p:childTnLst>
                                    <p:set>
                                      <p:cBhvr>
                                        <p:cTn id="6" dur="1" fill="hold">
                                          <p:stCondLst>
                                            <p:cond delay="0"/>
                                          </p:stCondLst>
                                        </p:cTn>
                                        <p:tgtEl>
                                          <p:spTgt spid="34"/>
                                        </p:tgtEl>
                                        <p:attrNameLst>
                                          <p:attrName>style.visibility</p:attrName>
                                        </p:attrNameLst>
                                      </p:cBhvr>
                                      <p:to>
                                        <p:strVal val="visible"/>
                                      </p:to>
                                    </p:set>
                                    <p:anim calcmode="lin" valueType="num">
                                      <p:cBhvr additive="base">
                                        <p:cTn id="7" dur="500" fill="hold"/>
                                        <p:tgtEl>
                                          <p:spTgt spid="34"/>
                                        </p:tgtEl>
                                        <p:attrNameLst>
                                          <p:attrName>ppt_x</p:attrName>
                                        </p:attrNameLst>
                                      </p:cBhvr>
                                      <p:tavLst>
                                        <p:tav tm="0">
                                          <p:val>
                                            <p:strVal val="1+#ppt_w/2"/>
                                          </p:val>
                                        </p:tav>
                                        <p:tav tm="100000">
                                          <p:val>
                                            <p:strVal val="#ppt_x"/>
                                          </p:val>
                                        </p:tav>
                                      </p:tavLst>
                                    </p:anim>
                                    <p:anim calcmode="lin" valueType="num">
                                      <p:cBhvr additive="base">
                                        <p:cTn id="8" dur="500" fill="hold"/>
                                        <p:tgtEl>
                                          <p:spTgt spid="34"/>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0"/>
                                  </p:stCondLst>
                                  <p:childTnLst>
                                    <p:set>
                                      <p:cBhvr>
                                        <p:cTn id="10" dur="1" fill="hold">
                                          <p:stCondLst>
                                            <p:cond delay="0"/>
                                          </p:stCondLst>
                                        </p:cTn>
                                        <p:tgtEl>
                                          <p:spTgt spid="35"/>
                                        </p:tgtEl>
                                        <p:attrNameLst>
                                          <p:attrName>style.visibility</p:attrName>
                                        </p:attrNameLst>
                                      </p:cBhvr>
                                      <p:to>
                                        <p:strVal val="visible"/>
                                      </p:to>
                                    </p:set>
                                    <p:anim calcmode="lin" valueType="num">
                                      <p:cBhvr additive="base">
                                        <p:cTn id="11" dur="500" fill="hold"/>
                                        <p:tgtEl>
                                          <p:spTgt spid="35"/>
                                        </p:tgtEl>
                                        <p:attrNameLst>
                                          <p:attrName>ppt_x</p:attrName>
                                        </p:attrNameLst>
                                      </p:cBhvr>
                                      <p:tavLst>
                                        <p:tav tm="0">
                                          <p:val>
                                            <p:strVal val="1+#ppt_w/2"/>
                                          </p:val>
                                        </p:tav>
                                        <p:tav tm="100000">
                                          <p:val>
                                            <p:strVal val="#ppt_x"/>
                                          </p:val>
                                        </p:tav>
                                      </p:tavLst>
                                    </p:anim>
                                    <p:anim calcmode="lin" valueType="num">
                                      <p:cBhvr additive="base">
                                        <p:cTn id="12" dur="500" fill="hold"/>
                                        <p:tgtEl>
                                          <p:spTgt spid="35"/>
                                        </p:tgtEl>
                                        <p:attrNameLst>
                                          <p:attrName>ppt_y</p:attrName>
                                        </p:attrNameLst>
                                      </p:cBhvr>
                                      <p:tavLst>
                                        <p:tav tm="0">
                                          <p:val>
                                            <p:strVal val="#ppt_y"/>
                                          </p:val>
                                        </p:tav>
                                        <p:tav tm="100000">
                                          <p:val>
                                            <p:strVal val="#ppt_y"/>
                                          </p:val>
                                        </p:tav>
                                      </p:tavLst>
                                    </p:anim>
                                  </p:childTnLst>
                                </p:cTn>
                              </p:par>
                              <p:par>
                                <p:cTn id="13" presetID="10" presetClass="entr" presetSubtype="0" fill="hold" nodeType="withEffect">
                                  <p:stCondLst>
                                    <p:cond delay="0"/>
                                  </p:stCondLst>
                                  <p:childTnLst>
                                    <p:set>
                                      <p:cBhvr>
                                        <p:cTn id="14" dur="1" fill="hold">
                                          <p:stCondLst>
                                            <p:cond delay="0"/>
                                          </p:stCondLst>
                                        </p:cTn>
                                        <p:tgtEl>
                                          <p:spTgt spid="11"/>
                                        </p:tgtEl>
                                        <p:attrNameLst>
                                          <p:attrName>style.visibility</p:attrName>
                                        </p:attrNameLst>
                                      </p:cBhvr>
                                      <p:to>
                                        <p:strVal val="visible"/>
                                      </p:to>
                                    </p:set>
                                    <p:animEffect transition="in" filter="fade">
                                      <p:cBhvr>
                                        <p:cTn id="15" dur="500"/>
                                        <p:tgtEl>
                                          <p:spTgt spid="11"/>
                                        </p:tgtEl>
                                      </p:cBhvr>
                                    </p:animEffect>
                                  </p:childTnLst>
                                </p:cTn>
                              </p:par>
                              <p:par>
                                <p:cTn id="16" presetID="10" presetClass="entr" presetSubtype="0" fill="hold" nodeType="withEffect">
                                  <p:stCondLst>
                                    <p:cond delay="0"/>
                                  </p:stCondLst>
                                  <p:childTnLst>
                                    <p:set>
                                      <p:cBhvr>
                                        <p:cTn id="17" dur="1" fill="hold">
                                          <p:stCondLst>
                                            <p:cond delay="0"/>
                                          </p:stCondLst>
                                        </p:cTn>
                                        <p:tgtEl>
                                          <p:spTgt spid="13"/>
                                        </p:tgtEl>
                                        <p:attrNameLst>
                                          <p:attrName>style.visibility</p:attrName>
                                        </p:attrNameLst>
                                      </p:cBhvr>
                                      <p:to>
                                        <p:strVal val="visible"/>
                                      </p:to>
                                    </p:set>
                                    <p:animEffect transition="in" filter="fade">
                                      <p:cBhvr>
                                        <p:cTn id="18" dur="500"/>
                                        <p:tgtEl>
                                          <p:spTgt spid="13"/>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6"/>
                                        </p:tgtEl>
                                        <p:attrNameLst>
                                          <p:attrName>style.visibility</p:attrName>
                                        </p:attrNameLst>
                                      </p:cBhvr>
                                      <p:to>
                                        <p:strVal val="visible"/>
                                      </p:to>
                                    </p:set>
                                    <p:animEffect transition="in" filter="fade">
                                      <p:cBhvr>
                                        <p:cTn id="21" dur="500"/>
                                        <p:tgtEl>
                                          <p:spTgt spid="6"/>
                                        </p:tgtEl>
                                      </p:cBhvr>
                                    </p:animEffect>
                                  </p:childTnLst>
                                </p:cTn>
                              </p:par>
                              <p:par>
                                <p:cTn id="22" presetID="10" presetClass="entr" presetSubtype="0" fill="hold" nodeType="withEffect">
                                  <p:stCondLst>
                                    <p:cond delay="0"/>
                                  </p:stCondLst>
                                  <p:childTnLst>
                                    <p:set>
                                      <p:cBhvr>
                                        <p:cTn id="23" dur="1" fill="hold">
                                          <p:stCondLst>
                                            <p:cond delay="0"/>
                                          </p:stCondLst>
                                        </p:cTn>
                                        <p:tgtEl>
                                          <p:spTgt spid="15"/>
                                        </p:tgtEl>
                                        <p:attrNameLst>
                                          <p:attrName>style.visibility</p:attrName>
                                        </p:attrNameLst>
                                      </p:cBhvr>
                                      <p:to>
                                        <p:strVal val="visible"/>
                                      </p:to>
                                    </p:set>
                                    <p:animEffect transition="in" filter="fade">
                                      <p:cBhvr>
                                        <p:cTn id="24" dur="500"/>
                                        <p:tgtEl>
                                          <p:spTgt spid="15"/>
                                        </p:tgtEl>
                                      </p:cBhvr>
                                    </p:animEffect>
                                  </p:childTnLst>
                                </p:cTn>
                              </p:par>
                              <p:par>
                                <p:cTn id="25" presetID="2" presetClass="entr" presetSubtype="4" fill="hold" grpId="0" nodeType="withEffect">
                                  <p:stCondLst>
                                    <p:cond delay="0"/>
                                  </p:stCondLst>
                                  <p:childTnLst>
                                    <p:set>
                                      <p:cBhvr>
                                        <p:cTn id="26" dur="1" fill="hold">
                                          <p:stCondLst>
                                            <p:cond delay="0"/>
                                          </p:stCondLst>
                                        </p:cTn>
                                        <p:tgtEl>
                                          <p:spTgt spid="2"/>
                                        </p:tgtEl>
                                        <p:attrNameLst>
                                          <p:attrName>style.visibility</p:attrName>
                                        </p:attrNameLst>
                                      </p:cBhvr>
                                      <p:to>
                                        <p:strVal val="visible"/>
                                      </p:to>
                                    </p:set>
                                    <p:anim calcmode="lin" valueType="num">
                                      <p:cBhvr additive="base">
                                        <p:cTn id="27" dur="500" fill="hold"/>
                                        <p:tgtEl>
                                          <p:spTgt spid="2"/>
                                        </p:tgtEl>
                                        <p:attrNameLst>
                                          <p:attrName>ppt_x</p:attrName>
                                        </p:attrNameLst>
                                      </p:cBhvr>
                                      <p:tavLst>
                                        <p:tav tm="0">
                                          <p:val>
                                            <p:strVal val="#ppt_x"/>
                                          </p:val>
                                        </p:tav>
                                        <p:tav tm="100000">
                                          <p:val>
                                            <p:strVal val="#ppt_x"/>
                                          </p:val>
                                        </p:tav>
                                      </p:tavLst>
                                    </p:anim>
                                    <p:anim calcmode="lin" valueType="num">
                                      <p:cBhvr additive="base">
                                        <p:cTn id="28" dur="500" fill="hold"/>
                                        <p:tgtEl>
                                          <p:spTgt spid="2"/>
                                        </p:tgtEl>
                                        <p:attrNameLst>
                                          <p:attrName>ppt_y</p:attrName>
                                        </p:attrNameLst>
                                      </p:cBhvr>
                                      <p:tavLst>
                                        <p:tav tm="0">
                                          <p:val>
                                            <p:strVal val="1+#ppt_h/2"/>
                                          </p:val>
                                        </p:tav>
                                        <p:tav tm="100000">
                                          <p:val>
                                            <p:strVal val="#ppt_y"/>
                                          </p:val>
                                        </p:tav>
                                      </p:tavLst>
                                    </p:anim>
                                  </p:childTnLst>
                                </p:cTn>
                              </p:par>
                              <p:par>
                                <p:cTn id="29" presetID="10" presetClass="entr" presetSubtype="0" fill="hold" grpId="0" nodeType="withEffect">
                                  <p:stCondLst>
                                    <p:cond delay="0"/>
                                  </p:stCondLst>
                                  <p:childTnLst>
                                    <p:set>
                                      <p:cBhvr>
                                        <p:cTn id="30" dur="1" fill="hold">
                                          <p:stCondLst>
                                            <p:cond delay="0"/>
                                          </p:stCondLst>
                                        </p:cTn>
                                        <p:tgtEl>
                                          <p:spTgt spid="20"/>
                                        </p:tgtEl>
                                        <p:attrNameLst>
                                          <p:attrName>style.visibility</p:attrName>
                                        </p:attrNameLst>
                                      </p:cBhvr>
                                      <p:to>
                                        <p:strVal val="visible"/>
                                      </p:to>
                                    </p:set>
                                    <p:animEffect transition="in" filter="fade">
                                      <p:cBhvr>
                                        <p:cTn id="31" dur="500"/>
                                        <p:tgtEl>
                                          <p:spTgt spid="20"/>
                                        </p:tgtEl>
                                      </p:cBhvr>
                                    </p:animEffect>
                                  </p:childTnLst>
                                </p:cTn>
                              </p:par>
                            </p:childTnLst>
                          </p:cTn>
                        </p:par>
                      </p:childTnLst>
                    </p:cTn>
                  </p:par>
                  <p:par>
                    <p:cTn id="32" fill="hold">
                      <p:stCondLst>
                        <p:cond delay="indefinite"/>
                      </p:stCondLst>
                      <p:childTnLst>
                        <p:par>
                          <p:cTn id="33" fill="hold">
                            <p:stCondLst>
                              <p:cond delay="0"/>
                            </p:stCondLst>
                            <p:childTnLst>
                              <p:par>
                                <p:cTn id="34" presetID="2" presetClass="entr" presetSubtype="2" fill="hold" nodeType="clickEffect">
                                  <p:stCondLst>
                                    <p:cond delay="0"/>
                                  </p:stCondLst>
                                  <p:childTnLst>
                                    <p:set>
                                      <p:cBhvr>
                                        <p:cTn id="35" dur="1" fill="hold">
                                          <p:stCondLst>
                                            <p:cond delay="0"/>
                                          </p:stCondLst>
                                        </p:cTn>
                                        <p:tgtEl>
                                          <p:spTgt spid="29"/>
                                        </p:tgtEl>
                                        <p:attrNameLst>
                                          <p:attrName>style.visibility</p:attrName>
                                        </p:attrNameLst>
                                      </p:cBhvr>
                                      <p:to>
                                        <p:strVal val="visible"/>
                                      </p:to>
                                    </p:set>
                                    <p:anim calcmode="lin" valueType="num">
                                      <p:cBhvr additive="base">
                                        <p:cTn id="36" dur="500" fill="hold"/>
                                        <p:tgtEl>
                                          <p:spTgt spid="29"/>
                                        </p:tgtEl>
                                        <p:attrNameLst>
                                          <p:attrName>ppt_x</p:attrName>
                                        </p:attrNameLst>
                                      </p:cBhvr>
                                      <p:tavLst>
                                        <p:tav tm="0">
                                          <p:val>
                                            <p:strVal val="1+#ppt_w/2"/>
                                          </p:val>
                                        </p:tav>
                                        <p:tav tm="100000">
                                          <p:val>
                                            <p:strVal val="#ppt_x"/>
                                          </p:val>
                                        </p:tav>
                                      </p:tavLst>
                                    </p:anim>
                                    <p:anim calcmode="lin" valueType="num">
                                      <p:cBhvr additive="base">
                                        <p:cTn id="37" dur="500" fill="hold"/>
                                        <p:tgtEl>
                                          <p:spTgt spid="29"/>
                                        </p:tgtEl>
                                        <p:attrNameLst>
                                          <p:attrName>ppt_y</p:attrName>
                                        </p:attrNameLst>
                                      </p:cBhvr>
                                      <p:tavLst>
                                        <p:tav tm="0">
                                          <p:val>
                                            <p:strVal val="#ppt_y"/>
                                          </p:val>
                                        </p:tav>
                                        <p:tav tm="100000">
                                          <p:val>
                                            <p:strVal val="#ppt_y"/>
                                          </p:val>
                                        </p:tav>
                                      </p:tavLst>
                                    </p:anim>
                                  </p:childTnLst>
                                </p:cTn>
                              </p:par>
                              <p:par>
                                <p:cTn id="38" presetID="2" presetClass="entr" presetSubtype="2" fill="hold" grpId="0" nodeType="withEffect">
                                  <p:stCondLst>
                                    <p:cond delay="0"/>
                                  </p:stCondLst>
                                  <p:childTnLst>
                                    <p:set>
                                      <p:cBhvr>
                                        <p:cTn id="39" dur="1" fill="hold">
                                          <p:stCondLst>
                                            <p:cond delay="0"/>
                                          </p:stCondLst>
                                        </p:cTn>
                                        <p:tgtEl>
                                          <p:spTgt spid="30"/>
                                        </p:tgtEl>
                                        <p:attrNameLst>
                                          <p:attrName>style.visibility</p:attrName>
                                        </p:attrNameLst>
                                      </p:cBhvr>
                                      <p:to>
                                        <p:strVal val="visible"/>
                                      </p:to>
                                    </p:set>
                                    <p:anim calcmode="lin" valueType="num">
                                      <p:cBhvr additive="base">
                                        <p:cTn id="40" dur="500" fill="hold"/>
                                        <p:tgtEl>
                                          <p:spTgt spid="30"/>
                                        </p:tgtEl>
                                        <p:attrNameLst>
                                          <p:attrName>ppt_x</p:attrName>
                                        </p:attrNameLst>
                                      </p:cBhvr>
                                      <p:tavLst>
                                        <p:tav tm="0">
                                          <p:val>
                                            <p:strVal val="1+#ppt_w/2"/>
                                          </p:val>
                                        </p:tav>
                                        <p:tav tm="100000">
                                          <p:val>
                                            <p:strVal val="#ppt_x"/>
                                          </p:val>
                                        </p:tav>
                                      </p:tavLst>
                                    </p:anim>
                                    <p:anim calcmode="lin" valueType="num">
                                      <p:cBhvr additive="base">
                                        <p:cTn id="41" dur="500" fill="hold"/>
                                        <p:tgtEl>
                                          <p:spTgt spid="30"/>
                                        </p:tgtEl>
                                        <p:attrNameLst>
                                          <p:attrName>ppt_y</p:attrName>
                                        </p:attrNameLst>
                                      </p:cBhvr>
                                      <p:tavLst>
                                        <p:tav tm="0">
                                          <p:val>
                                            <p:strVal val="#ppt_y"/>
                                          </p:val>
                                        </p:tav>
                                        <p:tav tm="100000">
                                          <p:val>
                                            <p:strVal val="#ppt_y"/>
                                          </p:val>
                                        </p:tav>
                                      </p:tavLst>
                                    </p:anim>
                                  </p:childTnLst>
                                </p:cTn>
                              </p:par>
                            </p:childTnLst>
                          </p:cTn>
                        </p:par>
                      </p:childTnLst>
                    </p:cTn>
                  </p:par>
                  <p:par>
                    <p:cTn id="42" fill="hold">
                      <p:stCondLst>
                        <p:cond delay="indefinite"/>
                      </p:stCondLst>
                      <p:childTnLst>
                        <p:par>
                          <p:cTn id="43" fill="hold">
                            <p:stCondLst>
                              <p:cond delay="0"/>
                            </p:stCondLst>
                            <p:childTnLst>
                              <p:par>
                                <p:cTn id="44" presetID="2" presetClass="entr" presetSubtype="2" fill="hold" nodeType="clickEffect">
                                  <p:stCondLst>
                                    <p:cond delay="0"/>
                                  </p:stCondLst>
                                  <p:childTnLst>
                                    <p:set>
                                      <p:cBhvr>
                                        <p:cTn id="45" dur="1" fill="hold">
                                          <p:stCondLst>
                                            <p:cond delay="0"/>
                                          </p:stCondLst>
                                        </p:cTn>
                                        <p:tgtEl>
                                          <p:spTgt spid="43"/>
                                        </p:tgtEl>
                                        <p:attrNameLst>
                                          <p:attrName>style.visibility</p:attrName>
                                        </p:attrNameLst>
                                      </p:cBhvr>
                                      <p:to>
                                        <p:strVal val="visible"/>
                                      </p:to>
                                    </p:set>
                                    <p:anim calcmode="lin" valueType="num">
                                      <p:cBhvr additive="base">
                                        <p:cTn id="46" dur="500" fill="hold"/>
                                        <p:tgtEl>
                                          <p:spTgt spid="43"/>
                                        </p:tgtEl>
                                        <p:attrNameLst>
                                          <p:attrName>ppt_x</p:attrName>
                                        </p:attrNameLst>
                                      </p:cBhvr>
                                      <p:tavLst>
                                        <p:tav tm="0">
                                          <p:val>
                                            <p:strVal val="1+#ppt_w/2"/>
                                          </p:val>
                                        </p:tav>
                                        <p:tav tm="100000">
                                          <p:val>
                                            <p:strVal val="#ppt_x"/>
                                          </p:val>
                                        </p:tav>
                                      </p:tavLst>
                                    </p:anim>
                                    <p:anim calcmode="lin" valueType="num">
                                      <p:cBhvr additive="base">
                                        <p:cTn id="47" dur="500" fill="hold"/>
                                        <p:tgtEl>
                                          <p:spTgt spid="43"/>
                                        </p:tgtEl>
                                        <p:attrNameLst>
                                          <p:attrName>ppt_y</p:attrName>
                                        </p:attrNameLst>
                                      </p:cBhvr>
                                      <p:tavLst>
                                        <p:tav tm="0">
                                          <p:val>
                                            <p:strVal val="#ppt_y"/>
                                          </p:val>
                                        </p:tav>
                                        <p:tav tm="100000">
                                          <p:val>
                                            <p:strVal val="#ppt_y"/>
                                          </p:val>
                                        </p:tav>
                                      </p:tavLst>
                                    </p:anim>
                                  </p:childTnLst>
                                </p:cTn>
                              </p:par>
                              <p:par>
                                <p:cTn id="48" presetID="2" presetClass="entr" presetSubtype="2" fill="hold" grpId="0" nodeType="withEffect">
                                  <p:stCondLst>
                                    <p:cond delay="0"/>
                                  </p:stCondLst>
                                  <p:childTnLst>
                                    <p:set>
                                      <p:cBhvr>
                                        <p:cTn id="49" dur="1" fill="hold">
                                          <p:stCondLst>
                                            <p:cond delay="0"/>
                                          </p:stCondLst>
                                        </p:cTn>
                                        <p:tgtEl>
                                          <p:spTgt spid="33"/>
                                        </p:tgtEl>
                                        <p:attrNameLst>
                                          <p:attrName>style.visibility</p:attrName>
                                        </p:attrNameLst>
                                      </p:cBhvr>
                                      <p:to>
                                        <p:strVal val="visible"/>
                                      </p:to>
                                    </p:set>
                                    <p:anim calcmode="lin" valueType="num">
                                      <p:cBhvr additive="base">
                                        <p:cTn id="50" dur="500" fill="hold"/>
                                        <p:tgtEl>
                                          <p:spTgt spid="33"/>
                                        </p:tgtEl>
                                        <p:attrNameLst>
                                          <p:attrName>ppt_x</p:attrName>
                                        </p:attrNameLst>
                                      </p:cBhvr>
                                      <p:tavLst>
                                        <p:tav tm="0">
                                          <p:val>
                                            <p:strVal val="1+#ppt_w/2"/>
                                          </p:val>
                                        </p:tav>
                                        <p:tav tm="100000">
                                          <p:val>
                                            <p:strVal val="#ppt_x"/>
                                          </p:val>
                                        </p:tav>
                                      </p:tavLst>
                                    </p:anim>
                                    <p:anim calcmode="lin" valueType="num">
                                      <p:cBhvr additive="base">
                                        <p:cTn id="51" dur="500" fill="hold"/>
                                        <p:tgtEl>
                                          <p:spTgt spid="33"/>
                                        </p:tgtEl>
                                        <p:attrNameLst>
                                          <p:attrName>ppt_y</p:attrName>
                                        </p:attrNameLst>
                                      </p:cBhvr>
                                      <p:tavLst>
                                        <p:tav tm="0">
                                          <p:val>
                                            <p:strVal val="#ppt_y"/>
                                          </p:val>
                                        </p:tav>
                                        <p:tav tm="100000">
                                          <p:val>
                                            <p:strVal val="#ppt_y"/>
                                          </p:val>
                                        </p:tav>
                                      </p:tavLst>
                                    </p:anim>
                                  </p:childTnLst>
                                </p:cTn>
                              </p:par>
                              <p:par>
                                <p:cTn id="52" presetID="2" presetClass="entr" presetSubtype="2" fill="hold" grpId="0" nodeType="withEffect">
                                  <p:stCondLst>
                                    <p:cond delay="0"/>
                                  </p:stCondLst>
                                  <p:childTnLst>
                                    <p:set>
                                      <p:cBhvr>
                                        <p:cTn id="53" dur="1" fill="hold">
                                          <p:stCondLst>
                                            <p:cond delay="0"/>
                                          </p:stCondLst>
                                        </p:cTn>
                                        <p:tgtEl>
                                          <p:spTgt spid="32"/>
                                        </p:tgtEl>
                                        <p:attrNameLst>
                                          <p:attrName>style.visibility</p:attrName>
                                        </p:attrNameLst>
                                      </p:cBhvr>
                                      <p:to>
                                        <p:strVal val="visible"/>
                                      </p:to>
                                    </p:set>
                                    <p:anim calcmode="lin" valueType="num">
                                      <p:cBhvr additive="base">
                                        <p:cTn id="54" dur="500" fill="hold"/>
                                        <p:tgtEl>
                                          <p:spTgt spid="32"/>
                                        </p:tgtEl>
                                        <p:attrNameLst>
                                          <p:attrName>ppt_x</p:attrName>
                                        </p:attrNameLst>
                                      </p:cBhvr>
                                      <p:tavLst>
                                        <p:tav tm="0">
                                          <p:val>
                                            <p:strVal val="1+#ppt_w/2"/>
                                          </p:val>
                                        </p:tav>
                                        <p:tav tm="100000">
                                          <p:val>
                                            <p:strVal val="#ppt_x"/>
                                          </p:val>
                                        </p:tav>
                                      </p:tavLst>
                                    </p:anim>
                                    <p:anim calcmode="lin" valueType="num">
                                      <p:cBhvr additive="base">
                                        <p:cTn id="55" dur="500" fill="hold"/>
                                        <p:tgtEl>
                                          <p:spTgt spid="32"/>
                                        </p:tgtEl>
                                        <p:attrNameLst>
                                          <p:attrName>ppt_y</p:attrName>
                                        </p:attrNameLst>
                                      </p:cBhvr>
                                      <p:tavLst>
                                        <p:tav tm="0">
                                          <p:val>
                                            <p:strVal val="#ppt_y"/>
                                          </p:val>
                                        </p:tav>
                                        <p:tav tm="100000">
                                          <p:val>
                                            <p:strVal val="#ppt_y"/>
                                          </p:val>
                                        </p:tav>
                                      </p:tavLst>
                                    </p:anim>
                                  </p:childTnLst>
                                </p:cTn>
                              </p:par>
                              <p:par>
                                <p:cTn id="56" presetID="10" presetClass="entr" presetSubtype="0" fill="hold" grpId="0" nodeType="withEffect">
                                  <p:stCondLst>
                                    <p:cond delay="0"/>
                                  </p:stCondLst>
                                  <p:childTnLst>
                                    <p:set>
                                      <p:cBhvr>
                                        <p:cTn id="57" dur="1" fill="hold">
                                          <p:stCondLst>
                                            <p:cond delay="0"/>
                                          </p:stCondLst>
                                        </p:cTn>
                                        <p:tgtEl>
                                          <p:spTgt spid="21"/>
                                        </p:tgtEl>
                                        <p:attrNameLst>
                                          <p:attrName>style.visibility</p:attrName>
                                        </p:attrNameLst>
                                      </p:cBhvr>
                                      <p:to>
                                        <p:strVal val="visible"/>
                                      </p:to>
                                    </p:set>
                                    <p:animEffect transition="in" filter="fade">
                                      <p:cBhvr>
                                        <p:cTn id="58" dur="500"/>
                                        <p:tgtEl>
                                          <p:spTgt spid="21"/>
                                        </p:tgtEl>
                                      </p:cBhvr>
                                    </p:animEffect>
                                  </p:childTnLst>
                                </p:cTn>
                              </p:par>
                              <p:par>
                                <p:cTn id="59" presetID="2" presetClass="entr" presetSubtype="2" fill="hold" nodeType="withEffect">
                                  <p:stCondLst>
                                    <p:cond delay="0"/>
                                  </p:stCondLst>
                                  <p:childTnLst>
                                    <p:set>
                                      <p:cBhvr>
                                        <p:cTn id="60" dur="1" fill="hold">
                                          <p:stCondLst>
                                            <p:cond delay="0"/>
                                          </p:stCondLst>
                                        </p:cTn>
                                        <p:tgtEl>
                                          <p:spTgt spid="31"/>
                                        </p:tgtEl>
                                        <p:attrNameLst>
                                          <p:attrName>style.visibility</p:attrName>
                                        </p:attrNameLst>
                                      </p:cBhvr>
                                      <p:to>
                                        <p:strVal val="visible"/>
                                      </p:to>
                                    </p:set>
                                    <p:anim calcmode="lin" valueType="num">
                                      <p:cBhvr additive="base">
                                        <p:cTn id="61" dur="500" fill="hold"/>
                                        <p:tgtEl>
                                          <p:spTgt spid="31"/>
                                        </p:tgtEl>
                                        <p:attrNameLst>
                                          <p:attrName>ppt_x</p:attrName>
                                        </p:attrNameLst>
                                      </p:cBhvr>
                                      <p:tavLst>
                                        <p:tav tm="0">
                                          <p:val>
                                            <p:strVal val="1+#ppt_w/2"/>
                                          </p:val>
                                        </p:tav>
                                        <p:tav tm="100000">
                                          <p:val>
                                            <p:strVal val="#ppt_x"/>
                                          </p:val>
                                        </p:tav>
                                      </p:tavLst>
                                    </p:anim>
                                    <p:anim calcmode="lin" valueType="num">
                                      <p:cBhvr additive="base">
                                        <p:cTn id="62" dur="500" fill="hold"/>
                                        <p:tgtEl>
                                          <p:spTgt spid="31"/>
                                        </p:tgtEl>
                                        <p:attrNameLst>
                                          <p:attrName>ppt_y</p:attrName>
                                        </p:attrNameLst>
                                      </p:cBhvr>
                                      <p:tavLst>
                                        <p:tav tm="0">
                                          <p:val>
                                            <p:strVal val="#ppt_y"/>
                                          </p:val>
                                        </p:tav>
                                        <p:tav tm="100000">
                                          <p:val>
                                            <p:strVal val="#ppt_y"/>
                                          </p:val>
                                        </p:tav>
                                      </p:tavLst>
                                    </p:anim>
                                  </p:childTnLst>
                                </p:cTn>
                              </p:par>
                              <p:par>
                                <p:cTn id="63" presetID="10" presetClass="entr" presetSubtype="0" fill="hold" nodeType="withEffect">
                                  <p:stCondLst>
                                    <p:cond delay="0"/>
                                  </p:stCondLst>
                                  <p:childTnLst>
                                    <p:set>
                                      <p:cBhvr>
                                        <p:cTn id="64" dur="1" fill="hold">
                                          <p:stCondLst>
                                            <p:cond delay="0"/>
                                          </p:stCondLst>
                                        </p:cTn>
                                        <p:tgtEl>
                                          <p:spTgt spid="19"/>
                                        </p:tgtEl>
                                        <p:attrNameLst>
                                          <p:attrName>style.visibility</p:attrName>
                                        </p:attrNameLst>
                                      </p:cBhvr>
                                      <p:to>
                                        <p:strVal val="visible"/>
                                      </p:to>
                                    </p:set>
                                    <p:animEffect transition="in" filter="fade">
                                      <p:cBhvr>
                                        <p:cTn id="65" dur="500"/>
                                        <p:tgtEl>
                                          <p:spTgt spid="19"/>
                                        </p:tgtEl>
                                      </p:cBhvr>
                                    </p:animEffect>
                                  </p:childTnLst>
                                </p:cTn>
                              </p:par>
                              <p:par>
                                <p:cTn id="66" presetID="10" presetClass="entr" presetSubtype="0" fill="hold" grpId="0" nodeType="withEffect">
                                  <p:stCondLst>
                                    <p:cond delay="0"/>
                                  </p:stCondLst>
                                  <p:childTnLst>
                                    <p:set>
                                      <p:cBhvr>
                                        <p:cTn id="67" dur="1" fill="hold">
                                          <p:stCondLst>
                                            <p:cond delay="0"/>
                                          </p:stCondLst>
                                        </p:cTn>
                                        <p:tgtEl>
                                          <p:spTgt spid="44"/>
                                        </p:tgtEl>
                                        <p:attrNameLst>
                                          <p:attrName>style.visibility</p:attrName>
                                        </p:attrNameLst>
                                      </p:cBhvr>
                                      <p:to>
                                        <p:strVal val="visible"/>
                                      </p:to>
                                    </p:set>
                                    <p:animEffect transition="in" filter="fade">
                                      <p:cBhvr>
                                        <p:cTn id="68" dur="500"/>
                                        <p:tgtEl>
                                          <p:spTgt spid="44"/>
                                        </p:tgtEl>
                                      </p:cBhvr>
                                    </p:animEffect>
                                  </p:childTnLst>
                                </p:cTn>
                              </p:par>
                              <p:par>
                                <p:cTn id="69" presetID="10" presetClass="entr" presetSubtype="0" fill="hold" nodeType="withEffect">
                                  <p:stCondLst>
                                    <p:cond delay="0"/>
                                  </p:stCondLst>
                                  <p:childTnLst>
                                    <p:set>
                                      <p:cBhvr>
                                        <p:cTn id="70" dur="1" fill="hold">
                                          <p:stCondLst>
                                            <p:cond delay="0"/>
                                          </p:stCondLst>
                                        </p:cTn>
                                        <p:tgtEl>
                                          <p:spTgt spid="17"/>
                                        </p:tgtEl>
                                        <p:attrNameLst>
                                          <p:attrName>style.visibility</p:attrName>
                                        </p:attrNameLst>
                                      </p:cBhvr>
                                      <p:to>
                                        <p:strVal val="visible"/>
                                      </p:to>
                                    </p:set>
                                    <p:animEffect transition="in" filter="fade">
                                      <p:cBhvr>
                                        <p:cTn id="71" dur="500"/>
                                        <p:tgtEl>
                                          <p:spTgt spid="17"/>
                                        </p:tgtEl>
                                      </p:cBhvr>
                                    </p:animEffect>
                                  </p:childTnLst>
                                </p:cTn>
                              </p:par>
                              <p:par>
                                <p:cTn id="72" presetID="2" presetClass="entr" presetSubtype="2" fill="hold" grpId="0" nodeType="withEffect">
                                  <p:stCondLst>
                                    <p:cond delay="0"/>
                                  </p:stCondLst>
                                  <p:childTnLst>
                                    <p:set>
                                      <p:cBhvr>
                                        <p:cTn id="73" dur="1" fill="hold">
                                          <p:stCondLst>
                                            <p:cond delay="0"/>
                                          </p:stCondLst>
                                        </p:cTn>
                                        <p:tgtEl>
                                          <p:spTgt spid="45"/>
                                        </p:tgtEl>
                                        <p:attrNameLst>
                                          <p:attrName>style.visibility</p:attrName>
                                        </p:attrNameLst>
                                      </p:cBhvr>
                                      <p:to>
                                        <p:strVal val="visible"/>
                                      </p:to>
                                    </p:set>
                                    <p:anim calcmode="lin" valueType="num">
                                      <p:cBhvr additive="base">
                                        <p:cTn id="74" dur="500" fill="hold"/>
                                        <p:tgtEl>
                                          <p:spTgt spid="45"/>
                                        </p:tgtEl>
                                        <p:attrNameLst>
                                          <p:attrName>ppt_x</p:attrName>
                                        </p:attrNameLst>
                                      </p:cBhvr>
                                      <p:tavLst>
                                        <p:tav tm="0">
                                          <p:val>
                                            <p:strVal val="1+#ppt_w/2"/>
                                          </p:val>
                                        </p:tav>
                                        <p:tav tm="100000">
                                          <p:val>
                                            <p:strVal val="#ppt_x"/>
                                          </p:val>
                                        </p:tav>
                                      </p:tavLst>
                                    </p:anim>
                                    <p:anim calcmode="lin" valueType="num">
                                      <p:cBhvr additive="base">
                                        <p:cTn id="75" dur="500" fill="hold"/>
                                        <p:tgtEl>
                                          <p:spTgt spid="4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p:bldP spid="30" grpId="0"/>
      <p:bldP spid="32" grpId="0"/>
      <p:bldP spid="33" grpId="0"/>
      <p:bldP spid="45" grpId="0"/>
      <p:bldP spid="6" grpId="0" animBg="1"/>
      <p:bldP spid="20" grpId="0"/>
      <p:bldP spid="21" grpId="0"/>
      <p:bldP spid="44" grpId="0"/>
      <p:bldP spid="2" grpId="0" animBg="1"/>
    </p:bldLst>
  </p:timing>
</p:sld>
</file>

<file path=ppt/slides/slide1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4577" name="Rectangle 2"/>
          <p:cNvSpPr>
            <a:spLocks noGrp="1" noChangeArrowheads="1"/>
          </p:cNvSpPr>
          <p:nvPr>
            <p:ph type="title"/>
          </p:nvPr>
        </p:nvSpPr>
        <p:spPr>
          <a:xfrm>
            <a:off x="2667000" y="304800"/>
            <a:ext cx="7772400" cy="1104900"/>
          </a:xfrm>
        </p:spPr>
        <p:txBody>
          <a:bodyPr/>
          <a:lstStyle/>
          <a:p>
            <a:pPr eaLnBrk="1" hangingPunct="1"/>
            <a:r>
              <a:rPr lang="en-US" sz="4800" b="1"/>
              <a:t> </a:t>
            </a:r>
            <a:r>
              <a:rPr lang="en-US" b="1"/>
              <a:t>Fiscal Policy Under Flexible Exchange Rates</a:t>
            </a:r>
            <a:endParaRPr lang="en-US" b="1" i="1"/>
          </a:p>
        </p:txBody>
      </p:sp>
      <p:sp>
        <p:nvSpPr>
          <p:cNvPr id="5123" name="Rectangle 3"/>
          <p:cNvSpPr>
            <a:spLocks noGrp="1" noChangeArrowheads="1"/>
          </p:cNvSpPr>
          <p:nvPr>
            <p:ph type="body" sz="half" idx="1"/>
          </p:nvPr>
        </p:nvSpPr>
        <p:spPr>
          <a:xfrm>
            <a:off x="1295400" y="1981200"/>
            <a:ext cx="9829800" cy="4114800"/>
          </a:xfrm>
        </p:spPr>
        <p:txBody>
          <a:bodyPr/>
          <a:lstStyle/>
          <a:p>
            <a:pPr lvl="1" eaLnBrk="1" hangingPunct="1">
              <a:lnSpc>
                <a:spcPct val="90000"/>
              </a:lnSpc>
            </a:pPr>
            <a:r>
              <a:rPr lang="en-US" dirty="0"/>
              <a:t>W</a:t>
            </a:r>
            <a:r>
              <a:rPr lang="en-US" sz="3200" dirty="0"/>
              <a:t>ith perfect capital mobility, any fiscal stimulus increases Y and </a:t>
            </a:r>
            <a:r>
              <a:rPr lang="en-US" sz="3200" dirty="0" err="1"/>
              <a:t>i</a:t>
            </a:r>
            <a:r>
              <a:rPr lang="en-US" sz="3200" dirty="0"/>
              <a:t>.</a:t>
            </a:r>
          </a:p>
          <a:p>
            <a:pPr lvl="1" eaLnBrk="1" hangingPunct="1">
              <a:lnSpc>
                <a:spcPct val="90000"/>
              </a:lnSpc>
            </a:pPr>
            <a:r>
              <a:rPr lang="en-US" sz="3200" dirty="0"/>
              <a:t>This creates an incipient BOP surplus (with an </a:t>
            </a:r>
            <a:r>
              <a:rPr lang="en-US" sz="3200"/>
              <a:t>inflow of </a:t>
            </a:r>
            <a:r>
              <a:rPr lang="en-US" sz="3200" dirty="0"/>
              <a:t>foreign capital), causing an appreciation of the domestic currency.</a:t>
            </a:r>
          </a:p>
          <a:p>
            <a:pPr lvl="1" eaLnBrk="1" hangingPunct="1">
              <a:lnSpc>
                <a:spcPct val="90000"/>
              </a:lnSpc>
            </a:pPr>
            <a:r>
              <a:rPr lang="en-US" sz="3200" dirty="0"/>
              <a:t>The appreciation decreases exports, increases imports, and shifts IS even back to the left.</a:t>
            </a:r>
          </a:p>
          <a:p>
            <a:pPr lvl="1" eaLnBrk="1" hangingPunct="1">
              <a:lnSpc>
                <a:spcPct val="90000"/>
              </a:lnSpc>
            </a:pPr>
            <a:endParaRPr lang="en-US" sz="3200" dirty="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5123">
                                            <p:txEl>
                                              <p:pRg st="0" end="0"/>
                                            </p:txEl>
                                          </p:spTgt>
                                        </p:tgtEl>
                                        <p:attrNameLst>
                                          <p:attrName>style.visibility</p:attrName>
                                        </p:attrNameLst>
                                      </p:cBhvr>
                                      <p:to>
                                        <p:strVal val="visible"/>
                                      </p:to>
                                    </p:set>
                                    <p:animEffect transition="in" filter="wipe(up)">
                                      <p:cBhvr>
                                        <p:cTn id="7" dur="500"/>
                                        <p:tgtEl>
                                          <p:spTgt spid="512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5123">
                                            <p:txEl>
                                              <p:pRg st="1" end="1"/>
                                            </p:txEl>
                                          </p:spTgt>
                                        </p:tgtEl>
                                        <p:attrNameLst>
                                          <p:attrName>style.visibility</p:attrName>
                                        </p:attrNameLst>
                                      </p:cBhvr>
                                      <p:to>
                                        <p:strVal val="visible"/>
                                      </p:to>
                                    </p:set>
                                    <p:animEffect transition="in" filter="wipe(up)">
                                      <p:cBhvr>
                                        <p:cTn id="12" dur="500"/>
                                        <p:tgtEl>
                                          <p:spTgt spid="512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grpId="0" nodeType="clickEffect">
                                  <p:stCondLst>
                                    <p:cond delay="0"/>
                                  </p:stCondLst>
                                  <p:childTnLst>
                                    <p:set>
                                      <p:cBhvr>
                                        <p:cTn id="16" dur="1" fill="hold">
                                          <p:stCondLst>
                                            <p:cond delay="0"/>
                                          </p:stCondLst>
                                        </p:cTn>
                                        <p:tgtEl>
                                          <p:spTgt spid="5123">
                                            <p:txEl>
                                              <p:pRg st="2" end="2"/>
                                            </p:txEl>
                                          </p:spTgt>
                                        </p:tgtEl>
                                        <p:attrNameLst>
                                          <p:attrName>style.visibility</p:attrName>
                                        </p:attrNameLst>
                                      </p:cBhvr>
                                      <p:to>
                                        <p:strVal val="visible"/>
                                      </p:to>
                                    </p:set>
                                    <p:animEffect transition="in" filter="wipe(up)">
                                      <p:cBhvr>
                                        <p:cTn id="17" dur="500"/>
                                        <p:tgtEl>
                                          <p:spTgt spid="512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3" grpId="0" uiExpand="1"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Title 1"/>
          <p:cNvSpPr>
            <a:spLocks noGrp="1"/>
          </p:cNvSpPr>
          <p:nvPr>
            <p:ph type="title"/>
          </p:nvPr>
        </p:nvSpPr>
        <p:spPr>
          <a:xfrm>
            <a:off x="1524000" y="274638"/>
            <a:ext cx="9966320" cy="1073148"/>
          </a:xfrm>
        </p:spPr>
        <p:txBody>
          <a:bodyPr/>
          <a:lstStyle/>
          <a:p>
            <a:pPr eaLnBrk="1" hangingPunct="1"/>
            <a:r>
              <a:rPr lang="en-US" b="1" dirty="0"/>
              <a:t>Fiscal Policy Under Flexible Exchange Rates</a:t>
            </a:r>
          </a:p>
        </p:txBody>
      </p:sp>
      <p:cxnSp>
        <p:nvCxnSpPr>
          <p:cNvPr id="4" name="Straight Arrow Connector 3"/>
          <p:cNvCxnSpPr/>
          <p:nvPr/>
        </p:nvCxnSpPr>
        <p:spPr>
          <a:xfrm rot="5400000" flipH="1" flipV="1">
            <a:off x="2400301" y="3619501"/>
            <a:ext cx="3886200" cy="3175"/>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5" name="Straight Arrow Connector 4"/>
          <p:cNvCxnSpPr/>
          <p:nvPr/>
        </p:nvCxnSpPr>
        <p:spPr>
          <a:xfrm flipV="1">
            <a:off x="4343400" y="5562600"/>
            <a:ext cx="4953000" cy="1588"/>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25604" name="TextBox 8"/>
          <p:cNvSpPr txBox="1">
            <a:spLocks noChangeArrowheads="1"/>
          </p:cNvSpPr>
          <p:nvPr/>
        </p:nvSpPr>
        <p:spPr bwMode="auto">
          <a:xfrm>
            <a:off x="9144001" y="5715000"/>
            <a:ext cx="938213" cy="400050"/>
          </a:xfrm>
          <a:prstGeom prst="rect">
            <a:avLst/>
          </a:prstGeom>
          <a:noFill/>
          <a:ln w="9525">
            <a:noFill/>
            <a:miter lim="800000"/>
            <a:headEnd/>
            <a:tailEnd/>
          </a:ln>
        </p:spPr>
        <p:txBody>
          <a:bodyPr wrap="none">
            <a:spAutoFit/>
          </a:bodyPr>
          <a:lstStyle/>
          <a:p>
            <a:pPr algn="ctr" eaLnBrk="0" hangingPunct="0"/>
            <a:r>
              <a:rPr lang="en-US" sz="2000"/>
              <a:t>income</a:t>
            </a:r>
          </a:p>
        </p:txBody>
      </p:sp>
      <p:sp>
        <p:nvSpPr>
          <p:cNvPr id="25605" name="TextBox 9"/>
          <p:cNvSpPr txBox="1">
            <a:spLocks noChangeArrowheads="1"/>
          </p:cNvSpPr>
          <p:nvPr/>
        </p:nvSpPr>
        <p:spPr bwMode="auto">
          <a:xfrm>
            <a:off x="3962400" y="1676400"/>
            <a:ext cx="255588" cy="400050"/>
          </a:xfrm>
          <a:prstGeom prst="rect">
            <a:avLst/>
          </a:prstGeom>
          <a:noFill/>
          <a:ln w="9525">
            <a:noFill/>
            <a:miter lim="800000"/>
            <a:headEnd/>
            <a:tailEnd/>
          </a:ln>
        </p:spPr>
        <p:txBody>
          <a:bodyPr wrap="none">
            <a:spAutoFit/>
          </a:bodyPr>
          <a:lstStyle/>
          <a:p>
            <a:pPr algn="ctr" eaLnBrk="0" hangingPunct="0"/>
            <a:r>
              <a:rPr lang="en-US" sz="2000"/>
              <a:t>i</a:t>
            </a:r>
          </a:p>
        </p:txBody>
      </p:sp>
      <p:sp>
        <p:nvSpPr>
          <p:cNvPr id="25606" name="TextBox 26"/>
          <p:cNvSpPr txBox="1">
            <a:spLocks noChangeArrowheads="1"/>
          </p:cNvSpPr>
          <p:nvPr/>
        </p:nvSpPr>
        <p:spPr bwMode="auto">
          <a:xfrm>
            <a:off x="8991601" y="3657600"/>
            <a:ext cx="498475" cy="400050"/>
          </a:xfrm>
          <a:prstGeom prst="rect">
            <a:avLst/>
          </a:prstGeom>
          <a:noFill/>
          <a:ln w="9525">
            <a:noFill/>
            <a:miter lim="800000"/>
            <a:headEnd/>
            <a:tailEnd/>
          </a:ln>
        </p:spPr>
        <p:txBody>
          <a:bodyPr wrap="none">
            <a:spAutoFit/>
          </a:bodyPr>
          <a:lstStyle/>
          <a:p>
            <a:pPr algn="ctr" eaLnBrk="0" hangingPunct="0"/>
            <a:r>
              <a:rPr lang="en-US" sz="2000"/>
              <a:t>BP</a:t>
            </a:r>
            <a:endParaRPr lang="en-US" sz="2000" baseline="-25000"/>
          </a:p>
        </p:txBody>
      </p:sp>
      <p:cxnSp>
        <p:nvCxnSpPr>
          <p:cNvPr id="12" name="Straight Connector 11"/>
          <p:cNvCxnSpPr/>
          <p:nvPr/>
        </p:nvCxnSpPr>
        <p:spPr>
          <a:xfrm>
            <a:off x="4343400" y="3886200"/>
            <a:ext cx="4572000" cy="1588"/>
          </a:xfrm>
          <a:prstGeom prst="line">
            <a:avLst/>
          </a:prstGeom>
          <a:ln>
            <a:headEnd type="none" w="med" len="med"/>
            <a:tailEnd type="none" w="med" len="med"/>
          </a:ln>
        </p:spPr>
        <p:style>
          <a:lnRef idx="2">
            <a:schemeClr val="dk1"/>
          </a:lnRef>
          <a:fillRef idx="0">
            <a:schemeClr val="dk1"/>
          </a:fillRef>
          <a:effectRef idx="1">
            <a:schemeClr val="dk1"/>
          </a:effectRef>
          <a:fontRef idx="minor">
            <a:schemeClr val="tx1"/>
          </a:fontRef>
        </p:style>
      </p:cxnSp>
      <p:sp>
        <p:nvSpPr>
          <p:cNvPr id="25608" name="TextBox 14"/>
          <p:cNvSpPr txBox="1">
            <a:spLocks noChangeArrowheads="1"/>
          </p:cNvSpPr>
          <p:nvPr/>
        </p:nvSpPr>
        <p:spPr bwMode="auto">
          <a:xfrm>
            <a:off x="8153400" y="5105400"/>
            <a:ext cx="412750" cy="400050"/>
          </a:xfrm>
          <a:prstGeom prst="rect">
            <a:avLst/>
          </a:prstGeom>
          <a:noFill/>
          <a:ln w="9525">
            <a:noFill/>
            <a:miter lim="800000"/>
            <a:headEnd/>
            <a:tailEnd/>
          </a:ln>
        </p:spPr>
        <p:txBody>
          <a:bodyPr wrap="none">
            <a:spAutoFit/>
          </a:bodyPr>
          <a:lstStyle/>
          <a:p>
            <a:pPr algn="ctr" eaLnBrk="0" hangingPunct="0"/>
            <a:r>
              <a:rPr lang="en-US" sz="2000"/>
              <a:t>IS</a:t>
            </a:r>
            <a:endParaRPr lang="en-US" sz="2000" baseline="-25000"/>
          </a:p>
        </p:txBody>
      </p:sp>
      <p:sp>
        <p:nvSpPr>
          <p:cNvPr id="25609" name="TextBox 15"/>
          <p:cNvSpPr txBox="1">
            <a:spLocks noChangeArrowheads="1"/>
          </p:cNvSpPr>
          <p:nvPr/>
        </p:nvSpPr>
        <p:spPr bwMode="auto">
          <a:xfrm>
            <a:off x="7315201" y="1447800"/>
            <a:ext cx="569913" cy="400050"/>
          </a:xfrm>
          <a:prstGeom prst="rect">
            <a:avLst/>
          </a:prstGeom>
          <a:noFill/>
          <a:ln w="9525">
            <a:noFill/>
            <a:miter lim="800000"/>
            <a:headEnd/>
            <a:tailEnd/>
          </a:ln>
        </p:spPr>
        <p:txBody>
          <a:bodyPr wrap="none">
            <a:spAutoFit/>
          </a:bodyPr>
          <a:lstStyle/>
          <a:p>
            <a:pPr algn="ctr" eaLnBrk="0" hangingPunct="0"/>
            <a:r>
              <a:rPr lang="en-US" sz="2000"/>
              <a:t>LM</a:t>
            </a:r>
            <a:endParaRPr lang="en-US" sz="2000" baseline="-25000"/>
          </a:p>
        </p:txBody>
      </p:sp>
      <p:sp>
        <p:nvSpPr>
          <p:cNvPr id="25610" name="TextBox 24"/>
          <p:cNvSpPr txBox="1">
            <a:spLocks noChangeArrowheads="1"/>
          </p:cNvSpPr>
          <p:nvPr/>
        </p:nvSpPr>
        <p:spPr bwMode="auto">
          <a:xfrm>
            <a:off x="3886200" y="3657600"/>
            <a:ext cx="477838" cy="369888"/>
          </a:xfrm>
          <a:prstGeom prst="rect">
            <a:avLst/>
          </a:prstGeom>
          <a:noFill/>
          <a:ln w="9525">
            <a:noFill/>
            <a:miter lim="800000"/>
            <a:headEnd/>
            <a:tailEnd/>
          </a:ln>
        </p:spPr>
        <p:txBody>
          <a:bodyPr>
            <a:spAutoFit/>
          </a:bodyPr>
          <a:lstStyle/>
          <a:p>
            <a:pPr algn="ctr" eaLnBrk="0" hangingPunct="0"/>
            <a:r>
              <a:rPr lang="en-US" sz="1800"/>
              <a:t>i</a:t>
            </a:r>
            <a:r>
              <a:rPr lang="en-US" sz="1800" baseline="-25000"/>
              <a:t>E</a:t>
            </a:r>
          </a:p>
        </p:txBody>
      </p:sp>
      <p:sp>
        <p:nvSpPr>
          <p:cNvPr id="25611" name="TextBox 25"/>
          <p:cNvSpPr txBox="1">
            <a:spLocks noChangeArrowheads="1"/>
          </p:cNvSpPr>
          <p:nvPr/>
        </p:nvSpPr>
        <p:spPr bwMode="auto">
          <a:xfrm>
            <a:off x="6096000" y="5638800"/>
            <a:ext cx="457200" cy="369888"/>
          </a:xfrm>
          <a:prstGeom prst="rect">
            <a:avLst/>
          </a:prstGeom>
          <a:noFill/>
          <a:ln w="9525">
            <a:noFill/>
            <a:miter lim="800000"/>
            <a:headEnd/>
            <a:tailEnd/>
          </a:ln>
        </p:spPr>
        <p:txBody>
          <a:bodyPr>
            <a:spAutoFit/>
          </a:bodyPr>
          <a:lstStyle/>
          <a:p>
            <a:pPr algn="ctr" eaLnBrk="0" hangingPunct="0"/>
            <a:r>
              <a:rPr lang="en-US" sz="1800"/>
              <a:t>Y</a:t>
            </a:r>
            <a:r>
              <a:rPr lang="en-US" sz="1800" baseline="-25000"/>
              <a:t>0</a:t>
            </a:r>
          </a:p>
        </p:txBody>
      </p:sp>
      <p:cxnSp>
        <p:nvCxnSpPr>
          <p:cNvPr id="23" name="Straight Connector 22"/>
          <p:cNvCxnSpPr/>
          <p:nvPr/>
        </p:nvCxnSpPr>
        <p:spPr>
          <a:xfrm rot="5400000" flipH="1" flipV="1">
            <a:off x="4838700" y="2628900"/>
            <a:ext cx="3505200" cy="17526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a:xfrm>
            <a:off x="4876800" y="2590800"/>
            <a:ext cx="3276600" cy="27432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a:off x="5410200" y="2438400"/>
            <a:ext cx="3276600" cy="2743200"/>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sp>
        <p:nvSpPr>
          <p:cNvPr id="25615" name="TextBox 34"/>
          <p:cNvSpPr txBox="1">
            <a:spLocks noChangeArrowheads="1"/>
          </p:cNvSpPr>
          <p:nvPr/>
        </p:nvSpPr>
        <p:spPr bwMode="auto">
          <a:xfrm>
            <a:off x="8610600" y="4953000"/>
            <a:ext cx="458788" cy="400050"/>
          </a:xfrm>
          <a:prstGeom prst="rect">
            <a:avLst/>
          </a:prstGeom>
          <a:noFill/>
          <a:ln w="9525">
            <a:noFill/>
            <a:miter lim="800000"/>
            <a:headEnd/>
            <a:tailEnd/>
          </a:ln>
        </p:spPr>
        <p:txBody>
          <a:bodyPr wrap="none">
            <a:spAutoFit/>
          </a:bodyPr>
          <a:lstStyle/>
          <a:p>
            <a:pPr algn="ctr" eaLnBrk="0" hangingPunct="0"/>
            <a:r>
              <a:rPr lang="en-US" sz="2000"/>
              <a:t>IS'</a:t>
            </a:r>
            <a:endParaRPr lang="en-US" sz="2000" baseline="-25000"/>
          </a:p>
        </p:txBody>
      </p:sp>
      <p:sp>
        <p:nvSpPr>
          <p:cNvPr id="25616" name="TextBox 28"/>
          <p:cNvSpPr txBox="1">
            <a:spLocks noChangeArrowheads="1"/>
          </p:cNvSpPr>
          <p:nvPr/>
        </p:nvSpPr>
        <p:spPr bwMode="auto">
          <a:xfrm>
            <a:off x="8396177" y="1851818"/>
            <a:ext cx="2933700" cy="830263"/>
          </a:xfrm>
          <a:prstGeom prst="rect">
            <a:avLst/>
          </a:prstGeom>
          <a:solidFill>
            <a:srgbClr val="92D050"/>
          </a:solidFill>
          <a:ln w="9525">
            <a:noFill/>
            <a:miter lim="800000"/>
            <a:headEnd/>
            <a:tailEnd/>
          </a:ln>
        </p:spPr>
        <p:txBody>
          <a:bodyPr>
            <a:spAutoFit/>
          </a:bodyPr>
          <a:lstStyle/>
          <a:p>
            <a:pPr algn="ctr" eaLnBrk="0" hangingPunct="0"/>
            <a:r>
              <a:rPr lang="en-US" dirty="0"/>
              <a:t>Perfect capital mobility</a:t>
            </a:r>
          </a:p>
        </p:txBody>
      </p:sp>
      <p:cxnSp>
        <p:nvCxnSpPr>
          <p:cNvPr id="30" name="Straight Connector 29"/>
          <p:cNvCxnSpPr/>
          <p:nvPr/>
        </p:nvCxnSpPr>
        <p:spPr>
          <a:xfrm rot="5400000" flipH="1" flipV="1">
            <a:off x="5563394" y="4647406"/>
            <a:ext cx="1676400" cy="1588"/>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33" name="Straight Arrow Connector 32"/>
          <p:cNvCxnSpPr>
            <a:cxnSpLocks/>
          </p:cNvCxnSpPr>
          <p:nvPr/>
        </p:nvCxnSpPr>
        <p:spPr>
          <a:xfrm>
            <a:off x="7198327" y="4419600"/>
            <a:ext cx="538546" cy="0"/>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40" name="Straight Arrow Connector 39"/>
          <p:cNvCxnSpPr>
            <a:cxnSpLocks/>
          </p:cNvCxnSpPr>
          <p:nvPr/>
        </p:nvCxnSpPr>
        <p:spPr>
          <a:xfrm flipH="1">
            <a:off x="7696200" y="4933950"/>
            <a:ext cx="501650" cy="19050"/>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2" name="Oval 1">
            <a:extLst>
              <a:ext uri="{FF2B5EF4-FFF2-40B4-BE49-F238E27FC236}">
                <a16:creationId xmlns:a16="http://schemas.microsoft.com/office/drawing/2014/main" id="{79D8AC36-7C0D-4174-BDD9-626E90208D69}"/>
              </a:ext>
            </a:extLst>
          </p:cNvPr>
          <p:cNvSpPr/>
          <p:nvPr/>
        </p:nvSpPr>
        <p:spPr>
          <a:xfrm>
            <a:off x="6400800" y="3287716"/>
            <a:ext cx="533400" cy="369884"/>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6" name="Düz Ok Bağlayıcısı 5">
            <a:extLst>
              <a:ext uri="{FF2B5EF4-FFF2-40B4-BE49-F238E27FC236}">
                <a16:creationId xmlns:a16="http://schemas.microsoft.com/office/drawing/2014/main" id="{5F811C89-088A-45B1-AB4F-FE5CF78F1B79}"/>
              </a:ext>
            </a:extLst>
          </p:cNvPr>
          <p:cNvCxnSpPr/>
          <p:nvPr/>
        </p:nvCxnSpPr>
        <p:spPr>
          <a:xfrm flipH="1">
            <a:off x="7086600" y="3429000"/>
            <a:ext cx="1066800" cy="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7" name="Metin kutusu 6">
            <a:extLst>
              <a:ext uri="{FF2B5EF4-FFF2-40B4-BE49-F238E27FC236}">
                <a16:creationId xmlns:a16="http://schemas.microsoft.com/office/drawing/2014/main" id="{CF4D6DBC-D52E-41EA-8216-8C76A3625AFF}"/>
              </a:ext>
            </a:extLst>
          </p:cNvPr>
          <p:cNvSpPr txBox="1"/>
          <p:nvPr/>
        </p:nvSpPr>
        <p:spPr>
          <a:xfrm>
            <a:off x="8143108" y="3242847"/>
            <a:ext cx="3276600" cy="338554"/>
          </a:xfrm>
          <a:prstGeom prst="rect">
            <a:avLst/>
          </a:prstGeom>
          <a:solidFill>
            <a:srgbClr val="FFC000"/>
          </a:solidFill>
        </p:spPr>
        <p:txBody>
          <a:bodyPr wrap="square" rtlCol="0">
            <a:spAutoFit/>
          </a:bodyPr>
          <a:lstStyle/>
          <a:p>
            <a:r>
              <a:rPr lang="en-US" sz="1600" dirty="0"/>
              <a:t>Incipient </a:t>
            </a:r>
            <a:r>
              <a:rPr lang="en-US" sz="1600" dirty="0" err="1"/>
              <a:t>BoP</a:t>
            </a:r>
            <a:r>
              <a:rPr lang="en-US" sz="1600" dirty="0"/>
              <a:t> Surplus; capital inflow</a:t>
            </a:r>
          </a:p>
        </p:txBody>
      </p:sp>
      <p:cxnSp>
        <p:nvCxnSpPr>
          <p:cNvPr id="11" name="Düz Bağlayıcı 10">
            <a:extLst>
              <a:ext uri="{FF2B5EF4-FFF2-40B4-BE49-F238E27FC236}">
                <a16:creationId xmlns:a16="http://schemas.microsoft.com/office/drawing/2014/main" id="{D24738CA-4B61-4A64-88DF-FD3FCE97E48F}"/>
              </a:ext>
            </a:extLst>
          </p:cNvPr>
          <p:cNvCxnSpPr/>
          <p:nvPr/>
        </p:nvCxnSpPr>
        <p:spPr>
          <a:xfrm flipH="1">
            <a:off x="4341813" y="3472658"/>
            <a:ext cx="2325687" cy="0"/>
          </a:xfrm>
          <a:prstGeom prst="line">
            <a:avLst/>
          </a:prstGeom>
          <a:ln w="9525"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13" name="Metin kutusu 12">
            <a:extLst>
              <a:ext uri="{FF2B5EF4-FFF2-40B4-BE49-F238E27FC236}">
                <a16:creationId xmlns:a16="http://schemas.microsoft.com/office/drawing/2014/main" id="{493E6608-A663-422D-A6DB-8A5213A4E985}"/>
              </a:ext>
            </a:extLst>
          </p:cNvPr>
          <p:cNvSpPr txBox="1"/>
          <p:nvPr/>
        </p:nvSpPr>
        <p:spPr>
          <a:xfrm>
            <a:off x="4017275" y="3277583"/>
            <a:ext cx="693526" cy="369332"/>
          </a:xfrm>
          <a:prstGeom prst="rect">
            <a:avLst/>
          </a:prstGeom>
          <a:noFill/>
        </p:spPr>
        <p:txBody>
          <a:bodyPr wrap="square" rtlCol="0">
            <a:spAutoFit/>
          </a:bodyPr>
          <a:lstStyle/>
          <a:p>
            <a:r>
              <a:rPr lang="en-US" sz="1800" dirty="0" err="1"/>
              <a:t>i</a:t>
            </a:r>
            <a:r>
              <a:rPr lang="en-US" sz="1800" dirty="0"/>
              <a:t>’</a:t>
            </a:r>
          </a:p>
        </p:txBody>
      </p:sp>
      <p:sp>
        <p:nvSpPr>
          <p:cNvPr id="14" name="Metin kutusu 13">
            <a:extLst>
              <a:ext uri="{FF2B5EF4-FFF2-40B4-BE49-F238E27FC236}">
                <a16:creationId xmlns:a16="http://schemas.microsoft.com/office/drawing/2014/main" id="{337C09F1-D7E4-4334-9D05-31B9DD685438}"/>
              </a:ext>
            </a:extLst>
          </p:cNvPr>
          <p:cNvSpPr txBox="1"/>
          <p:nvPr/>
        </p:nvSpPr>
        <p:spPr>
          <a:xfrm>
            <a:off x="7086600" y="4057650"/>
            <a:ext cx="425116" cy="338554"/>
          </a:xfrm>
          <a:prstGeom prst="rect">
            <a:avLst/>
          </a:prstGeom>
          <a:noFill/>
        </p:spPr>
        <p:txBody>
          <a:bodyPr wrap="none" rtlCol="0">
            <a:spAutoFit/>
          </a:bodyPr>
          <a:lstStyle/>
          <a:p>
            <a:r>
              <a:rPr lang="en-US" sz="1600" dirty="0"/>
              <a:t>(1)</a:t>
            </a:r>
          </a:p>
        </p:txBody>
      </p:sp>
      <p:sp>
        <p:nvSpPr>
          <p:cNvPr id="15" name="Metin kutusu 14">
            <a:extLst>
              <a:ext uri="{FF2B5EF4-FFF2-40B4-BE49-F238E27FC236}">
                <a16:creationId xmlns:a16="http://schemas.microsoft.com/office/drawing/2014/main" id="{C04EAB6C-DB43-4F4C-850E-24AFB32C3952}"/>
              </a:ext>
            </a:extLst>
          </p:cNvPr>
          <p:cNvSpPr txBox="1"/>
          <p:nvPr/>
        </p:nvSpPr>
        <p:spPr>
          <a:xfrm>
            <a:off x="7731126" y="4641156"/>
            <a:ext cx="496886" cy="307777"/>
          </a:xfrm>
          <a:prstGeom prst="rect">
            <a:avLst/>
          </a:prstGeom>
          <a:noFill/>
        </p:spPr>
        <p:txBody>
          <a:bodyPr wrap="square" rtlCol="0">
            <a:spAutoFit/>
          </a:bodyPr>
          <a:lstStyle/>
          <a:p>
            <a:r>
              <a:rPr lang="en-US" sz="1400" dirty="0"/>
              <a:t>(2)</a:t>
            </a:r>
          </a:p>
        </p:txBody>
      </p:sp>
      <p:sp>
        <p:nvSpPr>
          <p:cNvPr id="16" name="Metin kutusu 15">
            <a:extLst>
              <a:ext uri="{FF2B5EF4-FFF2-40B4-BE49-F238E27FC236}">
                <a16:creationId xmlns:a16="http://schemas.microsoft.com/office/drawing/2014/main" id="{80E38AD4-5E42-419B-9F48-D28B9D1DEE5A}"/>
              </a:ext>
            </a:extLst>
          </p:cNvPr>
          <p:cNvSpPr txBox="1"/>
          <p:nvPr/>
        </p:nvSpPr>
        <p:spPr>
          <a:xfrm>
            <a:off x="955569" y="1455683"/>
            <a:ext cx="2509838" cy="4524315"/>
          </a:xfrm>
          <a:prstGeom prst="rect">
            <a:avLst/>
          </a:prstGeom>
          <a:noFill/>
        </p:spPr>
        <p:txBody>
          <a:bodyPr wrap="square" rtlCol="0">
            <a:spAutoFit/>
          </a:bodyPr>
          <a:lstStyle/>
          <a:p>
            <a:r>
              <a:rPr lang="en-US" sz="1800" b="1" dirty="0"/>
              <a:t>Case 4</a:t>
            </a:r>
            <a:r>
              <a:rPr lang="en-US" sz="1800" dirty="0"/>
              <a:t>: BP is horizontal</a:t>
            </a:r>
          </a:p>
          <a:p>
            <a:r>
              <a:rPr lang="en-US" sz="1800" dirty="0"/>
              <a:t>Let </a:t>
            </a:r>
            <a:r>
              <a:rPr lang="el-GR" sz="1800" dirty="0"/>
              <a:t>Δ</a:t>
            </a:r>
            <a:r>
              <a:rPr lang="en-US" sz="1800" dirty="0"/>
              <a:t>G&gt;0:</a:t>
            </a:r>
          </a:p>
          <a:p>
            <a:pPr marL="457200" indent="-457200">
              <a:buAutoNum type="arabicParenBoth"/>
            </a:pPr>
            <a:r>
              <a:rPr lang="en-US" sz="1800" dirty="0"/>
              <a:t>IS shifts right with increase in G; there is incipient </a:t>
            </a:r>
            <a:r>
              <a:rPr lang="en-US" sz="1800" dirty="0" err="1"/>
              <a:t>BoP</a:t>
            </a:r>
            <a:r>
              <a:rPr lang="en-US" sz="1800" dirty="0"/>
              <a:t> surplus and thus domestic currency appreciation;</a:t>
            </a:r>
          </a:p>
          <a:p>
            <a:pPr marL="457200" indent="-457200">
              <a:buAutoNum type="arabicParenBoth"/>
            </a:pPr>
            <a:r>
              <a:rPr lang="en-US" sz="1800" dirty="0"/>
              <a:t>With currency appreciation, NX falls; IS shifts back to original position</a:t>
            </a:r>
          </a:p>
          <a:p>
            <a:endParaRPr lang="en-US" sz="1800" b="1" dirty="0"/>
          </a:p>
          <a:p>
            <a:r>
              <a:rPr lang="en-US" sz="1800" b="1" dirty="0"/>
              <a:t>Final outcome</a:t>
            </a:r>
            <a:r>
              <a:rPr lang="en-US" sz="1800" dirty="0"/>
              <a:t>: No effect in Y and </a:t>
            </a:r>
            <a:r>
              <a:rPr lang="en-US" sz="1800" dirty="0" err="1"/>
              <a:t>i</a:t>
            </a:r>
            <a:endParaRPr lang="en-US" sz="1800" dirty="0"/>
          </a:p>
          <a:p>
            <a:pPr marL="457200" indent="-457200">
              <a:buAutoNum type="arabicParenBoth"/>
            </a:pPr>
            <a:endParaRPr lang="en-US" sz="18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par>
                                <p:cTn id="8" presetID="10" presetClass="entr" presetSubtype="0" fill="hold" nodeType="withEffect">
                                  <p:stCondLst>
                                    <p:cond delay="0"/>
                                  </p:stCondLst>
                                  <p:childTnLst>
                                    <p:set>
                                      <p:cBhvr>
                                        <p:cTn id="9" dur="1" fill="hold">
                                          <p:stCondLst>
                                            <p:cond delay="0"/>
                                          </p:stCondLst>
                                        </p:cTn>
                                        <p:tgtEl>
                                          <p:spTgt spid="11"/>
                                        </p:tgtEl>
                                        <p:attrNameLst>
                                          <p:attrName>style.visibility</p:attrName>
                                        </p:attrNameLst>
                                      </p:cBhvr>
                                      <p:to>
                                        <p:strVal val="visible"/>
                                      </p:to>
                                    </p:set>
                                    <p:animEffect transition="in" filter="fade">
                                      <p:cBhvr>
                                        <p:cTn id="10" dur="500"/>
                                        <p:tgtEl>
                                          <p:spTgt spid="11"/>
                                        </p:tgtEl>
                                      </p:cBhvr>
                                    </p:animEffect>
                                  </p:childTnLst>
                                </p:cTn>
                              </p:par>
                              <p:par>
                                <p:cTn id="11" presetID="2" presetClass="entr" presetSubtype="8" fill="hold" nodeType="withEffect">
                                  <p:stCondLst>
                                    <p:cond delay="0"/>
                                  </p:stCondLst>
                                  <p:childTnLst>
                                    <p:set>
                                      <p:cBhvr>
                                        <p:cTn id="12" dur="1" fill="hold">
                                          <p:stCondLst>
                                            <p:cond delay="0"/>
                                          </p:stCondLst>
                                        </p:cTn>
                                        <p:tgtEl>
                                          <p:spTgt spid="34"/>
                                        </p:tgtEl>
                                        <p:attrNameLst>
                                          <p:attrName>style.visibility</p:attrName>
                                        </p:attrNameLst>
                                      </p:cBhvr>
                                      <p:to>
                                        <p:strVal val="visible"/>
                                      </p:to>
                                    </p:set>
                                    <p:anim calcmode="lin" valueType="num">
                                      <p:cBhvr additive="base">
                                        <p:cTn id="13" dur="500" fill="hold"/>
                                        <p:tgtEl>
                                          <p:spTgt spid="34"/>
                                        </p:tgtEl>
                                        <p:attrNameLst>
                                          <p:attrName>ppt_x</p:attrName>
                                        </p:attrNameLst>
                                      </p:cBhvr>
                                      <p:tavLst>
                                        <p:tav tm="0">
                                          <p:val>
                                            <p:strVal val="0-#ppt_w/2"/>
                                          </p:val>
                                        </p:tav>
                                        <p:tav tm="100000">
                                          <p:val>
                                            <p:strVal val="#ppt_x"/>
                                          </p:val>
                                        </p:tav>
                                      </p:tavLst>
                                    </p:anim>
                                    <p:anim calcmode="lin" valueType="num">
                                      <p:cBhvr additive="base">
                                        <p:cTn id="14" dur="500" fill="hold"/>
                                        <p:tgtEl>
                                          <p:spTgt spid="34"/>
                                        </p:tgtEl>
                                        <p:attrNameLst>
                                          <p:attrName>ppt_y</p:attrName>
                                        </p:attrNameLst>
                                      </p:cBhvr>
                                      <p:tavLst>
                                        <p:tav tm="0">
                                          <p:val>
                                            <p:strVal val="#ppt_y"/>
                                          </p:val>
                                        </p:tav>
                                        <p:tav tm="100000">
                                          <p:val>
                                            <p:strVal val="#ppt_y"/>
                                          </p:val>
                                        </p:tav>
                                      </p:tavLst>
                                    </p:anim>
                                  </p:childTnLst>
                                </p:cTn>
                              </p:par>
                              <p:par>
                                <p:cTn id="15" presetID="10" presetClass="entr" presetSubtype="0" fill="hold" grpId="0" nodeType="withEffect">
                                  <p:stCondLst>
                                    <p:cond delay="0"/>
                                  </p:stCondLst>
                                  <p:childTnLst>
                                    <p:set>
                                      <p:cBhvr>
                                        <p:cTn id="16" dur="1" fill="hold">
                                          <p:stCondLst>
                                            <p:cond delay="0"/>
                                          </p:stCondLst>
                                        </p:cTn>
                                        <p:tgtEl>
                                          <p:spTgt spid="25615"/>
                                        </p:tgtEl>
                                        <p:attrNameLst>
                                          <p:attrName>style.visibility</p:attrName>
                                        </p:attrNameLst>
                                      </p:cBhvr>
                                      <p:to>
                                        <p:strVal val="visible"/>
                                      </p:to>
                                    </p:set>
                                    <p:animEffect transition="in" filter="fade">
                                      <p:cBhvr>
                                        <p:cTn id="17" dur="500"/>
                                        <p:tgtEl>
                                          <p:spTgt spid="25615"/>
                                        </p:tgtEl>
                                      </p:cBhvr>
                                    </p:animEffect>
                                  </p:childTnLst>
                                </p:cTn>
                              </p:par>
                              <p:par>
                                <p:cTn id="18" presetID="2" presetClass="entr" presetSubtype="8" fill="hold" nodeType="withEffect">
                                  <p:stCondLst>
                                    <p:cond delay="0"/>
                                  </p:stCondLst>
                                  <p:childTnLst>
                                    <p:set>
                                      <p:cBhvr>
                                        <p:cTn id="19" dur="1" fill="hold">
                                          <p:stCondLst>
                                            <p:cond delay="0"/>
                                          </p:stCondLst>
                                        </p:cTn>
                                        <p:tgtEl>
                                          <p:spTgt spid="33"/>
                                        </p:tgtEl>
                                        <p:attrNameLst>
                                          <p:attrName>style.visibility</p:attrName>
                                        </p:attrNameLst>
                                      </p:cBhvr>
                                      <p:to>
                                        <p:strVal val="visible"/>
                                      </p:to>
                                    </p:set>
                                    <p:anim calcmode="lin" valueType="num">
                                      <p:cBhvr additive="base">
                                        <p:cTn id="20" dur="500" fill="hold"/>
                                        <p:tgtEl>
                                          <p:spTgt spid="33"/>
                                        </p:tgtEl>
                                        <p:attrNameLst>
                                          <p:attrName>ppt_x</p:attrName>
                                        </p:attrNameLst>
                                      </p:cBhvr>
                                      <p:tavLst>
                                        <p:tav tm="0">
                                          <p:val>
                                            <p:strVal val="0-#ppt_w/2"/>
                                          </p:val>
                                        </p:tav>
                                        <p:tav tm="100000">
                                          <p:val>
                                            <p:strVal val="#ppt_x"/>
                                          </p:val>
                                        </p:tav>
                                      </p:tavLst>
                                    </p:anim>
                                    <p:anim calcmode="lin" valueType="num">
                                      <p:cBhvr additive="base">
                                        <p:cTn id="21" dur="500" fill="hold"/>
                                        <p:tgtEl>
                                          <p:spTgt spid="33"/>
                                        </p:tgtEl>
                                        <p:attrNameLst>
                                          <p:attrName>ppt_y</p:attrName>
                                        </p:attrNameLst>
                                      </p:cBhvr>
                                      <p:tavLst>
                                        <p:tav tm="0">
                                          <p:val>
                                            <p:strVal val="#ppt_y"/>
                                          </p:val>
                                        </p:tav>
                                        <p:tav tm="100000">
                                          <p:val>
                                            <p:strVal val="#ppt_y"/>
                                          </p:val>
                                        </p:tav>
                                      </p:tavLst>
                                    </p:anim>
                                  </p:childTnLst>
                                </p:cTn>
                              </p:par>
                              <p:par>
                                <p:cTn id="22" presetID="10" presetClass="entr" presetSubtype="0" fill="hold" grpId="0" nodeType="withEffect">
                                  <p:stCondLst>
                                    <p:cond delay="0"/>
                                  </p:stCondLst>
                                  <p:childTnLst>
                                    <p:set>
                                      <p:cBhvr>
                                        <p:cTn id="23" dur="1" fill="hold">
                                          <p:stCondLst>
                                            <p:cond delay="0"/>
                                          </p:stCondLst>
                                        </p:cTn>
                                        <p:tgtEl>
                                          <p:spTgt spid="14"/>
                                        </p:tgtEl>
                                        <p:attrNameLst>
                                          <p:attrName>style.visibility</p:attrName>
                                        </p:attrNameLst>
                                      </p:cBhvr>
                                      <p:to>
                                        <p:strVal val="visible"/>
                                      </p:to>
                                    </p:set>
                                    <p:animEffect transition="in" filter="fade">
                                      <p:cBhvr>
                                        <p:cTn id="24" dur="500"/>
                                        <p:tgtEl>
                                          <p:spTgt spid="14"/>
                                        </p:tgtEl>
                                      </p:cBhvr>
                                    </p:animEffect>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grpId="0" nodeType="clickEffect">
                                  <p:stCondLst>
                                    <p:cond delay="0"/>
                                  </p:stCondLst>
                                  <p:childTnLst>
                                    <p:set>
                                      <p:cBhvr>
                                        <p:cTn id="28" dur="1" fill="hold">
                                          <p:stCondLst>
                                            <p:cond delay="0"/>
                                          </p:stCondLst>
                                        </p:cTn>
                                        <p:tgtEl>
                                          <p:spTgt spid="2"/>
                                        </p:tgtEl>
                                        <p:attrNameLst>
                                          <p:attrName>style.visibility</p:attrName>
                                        </p:attrNameLst>
                                      </p:cBhvr>
                                      <p:to>
                                        <p:strVal val="visible"/>
                                      </p:to>
                                    </p:set>
                                    <p:anim calcmode="lin" valueType="num">
                                      <p:cBhvr additive="base">
                                        <p:cTn id="29" dur="500" fill="hold"/>
                                        <p:tgtEl>
                                          <p:spTgt spid="2"/>
                                        </p:tgtEl>
                                        <p:attrNameLst>
                                          <p:attrName>ppt_x</p:attrName>
                                        </p:attrNameLst>
                                      </p:cBhvr>
                                      <p:tavLst>
                                        <p:tav tm="0">
                                          <p:val>
                                            <p:strVal val="#ppt_x"/>
                                          </p:val>
                                        </p:tav>
                                        <p:tav tm="100000">
                                          <p:val>
                                            <p:strVal val="#ppt_x"/>
                                          </p:val>
                                        </p:tav>
                                      </p:tavLst>
                                    </p:anim>
                                    <p:anim calcmode="lin" valueType="num">
                                      <p:cBhvr additive="base">
                                        <p:cTn id="30" dur="500" fill="hold"/>
                                        <p:tgtEl>
                                          <p:spTgt spid="2"/>
                                        </p:tgtEl>
                                        <p:attrNameLst>
                                          <p:attrName>ppt_y</p:attrName>
                                        </p:attrNameLst>
                                      </p:cBhvr>
                                      <p:tavLst>
                                        <p:tav tm="0">
                                          <p:val>
                                            <p:strVal val="1+#ppt_h/2"/>
                                          </p:val>
                                        </p:tav>
                                        <p:tav tm="100000">
                                          <p:val>
                                            <p:strVal val="#ppt_y"/>
                                          </p:val>
                                        </p:tav>
                                      </p:tavLst>
                                    </p:anim>
                                  </p:childTnLst>
                                </p:cTn>
                              </p:par>
                              <p:par>
                                <p:cTn id="31" presetID="10" presetClass="entr" presetSubtype="0" fill="hold" nodeType="withEffect">
                                  <p:stCondLst>
                                    <p:cond delay="0"/>
                                  </p:stCondLst>
                                  <p:childTnLst>
                                    <p:set>
                                      <p:cBhvr>
                                        <p:cTn id="32" dur="1" fill="hold">
                                          <p:stCondLst>
                                            <p:cond delay="0"/>
                                          </p:stCondLst>
                                        </p:cTn>
                                        <p:tgtEl>
                                          <p:spTgt spid="6"/>
                                        </p:tgtEl>
                                        <p:attrNameLst>
                                          <p:attrName>style.visibility</p:attrName>
                                        </p:attrNameLst>
                                      </p:cBhvr>
                                      <p:to>
                                        <p:strVal val="visible"/>
                                      </p:to>
                                    </p:set>
                                    <p:animEffect transition="in" filter="fade">
                                      <p:cBhvr>
                                        <p:cTn id="33" dur="500"/>
                                        <p:tgtEl>
                                          <p:spTgt spid="6"/>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7"/>
                                        </p:tgtEl>
                                        <p:attrNameLst>
                                          <p:attrName>style.visibility</p:attrName>
                                        </p:attrNameLst>
                                      </p:cBhvr>
                                      <p:to>
                                        <p:strVal val="visible"/>
                                      </p:to>
                                    </p:set>
                                    <p:animEffect transition="in" filter="fade">
                                      <p:cBhvr>
                                        <p:cTn id="36" dur="500"/>
                                        <p:tgtEl>
                                          <p:spTgt spid="7"/>
                                        </p:tgtEl>
                                      </p:cBhvr>
                                    </p:animEffect>
                                  </p:childTnLst>
                                </p:cTn>
                              </p:par>
                            </p:childTnLst>
                          </p:cTn>
                        </p:par>
                      </p:childTnLst>
                    </p:cTn>
                  </p:par>
                  <p:par>
                    <p:cTn id="37" fill="hold">
                      <p:stCondLst>
                        <p:cond delay="indefinite"/>
                      </p:stCondLst>
                      <p:childTnLst>
                        <p:par>
                          <p:cTn id="38" fill="hold">
                            <p:stCondLst>
                              <p:cond delay="0"/>
                            </p:stCondLst>
                            <p:childTnLst>
                              <p:par>
                                <p:cTn id="39" presetID="2" presetClass="entr" presetSubtype="2" fill="hold" nodeType="clickEffect">
                                  <p:stCondLst>
                                    <p:cond delay="0"/>
                                  </p:stCondLst>
                                  <p:childTnLst>
                                    <p:set>
                                      <p:cBhvr>
                                        <p:cTn id="40" dur="1" fill="hold">
                                          <p:stCondLst>
                                            <p:cond delay="0"/>
                                          </p:stCondLst>
                                        </p:cTn>
                                        <p:tgtEl>
                                          <p:spTgt spid="40"/>
                                        </p:tgtEl>
                                        <p:attrNameLst>
                                          <p:attrName>style.visibility</p:attrName>
                                        </p:attrNameLst>
                                      </p:cBhvr>
                                      <p:to>
                                        <p:strVal val="visible"/>
                                      </p:to>
                                    </p:set>
                                    <p:anim calcmode="lin" valueType="num">
                                      <p:cBhvr additive="base">
                                        <p:cTn id="41" dur="500" fill="hold"/>
                                        <p:tgtEl>
                                          <p:spTgt spid="40"/>
                                        </p:tgtEl>
                                        <p:attrNameLst>
                                          <p:attrName>ppt_x</p:attrName>
                                        </p:attrNameLst>
                                      </p:cBhvr>
                                      <p:tavLst>
                                        <p:tav tm="0">
                                          <p:val>
                                            <p:strVal val="1+#ppt_w/2"/>
                                          </p:val>
                                        </p:tav>
                                        <p:tav tm="100000">
                                          <p:val>
                                            <p:strVal val="#ppt_x"/>
                                          </p:val>
                                        </p:tav>
                                      </p:tavLst>
                                    </p:anim>
                                    <p:anim calcmode="lin" valueType="num">
                                      <p:cBhvr additive="base">
                                        <p:cTn id="42" dur="500" fill="hold"/>
                                        <p:tgtEl>
                                          <p:spTgt spid="40"/>
                                        </p:tgtEl>
                                        <p:attrNameLst>
                                          <p:attrName>ppt_y</p:attrName>
                                        </p:attrNameLst>
                                      </p:cBhvr>
                                      <p:tavLst>
                                        <p:tav tm="0">
                                          <p:val>
                                            <p:strVal val="#ppt_y"/>
                                          </p:val>
                                        </p:tav>
                                        <p:tav tm="100000">
                                          <p:val>
                                            <p:strVal val="#ppt_y"/>
                                          </p:val>
                                        </p:tav>
                                      </p:tavLst>
                                    </p:anim>
                                  </p:childTnLst>
                                </p:cTn>
                              </p:par>
                              <p:par>
                                <p:cTn id="43" presetID="10" presetClass="entr" presetSubtype="0" fill="hold" grpId="0" nodeType="withEffect">
                                  <p:stCondLst>
                                    <p:cond delay="0"/>
                                  </p:stCondLst>
                                  <p:childTnLst>
                                    <p:set>
                                      <p:cBhvr>
                                        <p:cTn id="44" dur="1" fill="hold">
                                          <p:stCondLst>
                                            <p:cond delay="0"/>
                                          </p:stCondLst>
                                        </p:cTn>
                                        <p:tgtEl>
                                          <p:spTgt spid="15"/>
                                        </p:tgtEl>
                                        <p:attrNameLst>
                                          <p:attrName>style.visibility</p:attrName>
                                        </p:attrNameLst>
                                      </p:cBhvr>
                                      <p:to>
                                        <p:strVal val="visible"/>
                                      </p:to>
                                    </p:set>
                                    <p:animEffect transition="in" filter="fade">
                                      <p:cBhvr>
                                        <p:cTn id="45"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615" grpId="0"/>
      <p:bldP spid="2" grpId="0" animBg="1"/>
      <p:bldP spid="7" grpId="0" animBg="1"/>
      <p:bldP spid="13" grpId="0"/>
      <p:bldP spid="14" grpId="0"/>
      <p:bldP spid="15" grpId="0"/>
    </p:bldLst>
  </p:timing>
</p:sld>
</file>

<file path=ppt/slides/slide1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6625" name="Rectangle 2"/>
          <p:cNvSpPr>
            <a:spLocks noGrp="1" noChangeArrowheads="1"/>
          </p:cNvSpPr>
          <p:nvPr>
            <p:ph type="title"/>
          </p:nvPr>
        </p:nvSpPr>
        <p:spPr>
          <a:xfrm>
            <a:off x="2667000" y="15875"/>
            <a:ext cx="7772400" cy="1104900"/>
          </a:xfrm>
        </p:spPr>
        <p:txBody>
          <a:bodyPr/>
          <a:lstStyle/>
          <a:p>
            <a:pPr eaLnBrk="1" hangingPunct="1"/>
            <a:r>
              <a:rPr lang="en-US" sz="4800" b="1" dirty="0"/>
              <a:t> </a:t>
            </a:r>
            <a:r>
              <a:rPr lang="en-US" b="1" dirty="0"/>
              <a:t>Fiscal Policy Under Flexible Exchange Rates</a:t>
            </a:r>
            <a:endParaRPr lang="en-US" b="1" i="1" dirty="0"/>
          </a:p>
        </p:txBody>
      </p:sp>
      <p:sp>
        <p:nvSpPr>
          <p:cNvPr id="26626" name="Rectangle 3"/>
          <p:cNvSpPr>
            <a:spLocks noGrp="1" noChangeArrowheads="1"/>
          </p:cNvSpPr>
          <p:nvPr>
            <p:ph type="body" sz="half" idx="1"/>
          </p:nvPr>
        </p:nvSpPr>
        <p:spPr>
          <a:xfrm>
            <a:off x="762000" y="1371600"/>
            <a:ext cx="10363200" cy="4591597"/>
          </a:xfrm>
        </p:spPr>
        <p:txBody>
          <a:bodyPr/>
          <a:lstStyle/>
          <a:p>
            <a:pPr lvl="1" eaLnBrk="1" hangingPunct="1">
              <a:lnSpc>
                <a:spcPct val="90000"/>
              </a:lnSpc>
            </a:pPr>
            <a:r>
              <a:rPr lang="en-US" sz="3200" dirty="0"/>
              <a:t>The bottom line: </a:t>
            </a:r>
          </a:p>
          <a:p>
            <a:pPr lvl="2" eaLnBrk="1" hangingPunct="1">
              <a:lnSpc>
                <a:spcPct val="90000"/>
              </a:lnSpc>
            </a:pPr>
            <a:r>
              <a:rPr lang="en-US" sz="2800" dirty="0"/>
              <a:t>When capital is relatively immobile, fiscal policy is more effective at increasing national income.</a:t>
            </a:r>
          </a:p>
          <a:p>
            <a:pPr lvl="2" eaLnBrk="1" hangingPunct="1">
              <a:lnSpc>
                <a:spcPct val="90000"/>
              </a:lnSpc>
            </a:pPr>
            <a:r>
              <a:rPr lang="en-US" sz="2800" dirty="0"/>
              <a:t>When capital is relatively mobile, fiscal policy is less effective at increasing national income.</a:t>
            </a:r>
          </a:p>
          <a:p>
            <a:pPr lvl="2" eaLnBrk="1" hangingPunct="1">
              <a:lnSpc>
                <a:spcPct val="90000"/>
              </a:lnSpc>
            </a:pPr>
            <a:r>
              <a:rPr lang="en-US" sz="2800" dirty="0"/>
              <a:t>Between these two extremes, the effect on the exchange rate depends on the relative slopes of LM and BP:</a:t>
            </a:r>
          </a:p>
          <a:p>
            <a:pPr lvl="3" eaLnBrk="1" hangingPunct="1">
              <a:lnSpc>
                <a:spcPct val="90000"/>
              </a:lnSpc>
            </a:pPr>
            <a:r>
              <a:rPr lang="en-US" sz="2400" dirty="0"/>
              <a:t>BP steeper than LM: domestic currency depreciation</a:t>
            </a:r>
          </a:p>
          <a:p>
            <a:pPr lvl="3" eaLnBrk="1" hangingPunct="1">
              <a:lnSpc>
                <a:spcPct val="90000"/>
              </a:lnSpc>
            </a:pPr>
            <a:r>
              <a:rPr lang="en-US" sz="2400" dirty="0"/>
              <a:t>LM steeper than BP: domestic currency appreciation</a:t>
            </a:r>
          </a:p>
          <a:p>
            <a:pPr lvl="2" eaLnBrk="1" hangingPunct="1">
              <a:lnSpc>
                <a:spcPct val="90000"/>
              </a:lnSpc>
            </a:pPr>
            <a:endParaRPr lang="en-US" sz="2800" dirty="0"/>
          </a:p>
          <a:p>
            <a:pPr lvl="1" eaLnBrk="1" hangingPunct="1">
              <a:lnSpc>
                <a:spcPct val="90000"/>
              </a:lnSpc>
            </a:pPr>
            <a:endParaRPr lang="en-US" sz="3200" dirty="0"/>
          </a:p>
        </p:txBody>
      </p:sp>
    </p:spTree>
  </p:cSld>
  <p:clrMapOvr>
    <a:masterClrMapping/>
  </p:clrMapOvr>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E8A2BC73-B0CE-48C6-8591-70E13B599AAA}"/>
              </a:ext>
            </a:extLst>
          </p:cNvPr>
          <p:cNvSpPr>
            <a:spLocks noGrp="1"/>
          </p:cNvSpPr>
          <p:nvPr>
            <p:ph type="title"/>
          </p:nvPr>
        </p:nvSpPr>
        <p:spPr>
          <a:xfrm>
            <a:off x="1289689" y="174526"/>
            <a:ext cx="10058400" cy="1096962"/>
          </a:xfrm>
        </p:spPr>
        <p:txBody>
          <a:bodyPr/>
          <a:lstStyle/>
          <a:p>
            <a:r>
              <a:rPr lang="en-US" b="1" dirty="0"/>
              <a:t>Monetary Policy under Flexible Exchange Rates</a:t>
            </a:r>
          </a:p>
        </p:txBody>
      </p:sp>
      <p:cxnSp>
        <p:nvCxnSpPr>
          <p:cNvPr id="4" name="Düz Bağlayıcı 3">
            <a:extLst>
              <a:ext uri="{FF2B5EF4-FFF2-40B4-BE49-F238E27FC236}">
                <a16:creationId xmlns:a16="http://schemas.microsoft.com/office/drawing/2014/main" id="{FE701A77-B729-48ED-A101-B85221F366A4}"/>
              </a:ext>
            </a:extLst>
          </p:cNvPr>
          <p:cNvCxnSpPr/>
          <p:nvPr/>
        </p:nvCxnSpPr>
        <p:spPr>
          <a:xfrm>
            <a:off x="1676400" y="1600200"/>
            <a:ext cx="0" cy="4267200"/>
          </a:xfrm>
          <a:prstGeom prst="line">
            <a:avLst/>
          </a:prstGeom>
        </p:spPr>
        <p:style>
          <a:lnRef idx="1">
            <a:schemeClr val="dk1"/>
          </a:lnRef>
          <a:fillRef idx="0">
            <a:schemeClr val="dk1"/>
          </a:fillRef>
          <a:effectRef idx="0">
            <a:schemeClr val="dk1"/>
          </a:effectRef>
          <a:fontRef idx="minor">
            <a:schemeClr val="tx1"/>
          </a:fontRef>
        </p:style>
      </p:cxnSp>
      <p:cxnSp>
        <p:nvCxnSpPr>
          <p:cNvPr id="6" name="Düz Bağlayıcı 5">
            <a:extLst>
              <a:ext uri="{FF2B5EF4-FFF2-40B4-BE49-F238E27FC236}">
                <a16:creationId xmlns:a16="http://schemas.microsoft.com/office/drawing/2014/main" id="{E2111358-4265-4789-9262-7BB8F666B120}"/>
              </a:ext>
            </a:extLst>
          </p:cNvPr>
          <p:cNvCxnSpPr>
            <a:cxnSpLocks/>
          </p:cNvCxnSpPr>
          <p:nvPr/>
        </p:nvCxnSpPr>
        <p:spPr>
          <a:xfrm>
            <a:off x="1676400" y="5867400"/>
            <a:ext cx="6126478" cy="0"/>
          </a:xfrm>
          <a:prstGeom prst="line">
            <a:avLst/>
          </a:prstGeom>
        </p:spPr>
        <p:style>
          <a:lnRef idx="1">
            <a:schemeClr val="dk1"/>
          </a:lnRef>
          <a:fillRef idx="0">
            <a:schemeClr val="dk1"/>
          </a:fillRef>
          <a:effectRef idx="0">
            <a:schemeClr val="dk1"/>
          </a:effectRef>
          <a:fontRef idx="minor">
            <a:schemeClr val="tx1"/>
          </a:fontRef>
        </p:style>
      </p:cxnSp>
      <p:cxnSp>
        <p:nvCxnSpPr>
          <p:cNvPr id="8" name="Düz Bağlayıcı 7">
            <a:extLst>
              <a:ext uri="{FF2B5EF4-FFF2-40B4-BE49-F238E27FC236}">
                <a16:creationId xmlns:a16="http://schemas.microsoft.com/office/drawing/2014/main" id="{412B86DF-911A-4499-8093-E6EE1BD124B8}"/>
              </a:ext>
            </a:extLst>
          </p:cNvPr>
          <p:cNvCxnSpPr>
            <a:cxnSpLocks/>
          </p:cNvCxnSpPr>
          <p:nvPr/>
        </p:nvCxnSpPr>
        <p:spPr>
          <a:xfrm flipV="1">
            <a:off x="1905000" y="1981200"/>
            <a:ext cx="4800600" cy="3581400"/>
          </a:xfrm>
          <a:prstGeom prst="line">
            <a:avLst/>
          </a:prstGeom>
        </p:spPr>
        <p:style>
          <a:lnRef idx="1">
            <a:schemeClr val="dk1"/>
          </a:lnRef>
          <a:fillRef idx="0">
            <a:schemeClr val="dk1"/>
          </a:fillRef>
          <a:effectRef idx="0">
            <a:schemeClr val="dk1"/>
          </a:effectRef>
          <a:fontRef idx="minor">
            <a:schemeClr val="tx1"/>
          </a:fontRef>
        </p:style>
      </p:cxnSp>
      <p:cxnSp>
        <p:nvCxnSpPr>
          <p:cNvPr id="10" name="Düz Bağlayıcı 9">
            <a:extLst>
              <a:ext uri="{FF2B5EF4-FFF2-40B4-BE49-F238E27FC236}">
                <a16:creationId xmlns:a16="http://schemas.microsoft.com/office/drawing/2014/main" id="{0F86F254-A71A-4F9E-9875-1B799E249EB1}"/>
              </a:ext>
            </a:extLst>
          </p:cNvPr>
          <p:cNvCxnSpPr/>
          <p:nvPr/>
        </p:nvCxnSpPr>
        <p:spPr>
          <a:xfrm>
            <a:off x="1981200" y="1828800"/>
            <a:ext cx="4572000" cy="3733800"/>
          </a:xfrm>
          <a:prstGeom prst="line">
            <a:avLst/>
          </a:prstGeom>
        </p:spPr>
        <p:style>
          <a:lnRef idx="1">
            <a:schemeClr val="dk1"/>
          </a:lnRef>
          <a:fillRef idx="0">
            <a:schemeClr val="dk1"/>
          </a:fillRef>
          <a:effectRef idx="0">
            <a:schemeClr val="dk1"/>
          </a:effectRef>
          <a:fontRef idx="minor">
            <a:schemeClr val="tx1"/>
          </a:fontRef>
        </p:style>
      </p:cxnSp>
      <p:cxnSp>
        <p:nvCxnSpPr>
          <p:cNvPr id="12" name="Düz Bağlayıcı 11">
            <a:extLst>
              <a:ext uri="{FF2B5EF4-FFF2-40B4-BE49-F238E27FC236}">
                <a16:creationId xmlns:a16="http://schemas.microsoft.com/office/drawing/2014/main" id="{DE7CE3C2-25D5-4C76-A42D-8B35A97E8C89}"/>
              </a:ext>
            </a:extLst>
          </p:cNvPr>
          <p:cNvCxnSpPr>
            <a:cxnSpLocks/>
          </p:cNvCxnSpPr>
          <p:nvPr/>
        </p:nvCxnSpPr>
        <p:spPr>
          <a:xfrm flipV="1">
            <a:off x="1905000" y="2808890"/>
            <a:ext cx="5867400" cy="1600200"/>
          </a:xfrm>
          <a:prstGeom prst="line">
            <a:avLst/>
          </a:prstGeom>
        </p:spPr>
        <p:style>
          <a:lnRef idx="1">
            <a:schemeClr val="dk1"/>
          </a:lnRef>
          <a:fillRef idx="0">
            <a:schemeClr val="dk1"/>
          </a:fillRef>
          <a:effectRef idx="0">
            <a:schemeClr val="dk1"/>
          </a:effectRef>
          <a:fontRef idx="minor">
            <a:schemeClr val="tx1"/>
          </a:fontRef>
        </p:style>
      </p:cxnSp>
      <p:cxnSp>
        <p:nvCxnSpPr>
          <p:cNvPr id="16" name="Düz Bağlayıcı 15">
            <a:extLst>
              <a:ext uri="{FF2B5EF4-FFF2-40B4-BE49-F238E27FC236}">
                <a16:creationId xmlns:a16="http://schemas.microsoft.com/office/drawing/2014/main" id="{2B1C73B2-4887-4E8A-A11F-0B0AB2A3B08C}"/>
              </a:ext>
            </a:extLst>
          </p:cNvPr>
          <p:cNvCxnSpPr>
            <a:cxnSpLocks/>
          </p:cNvCxnSpPr>
          <p:nvPr/>
        </p:nvCxnSpPr>
        <p:spPr>
          <a:xfrm flipV="1">
            <a:off x="2895600" y="2438400"/>
            <a:ext cx="4190999" cy="3200401"/>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sp>
        <p:nvSpPr>
          <p:cNvPr id="20" name="Metin kutusu 19">
            <a:extLst>
              <a:ext uri="{FF2B5EF4-FFF2-40B4-BE49-F238E27FC236}">
                <a16:creationId xmlns:a16="http://schemas.microsoft.com/office/drawing/2014/main" id="{196D97F9-EEF7-4D33-8AAC-71D410085EBE}"/>
              </a:ext>
            </a:extLst>
          </p:cNvPr>
          <p:cNvSpPr txBox="1"/>
          <p:nvPr/>
        </p:nvSpPr>
        <p:spPr>
          <a:xfrm>
            <a:off x="6629400" y="1673773"/>
            <a:ext cx="838200" cy="369332"/>
          </a:xfrm>
          <a:prstGeom prst="rect">
            <a:avLst/>
          </a:prstGeom>
          <a:noFill/>
        </p:spPr>
        <p:txBody>
          <a:bodyPr wrap="square" rtlCol="0">
            <a:spAutoFit/>
          </a:bodyPr>
          <a:lstStyle/>
          <a:p>
            <a:r>
              <a:rPr lang="en-US" sz="1800" dirty="0"/>
              <a:t>LM</a:t>
            </a:r>
            <a:r>
              <a:rPr lang="en-US" sz="1800" baseline="-25000" dirty="0"/>
              <a:t>0</a:t>
            </a:r>
            <a:endParaRPr lang="en-US" sz="1800" dirty="0"/>
          </a:p>
        </p:txBody>
      </p:sp>
      <p:sp>
        <p:nvSpPr>
          <p:cNvPr id="21" name="Metin kutusu 20">
            <a:extLst>
              <a:ext uri="{FF2B5EF4-FFF2-40B4-BE49-F238E27FC236}">
                <a16:creationId xmlns:a16="http://schemas.microsoft.com/office/drawing/2014/main" id="{5990F566-3546-422A-B149-B0ACE1587CCE}"/>
              </a:ext>
            </a:extLst>
          </p:cNvPr>
          <p:cNvSpPr txBox="1"/>
          <p:nvPr/>
        </p:nvSpPr>
        <p:spPr>
          <a:xfrm>
            <a:off x="7086600" y="2207751"/>
            <a:ext cx="914400" cy="369332"/>
          </a:xfrm>
          <a:prstGeom prst="rect">
            <a:avLst/>
          </a:prstGeom>
          <a:noFill/>
        </p:spPr>
        <p:txBody>
          <a:bodyPr wrap="square" rtlCol="0">
            <a:spAutoFit/>
          </a:bodyPr>
          <a:lstStyle/>
          <a:p>
            <a:r>
              <a:rPr lang="en-US" sz="1800" dirty="0"/>
              <a:t>LM</a:t>
            </a:r>
            <a:r>
              <a:rPr lang="en-US" sz="1800" baseline="-25000" dirty="0"/>
              <a:t>1</a:t>
            </a:r>
            <a:endParaRPr lang="en-US" sz="1800" dirty="0"/>
          </a:p>
        </p:txBody>
      </p:sp>
      <p:sp>
        <p:nvSpPr>
          <p:cNvPr id="22" name="Metin kutusu 21">
            <a:extLst>
              <a:ext uri="{FF2B5EF4-FFF2-40B4-BE49-F238E27FC236}">
                <a16:creationId xmlns:a16="http://schemas.microsoft.com/office/drawing/2014/main" id="{BACDFA4E-408D-4B1F-A7F6-08D7FF2D8148}"/>
              </a:ext>
            </a:extLst>
          </p:cNvPr>
          <p:cNvSpPr txBox="1"/>
          <p:nvPr/>
        </p:nvSpPr>
        <p:spPr>
          <a:xfrm>
            <a:off x="7848600" y="2577083"/>
            <a:ext cx="838200" cy="369332"/>
          </a:xfrm>
          <a:prstGeom prst="rect">
            <a:avLst/>
          </a:prstGeom>
          <a:noFill/>
        </p:spPr>
        <p:txBody>
          <a:bodyPr wrap="square" rtlCol="0">
            <a:spAutoFit/>
          </a:bodyPr>
          <a:lstStyle/>
          <a:p>
            <a:r>
              <a:rPr lang="en-US" sz="1800" dirty="0"/>
              <a:t>BP</a:t>
            </a:r>
            <a:r>
              <a:rPr lang="en-US" sz="1800" baseline="-25000" dirty="0"/>
              <a:t>0</a:t>
            </a:r>
            <a:endParaRPr lang="en-US" sz="1800" dirty="0"/>
          </a:p>
        </p:txBody>
      </p:sp>
      <p:sp>
        <p:nvSpPr>
          <p:cNvPr id="23" name="Metin kutusu 22">
            <a:extLst>
              <a:ext uri="{FF2B5EF4-FFF2-40B4-BE49-F238E27FC236}">
                <a16:creationId xmlns:a16="http://schemas.microsoft.com/office/drawing/2014/main" id="{2F1216A2-254F-402C-83DB-F993296CC5A4}"/>
              </a:ext>
            </a:extLst>
          </p:cNvPr>
          <p:cNvSpPr txBox="1"/>
          <p:nvPr/>
        </p:nvSpPr>
        <p:spPr>
          <a:xfrm>
            <a:off x="6515100" y="5345668"/>
            <a:ext cx="990598" cy="369332"/>
          </a:xfrm>
          <a:prstGeom prst="rect">
            <a:avLst/>
          </a:prstGeom>
          <a:noFill/>
        </p:spPr>
        <p:txBody>
          <a:bodyPr wrap="square" rtlCol="0">
            <a:spAutoFit/>
          </a:bodyPr>
          <a:lstStyle/>
          <a:p>
            <a:r>
              <a:rPr lang="en-US" sz="1800" dirty="0"/>
              <a:t>IS</a:t>
            </a:r>
            <a:r>
              <a:rPr lang="en-US" sz="1800" baseline="-25000" dirty="0"/>
              <a:t>0</a:t>
            </a:r>
            <a:endParaRPr lang="en-US" sz="1800" dirty="0"/>
          </a:p>
        </p:txBody>
      </p:sp>
      <p:cxnSp>
        <p:nvCxnSpPr>
          <p:cNvPr id="25" name="Düz Bağlayıcı 24">
            <a:extLst>
              <a:ext uri="{FF2B5EF4-FFF2-40B4-BE49-F238E27FC236}">
                <a16:creationId xmlns:a16="http://schemas.microsoft.com/office/drawing/2014/main" id="{F9CC47D6-E2A9-4DEF-9860-F37A7B82B32E}"/>
              </a:ext>
            </a:extLst>
          </p:cNvPr>
          <p:cNvCxnSpPr/>
          <p:nvPr/>
        </p:nvCxnSpPr>
        <p:spPr>
          <a:xfrm>
            <a:off x="4305300" y="3733800"/>
            <a:ext cx="0" cy="2071117"/>
          </a:xfrm>
          <a:prstGeom prst="line">
            <a:avLst/>
          </a:prstGeom>
          <a:ln w="9525"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27" name="Düz Bağlayıcı 26">
            <a:extLst>
              <a:ext uri="{FF2B5EF4-FFF2-40B4-BE49-F238E27FC236}">
                <a16:creationId xmlns:a16="http://schemas.microsoft.com/office/drawing/2014/main" id="{68920D41-3C11-4F22-8575-32B8F4E12C38}"/>
              </a:ext>
            </a:extLst>
          </p:cNvPr>
          <p:cNvCxnSpPr/>
          <p:nvPr/>
        </p:nvCxnSpPr>
        <p:spPr>
          <a:xfrm flipH="1">
            <a:off x="1676400" y="3740369"/>
            <a:ext cx="2628900" cy="0"/>
          </a:xfrm>
          <a:prstGeom prst="line">
            <a:avLst/>
          </a:prstGeom>
          <a:ln w="9525"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28" name="Oval 27">
            <a:extLst>
              <a:ext uri="{FF2B5EF4-FFF2-40B4-BE49-F238E27FC236}">
                <a16:creationId xmlns:a16="http://schemas.microsoft.com/office/drawing/2014/main" id="{6484570E-FBF9-4125-B896-C46CB09A2B57}"/>
              </a:ext>
            </a:extLst>
          </p:cNvPr>
          <p:cNvSpPr/>
          <p:nvPr/>
        </p:nvSpPr>
        <p:spPr>
          <a:xfrm>
            <a:off x="4572000" y="3962399"/>
            <a:ext cx="533399" cy="457201"/>
          </a:xfrm>
          <a:prstGeom prst="ellipse">
            <a:avLst/>
          </a:prstGeom>
          <a:noFill/>
          <a:ln w="28575">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0" name="Düz Ok Bağlayıcısı 29">
            <a:extLst>
              <a:ext uri="{FF2B5EF4-FFF2-40B4-BE49-F238E27FC236}">
                <a16:creationId xmlns:a16="http://schemas.microsoft.com/office/drawing/2014/main" id="{24F5F411-D368-470C-82C6-B17A7FC260AC}"/>
              </a:ext>
            </a:extLst>
          </p:cNvPr>
          <p:cNvCxnSpPr>
            <a:cxnSpLocks/>
          </p:cNvCxnSpPr>
          <p:nvPr/>
        </p:nvCxnSpPr>
        <p:spPr>
          <a:xfrm>
            <a:off x="5219701" y="4191000"/>
            <a:ext cx="1714499" cy="0"/>
          </a:xfrm>
          <a:prstGeom prst="straightConnector1">
            <a:avLst/>
          </a:prstGeom>
          <a:ln w="28575">
            <a:solidFill>
              <a:srgbClr val="002060"/>
            </a:solidFill>
            <a:tailEnd type="triangle"/>
          </a:ln>
        </p:spPr>
        <p:style>
          <a:lnRef idx="1">
            <a:schemeClr val="dk1"/>
          </a:lnRef>
          <a:fillRef idx="0">
            <a:schemeClr val="dk1"/>
          </a:fillRef>
          <a:effectRef idx="0">
            <a:schemeClr val="dk1"/>
          </a:effectRef>
          <a:fontRef idx="minor">
            <a:schemeClr val="tx1"/>
          </a:fontRef>
        </p:style>
      </p:cxnSp>
      <p:sp>
        <p:nvSpPr>
          <p:cNvPr id="31" name="Metin kutusu 30">
            <a:extLst>
              <a:ext uri="{FF2B5EF4-FFF2-40B4-BE49-F238E27FC236}">
                <a16:creationId xmlns:a16="http://schemas.microsoft.com/office/drawing/2014/main" id="{4D143586-D6C1-43EC-BB01-1856588B0633}"/>
              </a:ext>
            </a:extLst>
          </p:cNvPr>
          <p:cNvSpPr txBox="1"/>
          <p:nvPr/>
        </p:nvSpPr>
        <p:spPr>
          <a:xfrm>
            <a:off x="7020117" y="3773368"/>
            <a:ext cx="1714499" cy="923330"/>
          </a:xfrm>
          <a:prstGeom prst="rect">
            <a:avLst/>
          </a:prstGeom>
          <a:noFill/>
        </p:spPr>
        <p:txBody>
          <a:bodyPr wrap="square" rtlCol="0">
            <a:spAutoFit/>
          </a:bodyPr>
          <a:lstStyle/>
          <a:p>
            <a:r>
              <a:rPr lang="en-US" sz="1800" dirty="0"/>
              <a:t>Incipient </a:t>
            </a:r>
            <a:r>
              <a:rPr lang="en-US" sz="1800" dirty="0" err="1"/>
              <a:t>BoP</a:t>
            </a:r>
            <a:r>
              <a:rPr lang="en-US" sz="1800" dirty="0"/>
              <a:t> deficit;</a:t>
            </a:r>
          </a:p>
          <a:p>
            <a:r>
              <a:rPr lang="en-US" sz="1800" dirty="0"/>
              <a:t>capital outflow</a:t>
            </a:r>
          </a:p>
        </p:txBody>
      </p:sp>
      <p:cxnSp>
        <p:nvCxnSpPr>
          <p:cNvPr id="33" name="Düz Ok Bağlayıcısı 32">
            <a:extLst>
              <a:ext uri="{FF2B5EF4-FFF2-40B4-BE49-F238E27FC236}">
                <a16:creationId xmlns:a16="http://schemas.microsoft.com/office/drawing/2014/main" id="{A1D9223B-D128-4777-8EC1-A0FE9BFDC1B7}"/>
              </a:ext>
            </a:extLst>
          </p:cNvPr>
          <p:cNvCxnSpPr>
            <a:cxnSpLocks/>
          </p:cNvCxnSpPr>
          <p:nvPr/>
        </p:nvCxnSpPr>
        <p:spPr>
          <a:xfrm>
            <a:off x="6381750" y="2308178"/>
            <a:ext cx="361950" cy="369332"/>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35" name="Metin kutusu 34">
            <a:extLst>
              <a:ext uri="{FF2B5EF4-FFF2-40B4-BE49-F238E27FC236}">
                <a16:creationId xmlns:a16="http://schemas.microsoft.com/office/drawing/2014/main" id="{1FBCA3A4-5EFF-4754-B9F5-80DECCB14DA8}"/>
              </a:ext>
            </a:extLst>
          </p:cNvPr>
          <p:cNvSpPr txBox="1"/>
          <p:nvPr/>
        </p:nvSpPr>
        <p:spPr>
          <a:xfrm flipH="1">
            <a:off x="9115619" y="1426422"/>
            <a:ext cx="2993005" cy="4801314"/>
          </a:xfrm>
          <a:prstGeom prst="rect">
            <a:avLst/>
          </a:prstGeom>
          <a:noFill/>
        </p:spPr>
        <p:txBody>
          <a:bodyPr wrap="square" rtlCol="0">
            <a:spAutoFit/>
          </a:bodyPr>
          <a:lstStyle/>
          <a:p>
            <a:r>
              <a:rPr lang="en-US" sz="1800" b="1" dirty="0"/>
              <a:t>Case 1</a:t>
            </a:r>
            <a:r>
              <a:rPr lang="en-US" sz="1800" dirty="0"/>
              <a:t>: BP is relatively flat compared to LM</a:t>
            </a:r>
          </a:p>
          <a:p>
            <a:r>
              <a:rPr lang="en-US" sz="1800" dirty="0"/>
              <a:t>Let ΔMs&gt;0:</a:t>
            </a:r>
          </a:p>
          <a:p>
            <a:pPr marL="342900" indent="-342900">
              <a:buAutoNum type="arabicParenBoth"/>
            </a:pPr>
            <a:r>
              <a:rPr lang="en-US" sz="1800" dirty="0"/>
              <a:t>LM shifts to the right, </a:t>
            </a:r>
            <a:r>
              <a:rPr lang="en-US" sz="1800" dirty="0" err="1"/>
              <a:t>i</a:t>
            </a:r>
            <a:r>
              <a:rPr lang="en-US" sz="1800" dirty="0"/>
              <a:t> falls, Y increases, incipient </a:t>
            </a:r>
            <a:r>
              <a:rPr lang="en-US" sz="1800" dirty="0" err="1"/>
              <a:t>BoP</a:t>
            </a:r>
            <a:r>
              <a:rPr lang="en-US" sz="1800" dirty="0"/>
              <a:t> deficit; domestic currency depreciates</a:t>
            </a:r>
          </a:p>
          <a:p>
            <a:pPr marL="342900" indent="-342900">
              <a:buAutoNum type="arabicParenBoth"/>
            </a:pPr>
            <a:r>
              <a:rPr lang="en-US" sz="1800" dirty="0"/>
              <a:t>With currency depreciation, NX improves; IS shifts right, BP shifts right</a:t>
            </a:r>
          </a:p>
          <a:p>
            <a:pPr marL="342900" indent="-342900">
              <a:buAutoNum type="arabicParenBoth"/>
            </a:pPr>
            <a:endParaRPr lang="en-US" sz="1800" dirty="0"/>
          </a:p>
          <a:p>
            <a:r>
              <a:rPr lang="en-US" sz="1800" b="1" dirty="0"/>
              <a:t>Final outcome</a:t>
            </a:r>
            <a:r>
              <a:rPr lang="en-US" sz="1800" dirty="0"/>
              <a:t>: With subsequent currency depreciation, the effectiveness of initial expansionary monetary policy is increased</a:t>
            </a:r>
          </a:p>
        </p:txBody>
      </p:sp>
      <p:cxnSp>
        <p:nvCxnSpPr>
          <p:cNvPr id="37" name="Düz Bağlayıcı 36">
            <a:extLst>
              <a:ext uri="{FF2B5EF4-FFF2-40B4-BE49-F238E27FC236}">
                <a16:creationId xmlns:a16="http://schemas.microsoft.com/office/drawing/2014/main" id="{28C724FB-C496-4324-96F8-FA2DF66E116E}"/>
              </a:ext>
            </a:extLst>
          </p:cNvPr>
          <p:cNvCxnSpPr/>
          <p:nvPr/>
        </p:nvCxnSpPr>
        <p:spPr>
          <a:xfrm>
            <a:off x="2857499" y="1600200"/>
            <a:ext cx="4343402" cy="3503415"/>
          </a:xfrm>
          <a:prstGeom prst="line">
            <a:avLst/>
          </a:prstGeom>
          <a:ln w="28575">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41" name="Düz Bağlayıcı 40">
            <a:extLst>
              <a:ext uri="{FF2B5EF4-FFF2-40B4-BE49-F238E27FC236}">
                <a16:creationId xmlns:a16="http://schemas.microsoft.com/office/drawing/2014/main" id="{BAB6DE3B-E8E9-4401-B57A-8927D929E033}"/>
              </a:ext>
            </a:extLst>
          </p:cNvPr>
          <p:cNvCxnSpPr>
            <a:cxnSpLocks/>
          </p:cNvCxnSpPr>
          <p:nvPr/>
        </p:nvCxnSpPr>
        <p:spPr>
          <a:xfrm flipV="1">
            <a:off x="2026919" y="3016470"/>
            <a:ext cx="5813798" cy="1621219"/>
          </a:xfrm>
          <a:prstGeom prst="line">
            <a:avLst/>
          </a:prstGeom>
          <a:ln w="28575">
            <a:solidFill>
              <a:srgbClr val="00B050"/>
            </a:solidFill>
          </a:ln>
        </p:spPr>
        <p:style>
          <a:lnRef idx="1">
            <a:schemeClr val="accent1"/>
          </a:lnRef>
          <a:fillRef idx="0">
            <a:schemeClr val="accent1"/>
          </a:fillRef>
          <a:effectRef idx="0">
            <a:schemeClr val="accent1"/>
          </a:effectRef>
          <a:fontRef idx="minor">
            <a:schemeClr val="tx1"/>
          </a:fontRef>
        </p:style>
      </p:cxnSp>
      <p:sp>
        <p:nvSpPr>
          <p:cNvPr id="45" name="Metin kutusu 44">
            <a:extLst>
              <a:ext uri="{FF2B5EF4-FFF2-40B4-BE49-F238E27FC236}">
                <a16:creationId xmlns:a16="http://schemas.microsoft.com/office/drawing/2014/main" id="{760957A0-7113-4AFD-A43A-8D9D1F8A37A2}"/>
              </a:ext>
            </a:extLst>
          </p:cNvPr>
          <p:cNvSpPr txBox="1"/>
          <p:nvPr/>
        </p:nvSpPr>
        <p:spPr>
          <a:xfrm>
            <a:off x="7802878" y="2904928"/>
            <a:ext cx="670297" cy="369332"/>
          </a:xfrm>
          <a:prstGeom prst="rect">
            <a:avLst/>
          </a:prstGeom>
          <a:noFill/>
        </p:spPr>
        <p:txBody>
          <a:bodyPr wrap="square" rtlCol="0">
            <a:spAutoFit/>
          </a:bodyPr>
          <a:lstStyle/>
          <a:p>
            <a:r>
              <a:rPr lang="en-US" sz="1800" dirty="0"/>
              <a:t>BP</a:t>
            </a:r>
            <a:r>
              <a:rPr lang="en-US" sz="1800" baseline="-25000" dirty="0"/>
              <a:t>1</a:t>
            </a:r>
            <a:endParaRPr lang="en-US" sz="1800" dirty="0"/>
          </a:p>
        </p:txBody>
      </p:sp>
      <p:sp>
        <p:nvSpPr>
          <p:cNvPr id="46" name="Metin kutusu 45">
            <a:extLst>
              <a:ext uri="{FF2B5EF4-FFF2-40B4-BE49-F238E27FC236}">
                <a16:creationId xmlns:a16="http://schemas.microsoft.com/office/drawing/2014/main" id="{7DA1EAEF-A0F7-4184-970C-AEE7C7EB67CF}"/>
              </a:ext>
            </a:extLst>
          </p:cNvPr>
          <p:cNvSpPr txBox="1"/>
          <p:nvPr/>
        </p:nvSpPr>
        <p:spPr>
          <a:xfrm>
            <a:off x="7132454" y="4979013"/>
            <a:ext cx="468496" cy="369332"/>
          </a:xfrm>
          <a:prstGeom prst="rect">
            <a:avLst/>
          </a:prstGeom>
          <a:noFill/>
        </p:spPr>
        <p:txBody>
          <a:bodyPr wrap="square" rtlCol="0">
            <a:spAutoFit/>
          </a:bodyPr>
          <a:lstStyle/>
          <a:p>
            <a:r>
              <a:rPr lang="en-US" sz="1800" dirty="0"/>
              <a:t>IS</a:t>
            </a:r>
            <a:r>
              <a:rPr lang="en-US" sz="1800" baseline="-25000" dirty="0"/>
              <a:t>1</a:t>
            </a:r>
            <a:endParaRPr lang="en-US" sz="1800" dirty="0"/>
          </a:p>
        </p:txBody>
      </p:sp>
      <p:cxnSp>
        <p:nvCxnSpPr>
          <p:cNvPr id="48" name="Düz Bağlayıcı 47">
            <a:extLst>
              <a:ext uri="{FF2B5EF4-FFF2-40B4-BE49-F238E27FC236}">
                <a16:creationId xmlns:a16="http://schemas.microsoft.com/office/drawing/2014/main" id="{075C0681-91A5-4CC2-AE5B-99593940BD08}"/>
              </a:ext>
            </a:extLst>
          </p:cNvPr>
          <p:cNvCxnSpPr/>
          <p:nvPr/>
        </p:nvCxnSpPr>
        <p:spPr>
          <a:xfrm flipH="1">
            <a:off x="1676400" y="4190999"/>
            <a:ext cx="3162299" cy="37313"/>
          </a:xfrm>
          <a:prstGeom prst="line">
            <a:avLst/>
          </a:prstGeom>
          <a:ln w="9525"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50" name="Düz Bağlayıcı 49">
            <a:extLst>
              <a:ext uri="{FF2B5EF4-FFF2-40B4-BE49-F238E27FC236}">
                <a16:creationId xmlns:a16="http://schemas.microsoft.com/office/drawing/2014/main" id="{3C0B31D1-1F9B-4F3B-BFEE-ACD3BC53FA40}"/>
              </a:ext>
            </a:extLst>
          </p:cNvPr>
          <p:cNvCxnSpPr/>
          <p:nvPr/>
        </p:nvCxnSpPr>
        <p:spPr>
          <a:xfrm>
            <a:off x="5486400" y="3740369"/>
            <a:ext cx="0" cy="2150681"/>
          </a:xfrm>
          <a:prstGeom prst="line">
            <a:avLst/>
          </a:prstGeom>
          <a:ln w="9525"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52" name="Düz Ok Bağlayıcısı 51">
            <a:extLst>
              <a:ext uri="{FF2B5EF4-FFF2-40B4-BE49-F238E27FC236}">
                <a16:creationId xmlns:a16="http://schemas.microsoft.com/office/drawing/2014/main" id="{F68E857D-50C1-4B58-835F-33BAEC24AB52}"/>
              </a:ext>
            </a:extLst>
          </p:cNvPr>
          <p:cNvCxnSpPr/>
          <p:nvPr/>
        </p:nvCxnSpPr>
        <p:spPr>
          <a:xfrm flipV="1">
            <a:off x="5918839" y="4637689"/>
            <a:ext cx="400050" cy="341324"/>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54" name="Düz Ok Bağlayıcısı 53">
            <a:extLst>
              <a:ext uri="{FF2B5EF4-FFF2-40B4-BE49-F238E27FC236}">
                <a16:creationId xmlns:a16="http://schemas.microsoft.com/office/drawing/2014/main" id="{F4973CDF-0D03-4169-BB4D-BD983F5BFB15}"/>
              </a:ext>
            </a:extLst>
          </p:cNvPr>
          <p:cNvCxnSpPr/>
          <p:nvPr/>
        </p:nvCxnSpPr>
        <p:spPr>
          <a:xfrm>
            <a:off x="6865755" y="3089594"/>
            <a:ext cx="0" cy="184666"/>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56" name="Düz Ok Bağlayıcısı 55">
            <a:extLst>
              <a:ext uri="{FF2B5EF4-FFF2-40B4-BE49-F238E27FC236}">
                <a16:creationId xmlns:a16="http://schemas.microsoft.com/office/drawing/2014/main" id="{5A33CD7B-949A-47B1-9154-6AF814ED6D56}"/>
              </a:ext>
            </a:extLst>
          </p:cNvPr>
          <p:cNvCxnSpPr/>
          <p:nvPr/>
        </p:nvCxnSpPr>
        <p:spPr>
          <a:xfrm flipH="1">
            <a:off x="-1629103" y="1069833"/>
            <a:ext cx="28903" cy="1273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57" name="Metin kutusu 56">
            <a:extLst>
              <a:ext uri="{FF2B5EF4-FFF2-40B4-BE49-F238E27FC236}">
                <a16:creationId xmlns:a16="http://schemas.microsoft.com/office/drawing/2014/main" id="{E1704033-1595-49E7-B732-37E63A9423B9}"/>
              </a:ext>
            </a:extLst>
          </p:cNvPr>
          <p:cNvSpPr txBox="1"/>
          <p:nvPr/>
        </p:nvSpPr>
        <p:spPr>
          <a:xfrm>
            <a:off x="6141427" y="2398909"/>
            <a:ext cx="453970" cy="369332"/>
          </a:xfrm>
          <a:prstGeom prst="rect">
            <a:avLst/>
          </a:prstGeom>
          <a:noFill/>
        </p:spPr>
        <p:txBody>
          <a:bodyPr wrap="none" rtlCol="0">
            <a:spAutoFit/>
          </a:bodyPr>
          <a:lstStyle/>
          <a:p>
            <a:r>
              <a:rPr lang="en-US" sz="1800" dirty="0"/>
              <a:t>(1)</a:t>
            </a:r>
          </a:p>
        </p:txBody>
      </p:sp>
      <p:sp>
        <p:nvSpPr>
          <p:cNvPr id="58" name="Metin kutusu 57">
            <a:extLst>
              <a:ext uri="{FF2B5EF4-FFF2-40B4-BE49-F238E27FC236}">
                <a16:creationId xmlns:a16="http://schemas.microsoft.com/office/drawing/2014/main" id="{A3CD8F12-4804-4A61-865D-C037B8D7D411}"/>
              </a:ext>
            </a:extLst>
          </p:cNvPr>
          <p:cNvSpPr txBox="1"/>
          <p:nvPr/>
        </p:nvSpPr>
        <p:spPr>
          <a:xfrm>
            <a:off x="5728881" y="4377852"/>
            <a:ext cx="453970" cy="369332"/>
          </a:xfrm>
          <a:prstGeom prst="rect">
            <a:avLst/>
          </a:prstGeom>
          <a:noFill/>
        </p:spPr>
        <p:txBody>
          <a:bodyPr wrap="none" rtlCol="0">
            <a:spAutoFit/>
          </a:bodyPr>
          <a:lstStyle/>
          <a:p>
            <a:r>
              <a:rPr lang="en-US" sz="1800" dirty="0"/>
              <a:t>(2)</a:t>
            </a:r>
          </a:p>
        </p:txBody>
      </p:sp>
      <p:sp>
        <p:nvSpPr>
          <p:cNvPr id="59" name="Metin kutusu 58">
            <a:extLst>
              <a:ext uri="{FF2B5EF4-FFF2-40B4-BE49-F238E27FC236}">
                <a16:creationId xmlns:a16="http://schemas.microsoft.com/office/drawing/2014/main" id="{4A7DE624-6D16-432C-8116-BABD35734FD2}"/>
              </a:ext>
            </a:extLst>
          </p:cNvPr>
          <p:cNvSpPr txBox="1"/>
          <p:nvPr/>
        </p:nvSpPr>
        <p:spPr>
          <a:xfrm>
            <a:off x="6887076" y="2940271"/>
            <a:ext cx="425116" cy="338554"/>
          </a:xfrm>
          <a:prstGeom prst="rect">
            <a:avLst/>
          </a:prstGeom>
          <a:noFill/>
        </p:spPr>
        <p:txBody>
          <a:bodyPr wrap="none" rtlCol="0">
            <a:spAutoFit/>
          </a:bodyPr>
          <a:lstStyle/>
          <a:p>
            <a:r>
              <a:rPr lang="en-US" sz="1600" dirty="0"/>
              <a:t>(2)</a:t>
            </a:r>
          </a:p>
        </p:txBody>
      </p:sp>
      <p:sp>
        <p:nvSpPr>
          <p:cNvPr id="61" name="Metin kutusu 60">
            <a:extLst>
              <a:ext uri="{FF2B5EF4-FFF2-40B4-BE49-F238E27FC236}">
                <a16:creationId xmlns:a16="http://schemas.microsoft.com/office/drawing/2014/main" id="{DB92F426-A00E-42B3-859E-5C85F704D253}"/>
              </a:ext>
            </a:extLst>
          </p:cNvPr>
          <p:cNvSpPr txBox="1"/>
          <p:nvPr/>
        </p:nvSpPr>
        <p:spPr>
          <a:xfrm>
            <a:off x="4062820" y="5891050"/>
            <a:ext cx="455574" cy="400110"/>
          </a:xfrm>
          <a:prstGeom prst="rect">
            <a:avLst/>
          </a:prstGeom>
          <a:noFill/>
        </p:spPr>
        <p:txBody>
          <a:bodyPr wrap="none" rtlCol="0">
            <a:spAutoFit/>
          </a:bodyPr>
          <a:lstStyle/>
          <a:p>
            <a:r>
              <a:rPr lang="en-US" sz="2000" dirty="0"/>
              <a:t>Y</a:t>
            </a:r>
            <a:r>
              <a:rPr lang="en-US" sz="2000" baseline="-25000" dirty="0"/>
              <a:t>0</a:t>
            </a:r>
            <a:endParaRPr lang="en-US" sz="2000" dirty="0"/>
          </a:p>
        </p:txBody>
      </p:sp>
      <p:sp>
        <p:nvSpPr>
          <p:cNvPr id="62" name="Metin kutusu 61">
            <a:extLst>
              <a:ext uri="{FF2B5EF4-FFF2-40B4-BE49-F238E27FC236}">
                <a16:creationId xmlns:a16="http://schemas.microsoft.com/office/drawing/2014/main" id="{05E98BE2-28C7-4A25-B099-B5B5A415F52F}"/>
              </a:ext>
            </a:extLst>
          </p:cNvPr>
          <p:cNvSpPr txBox="1"/>
          <p:nvPr/>
        </p:nvSpPr>
        <p:spPr>
          <a:xfrm>
            <a:off x="5334001" y="5893235"/>
            <a:ext cx="428322" cy="369332"/>
          </a:xfrm>
          <a:prstGeom prst="rect">
            <a:avLst/>
          </a:prstGeom>
          <a:noFill/>
        </p:spPr>
        <p:txBody>
          <a:bodyPr wrap="none" rtlCol="0">
            <a:spAutoFit/>
          </a:bodyPr>
          <a:lstStyle/>
          <a:p>
            <a:r>
              <a:rPr lang="en-US" sz="1800" dirty="0"/>
              <a:t>Y</a:t>
            </a:r>
            <a:r>
              <a:rPr lang="en-US" sz="1800" baseline="-25000" dirty="0"/>
              <a:t>1</a:t>
            </a:r>
            <a:endParaRPr lang="en-US" sz="1800" dirty="0"/>
          </a:p>
        </p:txBody>
      </p:sp>
      <p:sp>
        <p:nvSpPr>
          <p:cNvPr id="63" name="Metin kutusu 62">
            <a:extLst>
              <a:ext uri="{FF2B5EF4-FFF2-40B4-BE49-F238E27FC236}">
                <a16:creationId xmlns:a16="http://schemas.microsoft.com/office/drawing/2014/main" id="{F1304572-6217-4A73-B804-2B2232306386}"/>
              </a:ext>
            </a:extLst>
          </p:cNvPr>
          <p:cNvSpPr txBox="1"/>
          <p:nvPr/>
        </p:nvSpPr>
        <p:spPr>
          <a:xfrm>
            <a:off x="1330874" y="3511034"/>
            <a:ext cx="325730" cy="369332"/>
          </a:xfrm>
          <a:prstGeom prst="rect">
            <a:avLst/>
          </a:prstGeom>
          <a:noFill/>
        </p:spPr>
        <p:txBody>
          <a:bodyPr wrap="none" rtlCol="0">
            <a:spAutoFit/>
          </a:bodyPr>
          <a:lstStyle/>
          <a:p>
            <a:r>
              <a:rPr lang="en-US" sz="1800" dirty="0"/>
              <a:t>i</a:t>
            </a:r>
            <a:r>
              <a:rPr lang="en-US" sz="1800" baseline="-25000" dirty="0"/>
              <a:t>0</a:t>
            </a:r>
            <a:endParaRPr lang="en-US" sz="1800" dirty="0"/>
          </a:p>
        </p:txBody>
      </p:sp>
      <p:sp>
        <p:nvSpPr>
          <p:cNvPr id="64" name="Metin kutusu 63">
            <a:extLst>
              <a:ext uri="{FF2B5EF4-FFF2-40B4-BE49-F238E27FC236}">
                <a16:creationId xmlns:a16="http://schemas.microsoft.com/office/drawing/2014/main" id="{D96D6818-3AE6-451E-B249-07C7CEA55EF8}"/>
              </a:ext>
            </a:extLst>
          </p:cNvPr>
          <p:cNvSpPr txBox="1"/>
          <p:nvPr/>
        </p:nvSpPr>
        <p:spPr>
          <a:xfrm>
            <a:off x="1399236" y="4008520"/>
            <a:ext cx="325730" cy="369332"/>
          </a:xfrm>
          <a:prstGeom prst="rect">
            <a:avLst/>
          </a:prstGeom>
          <a:noFill/>
        </p:spPr>
        <p:txBody>
          <a:bodyPr wrap="none" rtlCol="0">
            <a:spAutoFit/>
          </a:bodyPr>
          <a:lstStyle/>
          <a:p>
            <a:r>
              <a:rPr lang="en-US" sz="1800" dirty="0" err="1"/>
              <a:t>i</a:t>
            </a:r>
            <a:r>
              <a:rPr lang="en-US" sz="1800" dirty="0"/>
              <a:t>’</a:t>
            </a:r>
          </a:p>
        </p:txBody>
      </p:sp>
      <p:sp>
        <p:nvSpPr>
          <p:cNvPr id="3" name="Metin kutusu 2">
            <a:extLst>
              <a:ext uri="{FF2B5EF4-FFF2-40B4-BE49-F238E27FC236}">
                <a16:creationId xmlns:a16="http://schemas.microsoft.com/office/drawing/2014/main" id="{24380D11-2B21-4498-B833-B05A9B0C18AE}"/>
              </a:ext>
            </a:extLst>
          </p:cNvPr>
          <p:cNvSpPr txBox="1"/>
          <p:nvPr/>
        </p:nvSpPr>
        <p:spPr>
          <a:xfrm>
            <a:off x="4124856" y="3364364"/>
            <a:ext cx="393538" cy="369332"/>
          </a:xfrm>
          <a:prstGeom prst="rect">
            <a:avLst/>
          </a:prstGeom>
          <a:noFill/>
          <a:ln>
            <a:noFill/>
          </a:ln>
        </p:spPr>
        <p:txBody>
          <a:bodyPr wrap="square" rtlCol="0">
            <a:spAutoFit/>
          </a:bodyPr>
          <a:lstStyle/>
          <a:p>
            <a:r>
              <a:rPr lang="en-US" sz="1800" dirty="0"/>
              <a:t>A</a:t>
            </a:r>
          </a:p>
        </p:txBody>
      </p:sp>
      <p:sp>
        <p:nvSpPr>
          <p:cNvPr id="38" name="Metin kutusu 37">
            <a:extLst>
              <a:ext uri="{FF2B5EF4-FFF2-40B4-BE49-F238E27FC236}">
                <a16:creationId xmlns:a16="http://schemas.microsoft.com/office/drawing/2014/main" id="{734F8CC8-7DCD-4C20-AA7E-060D489CC3D8}"/>
              </a:ext>
            </a:extLst>
          </p:cNvPr>
          <p:cNvSpPr txBox="1"/>
          <p:nvPr/>
        </p:nvSpPr>
        <p:spPr>
          <a:xfrm>
            <a:off x="5321462" y="3678572"/>
            <a:ext cx="393538" cy="369332"/>
          </a:xfrm>
          <a:prstGeom prst="rect">
            <a:avLst/>
          </a:prstGeom>
          <a:noFill/>
          <a:ln>
            <a:noFill/>
          </a:ln>
        </p:spPr>
        <p:txBody>
          <a:bodyPr wrap="square" rtlCol="0">
            <a:spAutoFit/>
          </a:bodyPr>
          <a:lstStyle/>
          <a:p>
            <a:r>
              <a:rPr lang="en-US" sz="1800" dirty="0"/>
              <a:t>B</a:t>
            </a:r>
          </a:p>
        </p:txBody>
      </p:sp>
      <p:sp>
        <p:nvSpPr>
          <p:cNvPr id="39" name="Metin kutusu 38">
            <a:extLst>
              <a:ext uri="{FF2B5EF4-FFF2-40B4-BE49-F238E27FC236}">
                <a16:creationId xmlns:a16="http://schemas.microsoft.com/office/drawing/2014/main" id="{8F6842FF-271E-4323-A32F-19D982E61678}"/>
              </a:ext>
            </a:extLst>
          </p:cNvPr>
          <p:cNvSpPr txBox="1"/>
          <p:nvPr/>
        </p:nvSpPr>
        <p:spPr>
          <a:xfrm>
            <a:off x="6629400" y="5922126"/>
            <a:ext cx="1257204" cy="400110"/>
          </a:xfrm>
          <a:prstGeom prst="rect">
            <a:avLst/>
          </a:prstGeom>
          <a:noFill/>
        </p:spPr>
        <p:txBody>
          <a:bodyPr wrap="none" rtlCol="0">
            <a:spAutoFit/>
          </a:bodyPr>
          <a:lstStyle/>
          <a:p>
            <a:r>
              <a:rPr lang="en-US" sz="2000" dirty="0"/>
              <a:t>Income, Y</a:t>
            </a:r>
          </a:p>
        </p:txBody>
      </p:sp>
    </p:spTree>
    <p:extLst>
      <p:ext uri="{BB962C8B-B14F-4D97-AF65-F5344CB8AC3E}">
        <p14:creationId xmlns:p14="http://schemas.microsoft.com/office/powerpoint/2010/main" val="5087456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additive="base">
                                        <p:cTn id="7" dur="500" fill="hold"/>
                                        <p:tgtEl>
                                          <p:spTgt spid="16"/>
                                        </p:tgtEl>
                                        <p:attrNameLst>
                                          <p:attrName>ppt_x</p:attrName>
                                        </p:attrNameLst>
                                      </p:cBhvr>
                                      <p:tavLst>
                                        <p:tav tm="0">
                                          <p:val>
                                            <p:strVal val="#ppt_x"/>
                                          </p:val>
                                        </p:tav>
                                        <p:tav tm="100000">
                                          <p:val>
                                            <p:strVal val="#ppt_x"/>
                                          </p:val>
                                        </p:tav>
                                      </p:tavLst>
                                    </p:anim>
                                    <p:anim calcmode="lin" valueType="num">
                                      <p:cBhvr additive="base">
                                        <p:cTn id="8" dur="500" fill="hold"/>
                                        <p:tgtEl>
                                          <p:spTgt spid="16"/>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21"/>
                                        </p:tgtEl>
                                        <p:attrNameLst>
                                          <p:attrName>style.visibility</p:attrName>
                                        </p:attrNameLst>
                                      </p:cBhvr>
                                      <p:to>
                                        <p:strVal val="visible"/>
                                      </p:to>
                                    </p:set>
                                    <p:anim calcmode="lin" valueType="num">
                                      <p:cBhvr additive="base">
                                        <p:cTn id="11" dur="500" fill="hold"/>
                                        <p:tgtEl>
                                          <p:spTgt spid="21"/>
                                        </p:tgtEl>
                                        <p:attrNameLst>
                                          <p:attrName>ppt_x</p:attrName>
                                        </p:attrNameLst>
                                      </p:cBhvr>
                                      <p:tavLst>
                                        <p:tav tm="0">
                                          <p:val>
                                            <p:strVal val="#ppt_x"/>
                                          </p:val>
                                        </p:tav>
                                        <p:tav tm="100000">
                                          <p:val>
                                            <p:strVal val="#ppt_x"/>
                                          </p:val>
                                        </p:tav>
                                      </p:tavLst>
                                    </p:anim>
                                    <p:anim calcmode="lin" valueType="num">
                                      <p:cBhvr additive="base">
                                        <p:cTn id="12" dur="500" fill="hold"/>
                                        <p:tgtEl>
                                          <p:spTgt spid="21"/>
                                        </p:tgtEl>
                                        <p:attrNameLst>
                                          <p:attrName>ppt_y</p:attrName>
                                        </p:attrNameLst>
                                      </p:cBhvr>
                                      <p:tavLst>
                                        <p:tav tm="0">
                                          <p:val>
                                            <p:strVal val="1+#ppt_h/2"/>
                                          </p:val>
                                        </p:tav>
                                        <p:tav tm="100000">
                                          <p:val>
                                            <p:strVal val="#ppt_y"/>
                                          </p:val>
                                        </p:tav>
                                      </p:tavLst>
                                    </p:anim>
                                  </p:childTnLst>
                                </p:cTn>
                              </p:par>
                              <p:par>
                                <p:cTn id="13" presetID="10" presetClass="entr" presetSubtype="0" fill="hold" nodeType="withEffect">
                                  <p:stCondLst>
                                    <p:cond delay="0"/>
                                  </p:stCondLst>
                                  <p:childTnLst>
                                    <p:set>
                                      <p:cBhvr>
                                        <p:cTn id="14" dur="1" fill="hold">
                                          <p:stCondLst>
                                            <p:cond delay="0"/>
                                          </p:stCondLst>
                                        </p:cTn>
                                        <p:tgtEl>
                                          <p:spTgt spid="33"/>
                                        </p:tgtEl>
                                        <p:attrNameLst>
                                          <p:attrName>style.visibility</p:attrName>
                                        </p:attrNameLst>
                                      </p:cBhvr>
                                      <p:to>
                                        <p:strVal val="visible"/>
                                      </p:to>
                                    </p:set>
                                    <p:animEffect transition="in" filter="fade">
                                      <p:cBhvr>
                                        <p:cTn id="15" dur="500"/>
                                        <p:tgtEl>
                                          <p:spTgt spid="33"/>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57"/>
                                        </p:tgtEl>
                                        <p:attrNameLst>
                                          <p:attrName>style.visibility</p:attrName>
                                        </p:attrNameLst>
                                      </p:cBhvr>
                                      <p:to>
                                        <p:strVal val="visible"/>
                                      </p:to>
                                    </p:set>
                                    <p:animEffect transition="in" filter="fade">
                                      <p:cBhvr>
                                        <p:cTn id="18" dur="500"/>
                                        <p:tgtEl>
                                          <p:spTgt spid="57"/>
                                        </p:tgtEl>
                                      </p:cBhvr>
                                    </p:animEffect>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grpId="0" nodeType="clickEffect">
                                  <p:stCondLst>
                                    <p:cond delay="0"/>
                                  </p:stCondLst>
                                  <p:childTnLst>
                                    <p:set>
                                      <p:cBhvr>
                                        <p:cTn id="22" dur="1" fill="hold">
                                          <p:stCondLst>
                                            <p:cond delay="0"/>
                                          </p:stCondLst>
                                        </p:cTn>
                                        <p:tgtEl>
                                          <p:spTgt spid="28"/>
                                        </p:tgtEl>
                                        <p:attrNameLst>
                                          <p:attrName>style.visibility</p:attrName>
                                        </p:attrNameLst>
                                      </p:cBhvr>
                                      <p:to>
                                        <p:strVal val="visible"/>
                                      </p:to>
                                    </p:set>
                                    <p:anim calcmode="lin" valueType="num">
                                      <p:cBhvr additive="base">
                                        <p:cTn id="23" dur="500" fill="hold"/>
                                        <p:tgtEl>
                                          <p:spTgt spid="28"/>
                                        </p:tgtEl>
                                        <p:attrNameLst>
                                          <p:attrName>ppt_x</p:attrName>
                                        </p:attrNameLst>
                                      </p:cBhvr>
                                      <p:tavLst>
                                        <p:tav tm="0">
                                          <p:val>
                                            <p:strVal val="#ppt_x"/>
                                          </p:val>
                                        </p:tav>
                                        <p:tav tm="100000">
                                          <p:val>
                                            <p:strVal val="#ppt_x"/>
                                          </p:val>
                                        </p:tav>
                                      </p:tavLst>
                                    </p:anim>
                                    <p:anim calcmode="lin" valueType="num">
                                      <p:cBhvr additive="base">
                                        <p:cTn id="24" dur="500" fill="hold"/>
                                        <p:tgtEl>
                                          <p:spTgt spid="28"/>
                                        </p:tgtEl>
                                        <p:attrNameLst>
                                          <p:attrName>ppt_y</p:attrName>
                                        </p:attrNameLst>
                                      </p:cBhvr>
                                      <p:tavLst>
                                        <p:tav tm="0">
                                          <p:val>
                                            <p:strVal val="1+#ppt_h/2"/>
                                          </p:val>
                                        </p:tav>
                                        <p:tav tm="100000">
                                          <p:val>
                                            <p:strVal val="#ppt_y"/>
                                          </p:val>
                                        </p:tav>
                                      </p:tavLst>
                                    </p:anim>
                                  </p:childTnLst>
                                </p:cTn>
                              </p:par>
                              <p:par>
                                <p:cTn id="25" presetID="10" presetClass="entr" presetSubtype="0" fill="hold" nodeType="withEffect">
                                  <p:stCondLst>
                                    <p:cond delay="0"/>
                                  </p:stCondLst>
                                  <p:childTnLst>
                                    <p:set>
                                      <p:cBhvr>
                                        <p:cTn id="26" dur="1" fill="hold">
                                          <p:stCondLst>
                                            <p:cond delay="0"/>
                                          </p:stCondLst>
                                        </p:cTn>
                                        <p:tgtEl>
                                          <p:spTgt spid="30"/>
                                        </p:tgtEl>
                                        <p:attrNameLst>
                                          <p:attrName>style.visibility</p:attrName>
                                        </p:attrNameLst>
                                      </p:cBhvr>
                                      <p:to>
                                        <p:strVal val="visible"/>
                                      </p:to>
                                    </p:set>
                                    <p:animEffect transition="in" filter="fade">
                                      <p:cBhvr>
                                        <p:cTn id="27" dur="500"/>
                                        <p:tgtEl>
                                          <p:spTgt spid="30"/>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31"/>
                                        </p:tgtEl>
                                        <p:attrNameLst>
                                          <p:attrName>style.visibility</p:attrName>
                                        </p:attrNameLst>
                                      </p:cBhvr>
                                      <p:to>
                                        <p:strVal val="visible"/>
                                      </p:to>
                                    </p:set>
                                    <p:animEffect transition="in" filter="fade">
                                      <p:cBhvr>
                                        <p:cTn id="30" dur="500"/>
                                        <p:tgtEl>
                                          <p:spTgt spid="31"/>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64"/>
                                        </p:tgtEl>
                                        <p:attrNameLst>
                                          <p:attrName>style.visibility</p:attrName>
                                        </p:attrNameLst>
                                      </p:cBhvr>
                                      <p:to>
                                        <p:strVal val="visible"/>
                                      </p:to>
                                    </p:set>
                                    <p:animEffect transition="in" filter="fade">
                                      <p:cBhvr>
                                        <p:cTn id="33" dur="500"/>
                                        <p:tgtEl>
                                          <p:spTgt spid="64"/>
                                        </p:tgtEl>
                                      </p:cBhvr>
                                    </p:animEffect>
                                  </p:childTnLst>
                                </p:cTn>
                              </p:par>
                              <p:par>
                                <p:cTn id="34" presetID="10" presetClass="entr" presetSubtype="0" fill="hold" nodeType="withEffect">
                                  <p:stCondLst>
                                    <p:cond delay="0"/>
                                  </p:stCondLst>
                                  <p:childTnLst>
                                    <p:set>
                                      <p:cBhvr>
                                        <p:cTn id="35" dur="1" fill="hold">
                                          <p:stCondLst>
                                            <p:cond delay="0"/>
                                          </p:stCondLst>
                                        </p:cTn>
                                        <p:tgtEl>
                                          <p:spTgt spid="48"/>
                                        </p:tgtEl>
                                        <p:attrNameLst>
                                          <p:attrName>style.visibility</p:attrName>
                                        </p:attrNameLst>
                                      </p:cBhvr>
                                      <p:to>
                                        <p:strVal val="visible"/>
                                      </p:to>
                                    </p:set>
                                    <p:animEffect transition="in" filter="fade">
                                      <p:cBhvr>
                                        <p:cTn id="36" dur="500"/>
                                        <p:tgtEl>
                                          <p:spTgt spid="48"/>
                                        </p:tgtEl>
                                      </p:cBhvr>
                                    </p:animEffect>
                                  </p:childTnLst>
                                </p:cTn>
                              </p:par>
                            </p:childTnLst>
                          </p:cTn>
                        </p:par>
                      </p:childTnLst>
                    </p:cTn>
                  </p:par>
                  <p:par>
                    <p:cTn id="37" fill="hold">
                      <p:stCondLst>
                        <p:cond delay="indefinite"/>
                      </p:stCondLst>
                      <p:childTnLst>
                        <p:par>
                          <p:cTn id="38" fill="hold">
                            <p:stCondLst>
                              <p:cond delay="0"/>
                            </p:stCondLst>
                            <p:childTnLst>
                              <p:par>
                                <p:cTn id="39" presetID="2" presetClass="entr" presetSubtype="4" fill="hold" nodeType="clickEffect">
                                  <p:stCondLst>
                                    <p:cond delay="0"/>
                                  </p:stCondLst>
                                  <p:childTnLst>
                                    <p:set>
                                      <p:cBhvr>
                                        <p:cTn id="40" dur="1" fill="hold">
                                          <p:stCondLst>
                                            <p:cond delay="0"/>
                                          </p:stCondLst>
                                        </p:cTn>
                                        <p:tgtEl>
                                          <p:spTgt spid="37"/>
                                        </p:tgtEl>
                                        <p:attrNameLst>
                                          <p:attrName>style.visibility</p:attrName>
                                        </p:attrNameLst>
                                      </p:cBhvr>
                                      <p:to>
                                        <p:strVal val="visible"/>
                                      </p:to>
                                    </p:set>
                                    <p:anim calcmode="lin" valueType="num">
                                      <p:cBhvr additive="base">
                                        <p:cTn id="41" dur="500" fill="hold"/>
                                        <p:tgtEl>
                                          <p:spTgt spid="37"/>
                                        </p:tgtEl>
                                        <p:attrNameLst>
                                          <p:attrName>ppt_x</p:attrName>
                                        </p:attrNameLst>
                                      </p:cBhvr>
                                      <p:tavLst>
                                        <p:tav tm="0">
                                          <p:val>
                                            <p:strVal val="#ppt_x"/>
                                          </p:val>
                                        </p:tav>
                                        <p:tav tm="100000">
                                          <p:val>
                                            <p:strVal val="#ppt_x"/>
                                          </p:val>
                                        </p:tav>
                                      </p:tavLst>
                                    </p:anim>
                                    <p:anim calcmode="lin" valueType="num">
                                      <p:cBhvr additive="base">
                                        <p:cTn id="42" dur="500" fill="hold"/>
                                        <p:tgtEl>
                                          <p:spTgt spid="37"/>
                                        </p:tgtEl>
                                        <p:attrNameLst>
                                          <p:attrName>ppt_y</p:attrName>
                                        </p:attrNameLst>
                                      </p:cBhvr>
                                      <p:tavLst>
                                        <p:tav tm="0">
                                          <p:val>
                                            <p:strVal val="1+#ppt_h/2"/>
                                          </p:val>
                                        </p:tav>
                                        <p:tav tm="100000">
                                          <p:val>
                                            <p:strVal val="#ppt_y"/>
                                          </p:val>
                                        </p:tav>
                                      </p:tavLst>
                                    </p:anim>
                                  </p:childTnLst>
                                </p:cTn>
                              </p:par>
                              <p:par>
                                <p:cTn id="43" presetID="2" presetClass="entr" presetSubtype="4" fill="hold" grpId="0" nodeType="withEffect">
                                  <p:stCondLst>
                                    <p:cond delay="0"/>
                                  </p:stCondLst>
                                  <p:childTnLst>
                                    <p:set>
                                      <p:cBhvr>
                                        <p:cTn id="44" dur="1" fill="hold">
                                          <p:stCondLst>
                                            <p:cond delay="0"/>
                                          </p:stCondLst>
                                        </p:cTn>
                                        <p:tgtEl>
                                          <p:spTgt spid="46"/>
                                        </p:tgtEl>
                                        <p:attrNameLst>
                                          <p:attrName>style.visibility</p:attrName>
                                        </p:attrNameLst>
                                      </p:cBhvr>
                                      <p:to>
                                        <p:strVal val="visible"/>
                                      </p:to>
                                    </p:set>
                                    <p:anim calcmode="lin" valueType="num">
                                      <p:cBhvr additive="base">
                                        <p:cTn id="45" dur="500" fill="hold"/>
                                        <p:tgtEl>
                                          <p:spTgt spid="46"/>
                                        </p:tgtEl>
                                        <p:attrNameLst>
                                          <p:attrName>ppt_x</p:attrName>
                                        </p:attrNameLst>
                                      </p:cBhvr>
                                      <p:tavLst>
                                        <p:tav tm="0">
                                          <p:val>
                                            <p:strVal val="#ppt_x"/>
                                          </p:val>
                                        </p:tav>
                                        <p:tav tm="100000">
                                          <p:val>
                                            <p:strVal val="#ppt_x"/>
                                          </p:val>
                                        </p:tav>
                                      </p:tavLst>
                                    </p:anim>
                                    <p:anim calcmode="lin" valueType="num">
                                      <p:cBhvr additive="base">
                                        <p:cTn id="46" dur="500" fill="hold"/>
                                        <p:tgtEl>
                                          <p:spTgt spid="46"/>
                                        </p:tgtEl>
                                        <p:attrNameLst>
                                          <p:attrName>ppt_y</p:attrName>
                                        </p:attrNameLst>
                                      </p:cBhvr>
                                      <p:tavLst>
                                        <p:tav tm="0">
                                          <p:val>
                                            <p:strVal val="1+#ppt_h/2"/>
                                          </p:val>
                                        </p:tav>
                                        <p:tav tm="100000">
                                          <p:val>
                                            <p:strVal val="#ppt_y"/>
                                          </p:val>
                                        </p:tav>
                                      </p:tavLst>
                                    </p:anim>
                                  </p:childTnLst>
                                </p:cTn>
                              </p:par>
                              <p:par>
                                <p:cTn id="47" presetID="10" presetClass="entr" presetSubtype="0" fill="hold" grpId="0" nodeType="withEffect">
                                  <p:stCondLst>
                                    <p:cond delay="0"/>
                                  </p:stCondLst>
                                  <p:childTnLst>
                                    <p:set>
                                      <p:cBhvr>
                                        <p:cTn id="48" dur="1" fill="hold">
                                          <p:stCondLst>
                                            <p:cond delay="0"/>
                                          </p:stCondLst>
                                        </p:cTn>
                                        <p:tgtEl>
                                          <p:spTgt spid="58"/>
                                        </p:tgtEl>
                                        <p:attrNameLst>
                                          <p:attrName>style.visibility</p:attrName>
                                        </p:attrNameLst>
                                      </p:cBhvr>
                                      <p:to>
                                        <p:strVal val="visible"/>
                                      </p:to>
                                    </p:set>
                                    <p:animEffect transition="in" filter="fade">
                                      <p:cBhvr>
                                        <p:cTn id="49" dur="500"/>
                                        <p:tgtEl>
                                          <p:spTgt spid="58"/>
                                        </p:tgtEl>
                                      </p:cBhvr>
                                    </p:animEffect>
                                  </p:childTnLst>
                                </p:cTn>
                              </p:par>
                              <p:par>
                                <p:cTn id="50" presetID="10" presetClass="entr" presetSubtype="0" fill="hold" nodeType="withEffect">
                                  <p:stCondLst>
                                    <p:cond delay="0"/>
                                  </p:stCondLst>
                                  <p:childTnLst>
                                    <p:set>
                                      <p:cBhvr>
                                        <p:cTn id="51" dur="1" fill="hold">
                                          <p:stCondLst>
                                            <p:cond delay="0"/>
                                          </p:stCondLst>
                                        </p:cTn>
                                        <p:tgtEl>
                                          <p:spTgt spid="52"/>
                                        </p:tgtEl>
                                        <p:attrNameLst>
                                          <p:attrName>style.visibility</p:attrName>
                                        </p:attrNameLst>
                                      </p:cBhvr>
                                      <p:to>
                                        <p:strVal val="visible"/>
                                      </p:to>
                                    </p:set>
                                    <p:animEffect transition="in" filter="fade">
                                      <p:cBhvr>
                                        <p:cTn id="52" dur="500"/>
                                        <p:tgtEl>
                                          <p:spTgt spid="52"/>
                                        </p:tgtEl>
                                      </p:cBhvr>
                                    </p:animEffect>
                                  </p:childTnLst>
                                </p:cTn>
                              </p:par>
                              <p:par>
                                <p:cTn id="53" presetID="2" presetClass="entr" presetSubtype="4" fill="hold" nodeType="withEffect">
                                  <p:stCondLst>
                                    <p:cond delay="0"/>
                                  </p:stCondLst>
                                  <p:childTnLst>
                                    <p:set>
                                      <p:cBhvr>
                                        <p:cTn id="54" dur="1" fill="hold">
                                          <p:stCondLst>
                                            <p:cond delay="0"/>
                                          </p:stCondLst>
                                        </p:cTn>
                                        <p:tgtEl>
                                          <p:spTgt spid="41"/>
                                        </p:tgtEl>
                                        <p:attrNameLst>
                                          <p:attrName>style.visibility</p:attrName>
                                        </p:attrNameLst>
                                      </p:cBhvr>
                                      <p:to>
                                        <p:strVal val="visible"/>
                                      </p:to>
                                    </p:set>
                                    <p:anim calcmode="lin" valueType="num">
                                      <p:cBhvr additive="base">
                                        <p:cTn id="55" dur="500" fill="hold"/>
                                        <p:tgtEl>
                                          <p:spTgt spid="41"/>
                                        </p:tgtEl>
                                        <p:attrNameLst>
                                          <p:attrName>ppt_x</p:attrName>
                                        </p:attrNameLst>
                                      </p:cBhvr>
                                      <p:tavLst>
                                        <p:tav tm="0">
                                          <p:val>
                                            <p:strVal val="#ppt_x"/>
                                          </p:val>
                                        </p:tav>
                                        <p:tav tm="100000">
                                          <p:val>
                                            <p:strVal val="#ppt_x"/>
                                          </p:val>
                                        </p:tav>
                                      </p:tavLst>
                                    </p:anim>
                                    <p:anim calcmode="lin" valueType="num">
                                      <p:cBhvr additive="base">
                                        <p:cTn id="56" dur="500" fill="hold"/>
                                        <p:tgtEl>
                                          <p:spTgt spid="41"/>
                                        </p:tgtEl>
                                        <p:attrNameLst>
                                          <p:attrName>ppt_y</p:attrName>
                                        </p:attrNameLst>
                                      </p:cBhvr>
                                      <p:tavLst>
                                        <p:tav tm="0">
                                          <p:val>
                                            <p:strVal val="1+#ppt_h/2"/>
                                          </p:val>
                                        </p:tav>
                                        <p:tav tm="100000">
                                          <p:val>
                                            <p:strVal val="#ppt_y"/>
                                          </p:val>
                                        </p:tav>
                                      </p:tavLst>
                                    </p:anim>
                                  </p:childTnLst>
                                </p:cTn>
                              </p:par>
                              <p:par>
                                <p:cTn id="57" presetID="2" presetClass="entr" presetSubtype="4" fill="hold" grpId="0" nodeType="withEffect">
                                  <p:stCondLst>
                                    <p:cond delay="0"/>
                                  </p:stCondLst>
                                  <p:childTnLst>
                                    <p:set>
                                      <p:cBhvr>
                                        <p:cTn id="58" dur="1" fill="hold">
                                          <p:stCondLst>
                                            <p:cond delay="0"/>
                                          </p:stCondLst>
                                        </p:cTn>
                                        <p:tgtEl>
                                          <p:spTgt spid="45"/>
                                        </p:tgtEl>
                                        <p:attrNameLst>
                                          <p:attrName>style.visibility</p:attrName>
                                        </p:attrNameLst>
                                      </p:cBhvr>
                                      <p:to>
                                        <p:strVal val="visible"/>
                                      </p:to>
                                    </p:set>
                                    <p:anim calcmode="lin" valueType="num">
                                      <p:cBhvr additive="base">
                                        <p:cTn id="59" dur="500" fill="hold"/>
                                        <p:tgtEl>
                                          <p:spTgt spid="45"/>
                                        </p:tgtEl>
                                        <p:attrNameLst>
                                          <p:attrName>ppt_x</p:attrName>
                                        </p:attrNameLst>
                                      </p:cBhvr>
                                      <p:tavLst>
                                        <p:tav tm="0">
                                          <p:val>
                                            <p:strVal val="#ppt_x"/>
                                          </p:val>
                                        </p:tav>
                                        <p:tav tm="100000">
                                          <p:val>
                                            <p:strVal val="#ppt_x"/>
                                          </p:val>
                                        </p:tav>
                                      </p:tavLst>
                                    </p:anim>
                                    <p:anim calcmode="lin" valueType="num">
                                      <p:cBhvr additive="base">
                                        <p:cTn id="60" dur="500" fill="hold"/>
                                        <p:tgtEl>
                                          <p:spTgt spid="45"/>
                                        </p:tgtEl>
                                        <p:attrNameLst>
                                          <p:attrName>ppt_y</p:attrName>
                                        </p:attrNameLst>
                                      </p:cBhvr>
                                      <p:tavLst>
                                        <p:tav tm="0">
                                          <p:val>
                                            <p:strVal val="1+#ppt_h/2"/>
                                          </p:val>
                                        </p:tav>
                                        <p:tav tm="100000">
                                          <p:val>
                                            <p:strVal val="#ppt_y"/>
                                          </p:val>
                                        </p:tav>
                                      </p:tavLst>
                                    </p:anim>
                                  </p:childTnLst>
                                </p:cTn>
                              </p:par>
                              <p:par>
                                <p:cTn id="61" presetID="10" presetClass="entr" presetSubtype="0" fill="hold" nodeType="withEffect">
                                  <p:stCondLst>
                                    <p:cond delay="0"/>
                                  </p:stCondLst>
                                  <p:childTnLst>
                                    <p:set>
                                      <p:cBhvr>
                                        <p:cTn id="62" dur="1" fill="hold">
                                          <p:stCondLst>
                                            <p:cond delay="0"/>
                                          </p:stCondLst>
                                        </p:cTn>
                                        <p:tgtEl>
                                          <p:spTgt spid="54"/>
                                        </p:tgtEl>
                                        <p:attrNameLst>
                                          <p:attrName>style.visibility</p:attrName>
                                        </p:attrNameLst>
                                      </p:cBhvr>
                                      <p:to>
                                        <p:strVal val="visible"/>
                                      </p:to>
                                    </p:set>
                                    <p:animEffect transition="in" filter="fade">
                                      <p:cBhvr>
                                        <p:cTn id="63" dur="500"/>
                                        <p:tgtEl>
                                          <p:spTgt spid="54"/>
                                        </p:tgtEl>
                                      </p:cBhvr>
                                    </p:animEffect>
                                  </p:childTnLst>
                                </p:cTn>
                              </p:par>
                              <p:par>
                                <p:cTn id="64" presetID="10" presetClass="entr" presetSubtype="0" fill="hold" grpId="0" nodeType="withEffect">
                                  <p:stCondLst>
                                    <p:cond delay="0"/>
                                  </p:stCondLst>
                                  <p:childTnLst>
                                    <p:set>
                                      <p:cBhvr>
                                        <p:cTn id="65" dur="1" fill="hold">
                                          <p:stCondLst>
                                            <p:cond delay="0"/>
                                          </p:stCondLst>
                                        </p:cTn>
                                        <p:tgtEl>
                                          <p:spTgt spid="59"/>
                                        </p:tgtEl>
                                        <p:attrNameLst>
                                          <p:attrName>style.visibility</p:attrName>
                                        </p:attrNameLst>
                                      </p:cBhvr>
                                      <p:to>
                                        <p:strVal val="visible"/>
                                      </p:to>
                                    </p:set>
                                    <p:animEffect transition="in" filter="fade">
                                      <p:cBhvr>
                                        <p:cTn id="66" dur="500"/>
                                        <p:tgtEl>
                                          <p:spTgt spid="59"/>
                                        </p:tgtEl>
                                      </p:cBhvr>
                                    </p:animEffect>
                                  </p:childTnLst>
                                </p:cTn>
                              </p:par>
                              <p:par>
                                <p:cTn id="67" presetID="10" presetClass="entr" presetSubtype="0" fill="hold" nodeType="withEffect">
                                  <p:stCondLst>
                                    <p:cond delay="0"/>
                                  </p:stCondLst>
                                  <p:childTnLst>
                                    <p:set>
                                      <p:cBhvr>
                                        <p:cTn id="68" dur="1" fill="hold">
                                          <p:stCondLst>
                                            <p:cond delay="0"/>
                                          </p:stCondLst>
                                        </p:cTn>
                                        <p:tgtEl>
                                          <p:spTgt spid="50"/>
                                        </p:tgtEl>
                                        <p:attrNameLst>
                                          <p:attrName>style.visibility</p:attrName>
                                        </p:attrNameLst>
                                      </p:cBhvr>
                                      <p:to>
                                        <p:strVal val="visible"/>
                                      </p:to>
                                    </p:set>
                                    <p:animEffect transition="in" filter="fade">
                                      <p:cBhvr>
                                        <p:cTn id="69" dur="500"/>
                                        <p:tgtEl>
                                          <p:spTgt spid="50"/>
                                        </p:tgtEl>
                                      </p:cBhvr>
                                    </p:animEffect>
                                  </p:childTnLst>
                                </p:cTn>
                              </p:par>
                              <p:par>
                                <p:cTn id="70" presetID="10" presetClass="entr" presetSubtype="0" fill="hold" grpId="0" nodeType="withEffect">
                                  <p:stCondLst>
                                    <p:cond delay="0"/>
                                  </p:stCondLst>
                                  <p:childTnLst>
                                    <p:set>
                                      <p:cBhvr>
                                        <p:cTn id="71" dur="1" fill="hold">
                                          <p:stCondLst>
                                            <p:cond delay="0"/>
                                          </p:stCondLst>
                                        </p:cTn>
                                        <p:tgtEl>
                                          <p:spTgt spid="62"/>
                                        </p:tgtEl>
                                        <p:attrNameLst>
                                          <p:attrName>style.visibility</p:attrName>
                                        </p:attrNameLst>
                                      </p:cBhvr>
                                      <p:to>
                                        <p:strVal val="visible"/>
                                      </p:to>
                                    </p:set>
                                    <p:animEffect transition="in" filter="fade">
                                      <p:cBhvr>
                                        <p:cTn id="72" dur="500"/>
                                        <p:tgtEl>
                                          <p:spTgt spid="6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28" grpId="0" animBg="1"/>
      <p:bldP spid="31" grpId="0"/>
      <p:bldP spid="45" grpId="0"/>
      <p:bldP spid="46" grpId="0"/>
      <p:bldP spid="57" grpId="0"/>
      <p:bldP spid="58" grpId="0"/>
      <p:bldP spid="59" grpId="0"/>
      <p:bldP spid="62" grpId="0"/>
      <p:bldP spid="64"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Unvan 1">
            <a:extLst>
              <a:ext uri="{FF2B5EF4-FFF2-40B4-BE49-F238E27FC236}">
                <a16:creationId xmlns:a16="http://schemas.microsoft.com/office/drawing/2014/main" id="{CFE081AC-A42E-426D-A481-91D4A6A45FC3}"/>
              </a:ext>
            </a:extLst>
          </p:cNvPr>
          <p:cNvSpPr>
            <a:spLocks noGrp="1"/>
          </p:cNvSpPr>
          <p:nvPr>
            <p:ph type="title"/>
          </p:nvPr>
        </p:nvSpPr>
        <p:spPr>
          <a:xfrm>
            <a:off x="1524000" y="274638"/>
            <a:ext cx="10058400" cy="1096962"/>
          </a:xfrm>
        </p:spPr>
        <p:txBody>
          <a:bodyPr/>
          <a:lstStyle/>
          <a:p>
            <a:r>
              <a:rPr lang="en-US" b="1" dirty="0"/>
              <a:t>Monetary Policy under Flexible Exchange Rates</a:t>
            </a:r>
          </a:p>
        </p:txBody>
      </p:sp>
      <p:cxnSp>
        <p:nvCxnSpPr>
          <p:cNvPr id="5" name="Düz Bağlayıcı 4">
            <a:extLst>
              <a:ext uri="{FF2B5EF4-FFF2-40B4-BE49-F238E27FC236}">
                <a16:creationId xmlns:a16="http://schemas.microsoft.com/office/drawing/2014/main" id="{9727C5C1-43E3-41EA-B51A-10EB8CDA7BFE}"/>
              </a:ext>
            </a:extLst>
          </p:cNvPr>
          <p:cNvCxnSpPr/>
          <p:nvPr/>
        </p:nvCxnSpPr>
        <p:spPr>
          <a:xfrm>
            <a:off x="1752600" y="1752600"/>
            <a:ext cx="0" cy="4114800"/>
          </a:xfrm>
          <a:prstGeom prst="line">
            <a:avLst/>
          </a:prstGeom>
        </p:spPr>
        <p:style>
          <a:lnRef idx="1">
            <a:schemeClr val="dk1"/>
          </a:lnRef>
          <a:fillRef idx="0">
            <a:schemeClr val="dk1"/>
          </a:fillRef>
          <a:effectRef idx="0">
            <a:schemeClr val="dk1"/>
          </a:effectRef>
          <a:fontRef idx="minor">
            <a:schemeClr val="tx1"/>
          </a:fontRef>
        </p:style>
      </p:cxnSp>
      <p:cxnSp>
        <p:nvCxnSpPr>
          <p:cNvPr id="7" name="Düz Bağlayıcı 6">
            <a:extLst>
              <a:ext uri="{FF2B5EF4-FFF2-40B4-BE49-F238E27FC236}">
                <a16:creationId xmlns:a16="http://schemas.microsoft.com/office/drawing/2014/main" id="{CF204E33-8509-44DE-9686-6B864D67D5C4}"/>
              </a:ext>
            </a:extLst>
          </p:cNvPr>
          <p:cNvCxnSpPr/>
          <p:nvPr/>
        </p:nvCxnSpPr>
        <p:spPr>
          <a:xfrm>
            <a:off x="1752600" y="5867400"/>
            <a:ext cx="4953000" cy="0"/>
          </a:xfrm>
          <a:prstGeom prst="line">
            <a:avLst/>
          </a:prstGeom>
        </p:spPr>
        <p:style>
          <a:lnRef idx="1">
            <a:schemeClr val="dk1"/>
          </a:lnRef>
          <a:fillRef idx="0">
            <a:schemeClr val="dk1"/>
          </a:fillRef>
          <a:effectRef idx="0">
            <a:schemeClr val="dk1"/>
          </a:effectRef>
          <a:fontRef idx="minor">
            <a:schemeClr val="tx1"/>
          </a:fontRef>
        </p:style>
      </p:cxnSp>
      <p:cxnSp>
        <p:nvCxnSpPr>
          <p:cNvPr id="9" name="Düz Bağlayıcı 8">
            <a:extLst>
              <a:ext uri="{FF2B5EF4-FFF2-40B4-BE49-F238E27FC236}">
                <a16:creationId xmlns:a16="http://schemas.microsoft.com/office/drawing/2014/main" id="{C8F1D4EE-AEB4-4F16-ACEA-38D79896232F}"/>
              </a:ext>
            </a:extLst>
          </p:cNvPr>
          <p:cNvCxnSpPr/>
          <p:nvPr/>
        </p:nvCxnSpPr>
        <p:spPr>
          <a:xfrm>
            <a:off x="2133600" y="2057400"/>
            <a:ext cx="4267200" cy="3276600"/>
          </a:xfrm>
          <a:prstGeom prst="line">
            <a:avLst/>
          </a:prstGeom>
        </p:spPr>
        <p:style>
          <a:lnRef idx="1">
            <a:schemeClr val="dk1"/>
          </a:lnRef>
          <a:fillRef idx="0">
            <a:schemeClr val="dk1"/>
          </a:fillRef>
          <a:effectRef idx="0">
            <a:schemeClr val="dk1"/>
          </a:effectRef>
          <a:fontRef idx="minor">
            <a:schemeClr val="tx1"/>
          </a:fontRef>
        </p:style>
      </p:cxnSp>
      <p:cxnSp>
        <p:nvCxnSpPr>
          <p:cNvPr id="11" name="Düz Bağlayıcı 10">
            <a:extLst>
              <a:ext uri="{FF2B5EF4-FFF2-40B4-BE49-F238E27FC236}">
                <a16:creationId xmlns:a16="http://schemas.microsoft.com/office/drawing/2014/main" id="{21349084-34E0-4B39-A89A-289F05E06B60}"/>
              </a:ext>
            </a:extLst>
          </p:cNvPr>
          <p:cNvCxnSpPr/>
          <p:nvPr/>
        </p:nvCxnSpPr>
        <p:spPr>
          <a:xfrm flipV="1">
            <a:off x="1981200" y="2133600"/>
            <a:ext cx="4343400" cy="3429000"/>
          </a:xfrm>
          <a:prstGeom prst="line">
            <a:avLst/>
          </a:prstGeom>
        </p:spPr>
        <p:style>
          <a:lnRef idx="1">
            <a:schemeClr val="dk1"/>
          </a:lnRef>
          <a:fillRef idx="0">
            <a:schemeClr val="dk1"/>
          </a:fillRef>
          <a:effectRef idx="0">
            <a:schemeClr val="dk1"/>
          </a:effectRef>
          <a:fontRef idx="minor">
            <a:schemeClr val="tx1"/>
          </a:fontRef>
        </p:style>
      </p:cxnSp>
      <p:cxnSp>
        <p:nvCxnSpPr>
          <p:cNvPr id="13" name="Düz Bağlayıcı 12">
            <a:extLst>
              <a:ext uri="{FF2B5EF4-FFF2-40B4-BE49-F238E27FC236}">
                <a16:creationId xmlns:a16="http://schemas.microsoft.com/office/drawing/2014/main" id="{E251E3C7-ACA8-452E-9F70-E4D67DB60C94}"/>
              </a:ext>
            </a:extLst>
          </p:cNvPr>
          <p:cNvCxnSpPr/>
          <p:nvPr/>
        </p:nvCxnSpPr>
        <p:spPr>
          <a:xfrm flipH="1">
            <a:off x="3276600" y="1905000"/>
            <a:ext cx="2057400" cy="3657600"/>
          </a:xfrm>
          <a:prstGeom prst="line">
            <a:avLst/>
          </a:prstGeom>
        </p:spPr>
        <p:style>
          <a:lnRef idx="1">
            <a:schemeClr val="dk1"/>
          </a:lnRef>
          <a:fillRef idx="0">
            <a:schemeClr val="dk1"/>
          </a:fillRef>
          <a:effectRef idx="0">
            <a:schemeClr val="dk1"/>
          </a:effectRef>
          <a:fontRef idx="minor">
            <a:schemeClr val="tx1"/>
          </a:fontRef>
        </p:style>
      </p:cxnSp>
      <p:cxnSp>
        <p:nvCxnSpPr>
          <p:cNvPr id="15" name="Düz Bağlayıcı 14">
            <a:extLst>
              <a:ext uri="{FF2B5EF4-FFF2-40B4-BE49-F238E27FC236}">
                <a16:creationId xmlns:a16="http://schemas.microsoft.com/office/drawing/2014/main" id="{1CC6B8B9-5418-485A-A1D7-5414D7C3B693}"/>
              </a:ext>
            </a:extLst>
          </p:cNvPr>
          <p:cNvCxnSpPr/>
          <p:nvPr/>
        </p:nvCxnSpPr>
        <p:spPr>
          <a:xfrm flipV="1">
            <a:off x="2438400" y="2438400"/>
            <a:ext cx="4191000" cy="3276600"/>
          </a:xfrm>
          <a:prstGeom prst="line">
            <a:avLst/>
          </a:prstGeom>
          <a:ln>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7" name="Düz Ok Bağlayıcısı 16">
            <a:extLst>
              <a:ext uri="{FF2B5EF4-FFF2-40B4-BE49-F238E27FC236}">
                <a16:creationId xmlns:a16="http://schemas.microsoft.com/office/drawing/2014/main" id="{988236D0-0F12-4C72-B3DF-ADCC5BD63346}"/>
              </a:ext>
            </a:extLst>
          </p:cNvPr>
          <p:cNvCxnSpPr>
            <a:cxnSpLocks/>
          </p:cNvCxnSpPr>
          <p:nvPr/>
        </p:nvCxnSpPr>
        <p:spPr>
          <a:xfrm>
            <a:off x="5938236" y="2517228"/>
            <a:ext cx="228600" cy="22860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19" name="Metin kutusu 18">
            <a:extLst>
              <a:ext uri="{FF2B5EF4-FFF2-40B4-BE49-F238E27FC236}">
                <a16:creationId xmlns:a16="http://schemas.microsoft.com/office/drawing/2014/main" id="{3D72EF88-3326-4A8F-9CB4-7C6AEF145592}"/>
              </a:ext>
            </a:extLst>
          </p:cNvPr>
          <p:cNvSpPr txBox="1"/>
          <p:nvPr/>
        </p:nvSpPr>
        <p:spPr>
          <a:xfrm>
            <a:off x="6062745" y="2255048"/>
            <a:ext cx="453970" cy="369332"/>
          </a:xfrm>
          <a:prstGeom prst="rect">
            <a:avLst/>
          </a:prstGeom>
          <a:noFill/>
        </p:spPr>
        <p:txBody>
          <a:bodyPr wrap="none" rtlCol="0">
            <a:spAutoFit/>
          </a:bodyPr>
          <a:lstStyle/>
          <a:p>
            <a:r>
              <a:rPr lang="en-US" sz="1800" dirty="0"/>
              <a:t>(1)</a:t>
            </a:r>
          </a:p>
        </p:txBody>
      </p:sp>
      <p:sp>
        <p:nvSpPr>
          <p:cNvPr id="20" name="Metin kutusu 19">
            <a:extLst>
              <a:ext uri="{FF2B5EF4-FFF2-40B4-BE49-F238E27FC236}">
                <a16:creationId xmlns:a16="http://schemas.microsoft.com/office/drawing/2014/main" id="{DDC2CDDA-1D28-4727-89DA-8ABFF9BF1DC1}"/>
              </a:ext>
            </a:extLst>
          </p:cNvPr>
          <p:cNvSpPr txBox="1"/>
          <p:nvPr/>
        </p:nvSpPr>
        <p:spPr>
          <a:xfrm>
            <a:off x="6249269" y="1840468"/>
            <a:ext cx="607859" cy="369332"/>
          </a:xfrm>
          <a:prstGeom prst="rect">
            <a:avLst/>
          </a:prstGeom>
          <a:noFill/>
        </p:spPr>
        <p:txBody>
          <a:bodyPr wrap="none" rtlCol="0">
            <a:spAutoFit/>
          </a:bodyPr>
          <a:lstStyle/>
          <a:p>
            <a:r>
              <a:rPr lang="en-US" sz="1800" dirty="0"/>
              <a:t>LM</a:t>
            </a:r>
            <a:r>
              <a:rPr lang="en-US" sz="1800" baseline="-25000" dirty="0"/>
              <a:t>0</a:t>
            </a:r>
            <a:endParaRPr lang="en-US" sz="1800" dirty="0"/>
          </a:p>
        </p:txBody>
      </p:sp>
      <p:sp>
        <p:nvSpPr>
          <p:cNvPr id="21" name="Metin kutusu 20">
            <a:extLst>
              <a:ext uri="{FF2B5EF4-FFF2-40B4-BE49-F238E27FC236}">
                <a16:creationId xmlns:a16="http://schemas.microsoft.com/office/drawing/2014/main" id="{0C5EF60C-02C0-492B-A3E1-2EEAEAC6D6AB}"/>
              </a:ext>
            </a:extLst>
          </p:cNvPr>
          <p:cNvSpPr txBox="1"/>
          <p:nvPr/>
        </p:nvSpPr>
        <p:spPr>
          <a:xfrm>
            <a:off x="6553200" y="2253734"/>
            <a:ext cx="914400" cy="369332"/>
          </a:xfrm>
          <a:prstGeom prst="rect">
            <a:avLst/>
          </a:prstGeom>
          <a:noFill/>
        </p:spPr>
        <p:txBody>
          <a:bodyPr wrap="square" rtlCol="0">
            <a:spAutoFit/>
          </a:bodyPr>
          <a:lstStyle/>
          <a:p>
            <a:r>
              <a:rPr lang="en-US" sz="1800" dirty="0"/>
              <a:t>LM</a:t>
            </a:r>
            <a:r>
              <a:rPr lang="en-US" sz="1800" baseline="-25000" dirty="0"/>
              <a:t>1</a:t>
            </a:r>
            <a:endParaRPr lang="en-US" sz="1800" dirty="0"/>
          </a:p>
        </p:txBody>
      </p:sp>
      <p:sp>
        <p:nvSpPr>
          <p:cNvPr id="22" name="Metin kutusu 21">
            <a:extLst>
              <a:ext uri="{FF2B5EF4-FFF2-40B4-BE49-F238E27FC236}">
                <a16:creationId xmlns:a16="http://schemas.microsoft.com/office/drawing/2014/main" id="{453B7DC7-99AB-4B9D-B786-443DB20CF449}"/>
              </a:ext>
            </a:extLst>
          </p:cNvPr>
          <p:cNvSpPr txBox="1"/>
          <p:nvPr/>
        </p:nvSpPr>
        <p:spPr>
          <a:xfrm>
            <a:off x="5130808" y="1579602"/>
            <a:ext cx="838200" cy="369332"/>
          </a:xfrm>
          <a:prstGeom prst="rect">
            <a:avLst/>
          </a:prstGeom>
          <a:noFill/>
        </p:spPr>
        <p:txBody>
          <a:bodyPr wrap="square" rtlCol="0">
            <a:spAutoFit/>
          </a:bodyPr>
          <a:lstStyle/>
          <a:p>
            <a:r>
              <a:rPr lang="en-US" sz="1800" dirty="0"/>
              <a:t>BP</a:t>
            </a:r>
            <a:r>
              <a:rPr lang="en-US" sz="1800" baseline="-25000" dirty="0"/>
              <a:t>0</a:t>
            </a:r>
            <a:endParaRPr lang="en-US" sz="1800" dirty="0"/>
          </a:p>
        </p:txBody>
      </p:sp>
      <p:sp>
        <p:nvSpPr>
          <p:cNvPr id="23" name="Metin kutusu 22">
            <a:extLst>
              <a:ext uri="{FF2B5EF4-FFF2-40B4-BE49-F238E27FC236}">
                <a16:creationId xmlns:a16="http://schemas.microsoft.com/office/drawing/2014/main" id="{36CA872B-711E-43C8-9EA6-BA49A7AAE23C}"/>
              </a:ext>
            </a:extLst>
          </p:cNvPr>
          <p:cNvSpPr txBox="1"/>
          <p:nvPr/>
        </p:nvSpPr>
        <p:spPr>
          <a:xfrm>
            <a:off x="6335111" y="5188748"/>
            <a:ext cx="990598" cy="369332"/>
          </a:xfrm>
          <a:prstGeom prst="rect">
            <a:avLst/>
          </a:prstGeom>
          <a:noFill/>
        </p:spPr>
        <p:txBody>
          <a:bodyPr wrap="square" rtlCol="0">
            <a:spAutoFit/>
          </a:bodyPr>
          <a:lstStyle/>
          <a:p>
            <a:r>
              <a:rPr lang="en-US" sz="1800" dirty="0"/>
              <a:t>IS</a:t>
            </a:r>
            <a:r>
              <a:rPr lang="en-US" sz="1800" baseline="-25000" dirty="0"/>
              <a:t>0</a:t>
            </a:r>
            <a:endParaRPr lang="en-US" sz="1800" dirty="0"/>
          </a:p>
        </p:txBody>
      </p:sp>
      <p:cxnSp>
        <p:nvCxnSpPr>
          <p:cNvPr id="25" name="Düz Bağlayıcı 24">
            <a:extLst>
              <a:ext uri="{FF2B5EF4-FFF2-40B4-BE49-F238E27FC236}">
                <a16:creationId xmlns:a16="http://schemas.microsoft.com/office/drawing/2014/main" id="{B1E53ED7-16A4-4DAA-884C-7DB662D06EA6}"/>
              </a:ext>
            </a:extLst>
          </p:cNvPr>
          <p:cNvCxnSpPr/>
          <p:nvPr/>
        </p:nvCxnSpPr>
        <p:spPr>
          <a:xfrm>
            <a:off x="2634155" y="1825649"/>
            <a:ext cx="4343400" cy="3200400"/>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7" name="Düz Bağlayıcı 26">
            <a:extLst>
              <a:ext uri="{FF2B5EF4-FFF2-40B4-BE49-F238E27FC236}">
                <a16:creationId xmlns:a16="http://schemas.microsoft.com/office/drawing/2014/main" id="{FD31A2B1-5506-4F12-B2FC-64A6DFE96C40}"/>
              </a:ext>
            </a:extLst>
          </p:cNvPr>
          <p:cNvCxnSpPr/>
          <p:nvPr/>
        </p:nvCxnSpPr>
        <p:spPr>
          <a:xfrm flipH="1">
            <a:off x="4038600" y="1981200"/>
            <a:ext cx="1930408" cy="3729280"/>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sp>
        <p:nvSpPr>
          <p:cNvPr id="28" name="Metin kutusu 27">
            <a:extLst>
              <a:ext uri="{FF2B5EF4-FFF2-40B4-BE49-F238E27FC236}">
                <a16:creationId xmlns:a16="http://schemas.microsoft.com/office/drawing/2014/main" id="{5BD010B8-C936-48B4-B1E2-79922103ED34}"/>
              </a:ext>
            </a:extLst>
          </p:cNvPr>
          <p:cNvSpPr txBox="1"/>
          <p:nvPr/>
        </p:nvSpPr>
        <p:spPr>
          <a:xfrm>
            <a:off x="6896275" y="4879428"/>
            <a:ext cx="468496" cy="369332"/>
          </a:xfrm>
          <a:prstGeom prst="rect">
            <a:avLst/>
          </a:prstGeom>
          <a:noFill/>
        </p:spPr>
        <p:txBody>
          <a:bodyPr wrap="square" rtlCol="0">
            <a:spAutoFit/>
          </a:bodyPr>
          <a:lstStyle/>
          <a:p>
            <a:r>
              <a:rPr lang="en-US" sz="1800" dirty="0"/>
              <a:t>IS</a:t>
            </a:r>
            <a:r>
              <a:rPr lang="en-US" sz="1800" baseline="-25000" dirty="0"/>
              <a:t>1</a:t>
            </a:r>
            <a:endParaRPr lang="en-US" sz="1800" dirty="0"/>
          </a:p>
        </p:txBody>
      </p:sp>
      <p:sp>
        <p:nvSpPr>
          <p:cNvPr id="29" name="Oval 28">
            <a:extLst>
              <a:ext uri="{FF2B5EF4-FFF2-40B4-BE49-F238E27FC236}">
                <a16:creationId xmlns:a16="http://schemas.microsoft.com/office/drawing/2014/main" id="{BAC53E9D-C47C-45AB-AB4A-6B8B37CE95AD}"/>
              </a:ext>
            </a:extLst>
          </p:cNvPr>
          <p:cNvSpPr/>
          <p:nvPr/>
        </p:nvSpPr>
        <p:spPr>
          <a:xfrm>
            <a:off x="4419600" y="3810000"/>
            <a:ext cx="426720" cy="345440"/>
          </a:xfrm>
          <a:prstGeom prst="ellipse">
            <a:avLst/>
          </a:prstGeom>
          <a:noFill/>
          <a:ln>
            <a:solidFill>
              <a:srgbClr val="66FF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1" name="Düz Ok Bağlayıcısı 30">
            <a:extLst>
              <a:ext uri="{FF2B5EF4-FFF2-40B4-BE49-F238E27FC236}">
                <a16:creationId xmlns:a16="http://schemas.microsoft.com/office/drawing/2014/main" id="{05543E4F-E14C-458E-A1CD-D8AA12E69EB5}"/>
              </a:ext>
            </a:extLst>
          </p:cNvPr>
          <p:cNvCxnSpPr>
            <a:cxnSpLocks/>
            <a:stCxn id="29" idx="6"/>
          </p:cNvCxnSpPr>
          <p:nvPr/>
        </p:nvCxnSpPr>
        <p:spPr>
          <a:xfrm>
            <a:off x="4846320" y="3982720"/>
            <a:ext cx="2240279" cy="11055"/>
          </a:xfrm>
          <a:prstGeom prst="straightConnector1">
            <a:avLst/>
          </a:prstGeom>
          <a:ln w="28575">
            <a:solidFill>
              <a:srgbClr val="66FF66"/>
            </a:solidFill>
            <a:tailEnd type="triangle"/>
          </a:ln>
        </p:spPr>
        <p:style>
          <a:lnRef idx="1">
            <a:schemeClr val="accent1"/>
          </a:lnRef>
          <a:fillRef idx="0">
            <a:schemeClr val="accent1"/>
          </a:fillRef>
          <a:effectRef idx="0">
            <a:schemeClr val="accent1"/>
          </a:effectRef>
          <a:fontRef idx="minor">
            <a:schemeClr val="tx1"/>
          </a:fontRef>
        </p:style>
      </p:cxnSp>
      <p:sp>
        <p:nvSpPr>
          <p:cNvPr id="32" name="Metin kutusu 31">
            <a:extLst>
              <a:ext uri="{FF2B5EF4-FFF2-40B4-BE49-F238E27FC236}">
                <a16:creationId xmlns:a16="http://schemas.microsoft.com/office/drawing/2014/main" id="{BE4D4BE5-FADE-4BE1-A783-A448B220809D}"/>
              </a:ext>
            </a:extLst>
          </p:cNvPr>
          <p:cNvSpPr txBox="1"/>
          <p:nvPr/>
        </p:nvSpPr>
        <p:spPr>
          <a:xfrm>
            <a:off x="7124700" y="3824498"/>
            <a:ext cx="1272528" cy="369332"/>
          </a:xfrm>
          <a:prstGeom prst="rect">
            <a:avLst/>
          </a:prstGeom>
          <a:solidFill>
            <a:srgbClr val="66FF66"/>
          </a:solidFill>
        </p:spPr>
        <p:txBody>
          <a:bodyPr wrap="none" rtlCol="0">
            <a:spAutoFit/>
          </a:bodyPr>
          <a:lstStyle/>
          <a:p>
            <a:r>
              <a:rPr lang="en-US" sz="1800" dirty="0" err="1"/>
              <a:t>BoP</a:t>
            </a:r>
            <a:r>
              <a:rPr lang="en-US" sz="1800" dirty="0"/>
              <a:t> Deficit</a:t>
            </a:r>
          </a:p>
        </p:txBody>
      </p:sp>
      <p:cxnSp>
        <p:nvCxnSpPr>
          <p:cNvPr id="34" name="Düz Bağlayıcı 33">
            <a:extLst>
              <a:ext uri="{FF2B5EF4-FFF2-40B4-BE49-F238E27FC236}">
                <a16:creationId xmlns:a16="http://schemas.microsoft.com/office/drawing/2014/main" id="{09D4F74A-B968-42B4-B69F-E0F6D91E44DD}"/>
              </a:ext>
            </a:extLst>
          </p:cNvPr>
          <p:cNvCxnSpPr/>
          <p:nvPr/>
        </p:nvCxnSpPr>
        <p:spPr>
          <a:xfrm>
            <a:off x="5130808" y="3695700"/>
            <a:ext cx="0" cy="2171700"/>
          </a:xfrm>
          <a:prstGeom prst="line">
            <a:avLst/>
          </a:prstGeom>
          <a:ln w="9525"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36" name="Düz Bağlayıcı 35">
            <a:extLst>
              <a:ext uri="{FF2B5EF4-FFF2-40B4-BE49-F238E27FC236}">
                <a16:creationId xmlns:a16="http://schemas.microsoft.com/office/drawing/2014/main" id="{42F9B78E-9717-4B16-928E-D296180A68EF}"/>
              </a:ext>
            </a:extLst>
          </p:cNvPr>
          <p:cNvCxnSpPr/>
          <p:nvPr/>
        </p:nvCxnSpPr>
        <p:spPr>
          <a:xfrm flipH="1">
            <a:off x="4229100" y="3733800"/>
            <a:ext cx="76200" cy="2133600"/>
          </a:xfrm>
          <a:prstGeom prst="line">
            <a:avLst/>
          </a:prstGeom>
          <a:ln w="9525"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38" name="Düz Bağlayıcı 37">
            <a:extLst>
              <a:ext uri="{FF2B5EF4-FFF2-40B4-BE49-F238E27FC236}">
                <a16:creationId xmlns:a16="http://schemas.microsoft.com/office/drawing/2014/main" id="{A4393E16-5D8C-4DF6-AB4E-49FA99388275}"/>
              </a:ext>
            </a:extLst>
          </p:cNvPr>
          <p:cNvCxnSpPr/>
          <p:nvPr/>
        </p:nvCxnSpPr>
        <p:spPr>
          <a:xfrm flipH="1">
            <a:off x="1761369" y="3733800"/>
            <a:ext cx="2542316" cy="0"/>
          </a:xfrm>
          <a:prstGeom prst="line">
            <a:avLst/>
          </a:prstGeom>
          <a:ln w="9525"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40" name="Düz Bağlayıcı 39">
            <a:extLst>
              <a:ext uri="{FF2B5EF4-FFF2-40B4-BE49-F238E27FC236}">
                <a16:creationId xmlns:a16="http://schemas.microsoft.com/office/drawing/2014/main" id="{278D8BFD-46D8-4042-B117-CEE399728A22}"/>
              </a:ext>
            </a:extLst>
          </p:cNvPr>
          <p:cNvCxnSpPr/>
          <p:nvPr/>
        </p:nvCxnSpPr>
        <p:spPr>
          <a:xfrm flipH="1">
            <a:off x="1752600" y="3982720"/>
            <a:ext cx="2880360" cy="0"/>
          </a:xfrm>
          <a:prstGeom prst="line">
            <a:avLst/>
          </a:prstGeom>
          <a:ln w="9525"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42" name="Düz Ok Bağlayıcısı 41">
            <a:extLst>
              <a:ext uri="{FF2B5EF4-FFF2-40B4-BE49-F238E27FC236}">
                <a16:creationId xmlns:a16="http://schemas.microsoft.com/office/drawing/2014/main" id="{2E7CDA31-3694-4EFD-9864-30150A73E47A}"/>
              </a:ext>
            </a:extLst>
          </p:cNvPr>
          <p:cNvCxnSpPr/>
          <p:nvPr/>
        </p:nvCxnSpPr>
        <p:spPr>
          <a:xfrm flipV="1">
            <a:off x="5549908" y="4267200"/>
            <a:ext cx="388328" cy="45720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44" name="Düz Ok Bağlayıcısı 43">
            <a:extLst>
              <a:ext uri="{FF2B5EF4-FFF2-40B4-BE49-F238E27FC236}">
                <a16:creationId xmlns:a16="http://schemas.microsoft.com/office/drawing/2014/main" id="{5E8EB436-B130-4F59-9D8B-1CF55D4416FA}"/>
              </a:ext>
            </a:extLst>
          </p:cNvPr>
          <p:cNvCxnSpPr/>
          <p:nvPr/>
        </p:nvCxnSpPr>
        <p:spPr>
          <a:xfrm>
            <a:off x="5279967" y="2076450"/>
            <a:ext cx="444073" cy="157945"/>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45" name="Metin kutusu 44">
            <a:extLst>
              <a:ext uri="{FF2B5EF4-FFF2-40B4-BE49-F238E27FC236}">
                <a16:creationId xmlns:a16="http://schemas.microsoft.com/office/drawing/2014/main" id="{C97638BD-6892-456B-9979-8D73AC915F5C}"/>
              </a:ext>
            </a:extLst>
          </p:cNvPr>
          <p:cNvSpPr txBox="1"/>
          <p:nvPr/>
        </p:nvSpPr>
        <p:spPr>
          <a:xfrm>
            <a:off x="5672606" y="4374775"/>
            <a:ext cx="453970" cy="369332"/>
          </a:xfrm>
          <a:prstGeom prst="rect">
            <a:avLst/>
          </a:prstGeom>
          <a:noFill/>
        </p:spPr>
        <p:txBody>
          <a:bodyPr wrap="none" rtlCol="0">
            <a:spAutoFit/>
          </a:bodyPr>
          <a:lstStyle/>
          <a:p>
            <a:r>
              <a:rPr lang="en-US" sz="1800" dirty="0"/>
              <a:t>(2)</a:t>
            </a:r>
          </a:p>
        </p:txBody>
      </p:sp>
      <p:sp>
        <p:nvSpPr>
          <p:cNvPr id="46" name="Metin kutusu 45">
            <a:extLst>
              <a:ext uri="{FF2B5EF4-FFF2-40B4-BE49-F238E27FC236}">
                <a16:creationId xmlns:a16="http://schemas.microsoft.com/office/drawing/2014/main" id="{FBF12C65-B36B-42B4-9C9F-AA28603FDE24}"/>
              </a:ext>
            </a:extLst>
          </p:cNvPr>
          <p:cNvSpPr txBox="1"/>
          <p:nvPr/>
        </p:nvSpPr>
        <p:spPr>
          <a:xfrm>
            <a:off x="5123810" y="2118938"/>
            <a:ext cx="453970" cy="369332"/>
          </a:xfrm>
          <a:prstGeom prst="rect">
            <a:avLst/>
          </a:prstGeom>
          <a:noFill/>
        </p:spPr>
        <p:txBody>
          <a:bodyPr wrap="none" rtlCol="0">
            <a:spAutoFit/>
          </a:bodyPr>
          <a:lstStyle/>
          <a:p>
            <a:r>
              <a:rPr lang="en-US" sz="1800" dirty="0"/>
              <a:t>(2)</a:t>
            </a:r>
          </a:p>
        </p:txBody>
      </p:sp>
      <p:sp>
        <p:nvSpPr>
          <p:cNvPr id="47" name="Metin kutusu 46">
            <a:extLst>
              <a:ext uri="{FF2B5EF4-FFF2-40B4-BE49-F238E27FC236}">
                <a16:creationId xmlns:a16="http://schemas.microsoft.com/office/drawing/2014/main" id="{17DA3E6F-9ECA-414B-A70B-B8C0C4BFE571}"/>
              </a:ext>
            </a:extLst>
          </p:cNvPr>
          <p:cNvSpPr txBox="1"/>
          <p:nvPr/>
        </p:nvSpPr>
        <p:spPr>
          <a:xfrm>
            <a:off x="5774552" y="1655802"/>
            <a:ext cx="670297" cy="369332"/>
          </a:xfrm>
          <a:prstGeom prst="rect">
            <a:avLst/>
          </a:prstGeom>
          <a:noFill/>
        </p:spPr>
        <p:txBody>
          <a:bodyPr wrap="square" rtlCol="0">
            <a:spAutoFit/>
          </a:bodyPr>
          <a:lstStyle/>
          <a:p>
            <a:r>
              <a:rPr lang="en-US" sz="1800" dirty="0"/>
              <a:t>BP</a:t>
            </a:r>
            <a:r>
              <a:rPr lang="en-US" sz="1800" baseline="-25000" dirty="0"/>
              <a:t>1</a:t>
            </a:r>
            <a:endParaRPr lang="en-US" sz="1800" dirty="0"/>
          </a:p>
        </p:txBody>
      </p:sp>
      <p:sp>
        <p:nvSpPr>
          <p:cNvPr id="49" name="Metin kutusu 48">
            <a:extLst>
              <a:ext uri="{FF2B5EF4-FFF2-40B4-BE49-F238E27FC236}">
                <a16:creationId xmlns:a16="http://schemas.microsoft.com/office/drawing/2014/main" id="{A56338A1-A479-42C3-86BB-2DED224CD16F}"/>
              </a:ext>
            </a:extLst>
          </p:cNvPr>
          <p:cNvSpPr txBox="1"/>
          <p:nvPr/>
        </p:nvSpPr>
        <p:spPr>
          <a:xfrm flipH="1">
            <a:off x="8445506" y="1445183"/>
            <a:ext cx="3365491" cy="4524315"/>
          </a:xfrm>
          <a:prstGeom prst="rect">
            <a:avLst/>
          </a:prstGeom>
          <a:noFill/>
        </p:spPr>
        <p:txBody>
          <a:bodyPr wrap="square" rtlCol="0">
            <a:spAutoFit/>
          </a:bodyPr>
          <a:lstStyle/>
          <a:p>
            <a:r>
              <a:rPr lang="en-US" sz="1800" b="1" dirty="0"/>
              <a:t>Case 2: </a:t>
            </a:r>
            <a:r>
              <a:rPr lang="en-US" sz="1800" dirty="0"/>
              <a:t>BP is relatively steep compared to LM</a:t>
            </a:r>
          </a:p>
          <a:p>
            <a:r>
              <a:rPr lang="en-US" sz="1800" dirty="0"/>
              <a:t>Let ΔMs&gt;0:</a:t>
            </a:r>
          </a:p>
          <a:p>
            <a:pPr marL="342900" indent="-342900">
              <a:buAutoNum type="arabicParenBoth"/>
            </a:pPr>
            <a:r>
              <a:rPr lang="en-US" sz="1800" dirty="0"/>
              <a:t>LM shifts to the right, </a:t>
            </a:r>
            <a:r>
              <a:rPr lang="en-US" sz="1800" dirty="0" err="1"/>
              <a:t>i</a:t>
            </a:r>
            <a:r>
              <a:rPr lang="en-US" sz="1800" dirty="0"/>
              <a:t> falls, Y increases, imports increase, incipient </a:t>
            </a:r>
            <a:r>
              <a:rPr lang="en-US" sz="1800" dirty="0" err="1"/>
              <a:t>BoP</a:t>
            </a:r>
            <a:r>
              <a:rPr lang="en-US" sz="1800" dirty="0"/>
              <a:t> deficit; domestic currency depreciates, E rises</a:t>
            </a:r>
          </a:p>
          <a:p>
            <a:pPr marL="342900" indent="-342900">
              <a:buAutoNum type="arabicParenBoth"/>
            </a:pPr>
            <a:r>
              <a:rPr lang="en-US" sz="1800" dirty="0"/>
              <a:t>With currency depreciation, NX improves; IS shifts right, BP shifts right</a:t>
            </a:r>
          </a:p>
          <a:p>
            <a:pPr marL="342900" indent="-342900">
              <a:buAutoNum type="arabicParenBoth"/>
            </a:pPr>
            <a:endParaRPr lang="en-US" sz="1800" dirty="0"/>
          </a:p>
          <a:p>
            <a:r>
              <a:rPr lang="en-US" sz="1800" b="1" dirty="0"/>
              <a:t>Final outcome</a:t>
            </a:r>
            <a:r>
              <a:rPr lang="en-US" sz="1800" dirty="0"/>
              <a:t>: With subsequent currency depreciation, the effectiveness of initial expansionary monetary policy on income is increased</a:t>
            </a:r>
          </a:p>
        </p:txBody>
      </p:sp>
      <p:cxnSp>
        <p:nvCxnSpPr>
          <p:cNvPr id="4" name="Düz Bağlayıcı 3">
            <a:extLst>
              <a:ext uri="{FF2B5EF4-FFF2-40B4-BE49-F238E27FC236}">
                <a16:creationId xmlns:a16="http://schemas.microsoft.com/office/drawing/2014/main" id="{484D8373-7427-4E09-90A3-0DA3BA01AB9B}"/>
              </a:ext>
            </a:extLst>
          </p:cNvPr>
          <p:cNvCxnSpPr/>
          <p:nvPr/>
        </p:nvCxnSpPr>
        <p:spPr>
          <a:xfrm>
            <a:off x="4632960" y="3993775"/>
            <a:ext cx="0" cy="1873625"/>
          </a:xfrm>
          <a:prstGeom prst="line">
            <a:avLst/>
          </a:prstGeom>
          <a:ln w="9525"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Tree>
    <p:extLst>
      <p:ext uri="{BB962C8B-B14F-4D97-AF65-F5344CB8AC3E}">
        <p14:creationId xmlns:p14="http://schemas.microsoft.com/office/powerpoint/2010/main" val="41862808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additive="base">
                                        <p:cTn id="7" dur="500" fill="hold"/>
                                        <p:tgtEl>
                                          <p:spTgt spid="15"/>
                                        </p:tgtEl>
                                        <p:attrNameLst>
                                          <p:attrName>ppt_x</p:attrName>
                                        </p:attrNameLst>
                                      </p:cBhvr>
                                      <p:tavLst>
                                        <p:tav tm="0">
                                          <p:val>
                                            <p:strVal val="#ppt_x"/>
                                          </p:val>
                                        </p:tav>
                                        <p:tav tm="100000">
                                          <p:val>
                                            <p:strVal val="#ppt_x"/>
                                          </p:val>
                                        </p:tav>
                                      </p:tavLst>
                                    </p:anim>
                                    <p:anim calcmode="lin" valueType="num">
                                      <p:cBhvr additive="base">
                                        <p:cTn id="8" dur="500" fill="hold"/>
                                        <p:tgtEl>
                                          <p:spTgt spid="15"/>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21"/>
                                        </p:tgtEl>
                                        <p:attrNameLst>
                                          <p:attrName>style.visibility</p:attrName>
                                        </p:attrNameLst>
                                      </p:cBhvr>
                                      <p:to>
                                        <p:strVal val="visible"/>
                                      </p:to>
                                    </p:set>
                                    <p:anim calcmode="lin" valueType="num">
                                      <p:cBhvr additive="base">
                                        <p:cTn id="11" dur="500" fill="hold"/>
                                        <p:tgtEl>
                                          <p:spTgt spid="21"/>
                                        </p:tgtEl>
                                        <p:attrNameLst>
                                          <p:attrName>ppt_x</p:attrName>
                                        </p:attrNameLst>
                                      </p:cBhvr>
                                      <p:tavLst>
                                        <p:tav tm="0">
                                          <p:val>
                                            <p:strVal val="#ppt_x"/>
                                          </p:val>
                                        </p:tav>
                                        <p:tav tm="100000">
                                          <p:val>
                                            <p:strVal val="#ppt_x"/>
                                          </p:val>
                                        </p:tav>
                                      </p:tavLst>
                                    </p:anim>
                                    <p:anim calcmode="lin" valueType="num">
                                      <p:cBhvr additive="base">
                                        <p:cTn id="12" dur="500" fill="hold"/>
                                        <p:tgtEl>
                                          <p:spTgt spid="21"/>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17"/>
                                        </p:tgtEl>
                                        <p:attrNameLst>
                                          <p:attrName>style.visibility</p:attrName>
                                        </p:attrNameLst>
                                      </p:cBhvr>
                                      <p:to>
                                        <p:strVal val="visible"/>
                                      </p:to>
                                    </p:set>
                                    <p:anim calcmode="lin" valueType="num">
                                      <p:cBhvr additive="base">
                                        <p:cTn id="15" dur="500" fill="hold"/>
                                        <p:tgtEl>
                                          <p:spTgt spid="17"/>
                                        </p:tgtEl>
                                        <p:attrNameLst>
                                          <p:attrName>ppt_x</p:attrName>
                                        </p:attrNameLst>
                                      </p:cBhvr>
                                      <p:tavLst>
                                        <p:tav tm="0">
                                          <p:val>
                                            <p:strVal val="#ppt_x"/>
                                          </p:val>
                                        </p:tav>
                                        <p:tav tm="100000">
                                          <p:val>
                                            <p:strVal val="#ppt_x"/>
                                          </p:val>
                                        </p:tav>
                                      </p:tavLst>
                                    </p:anim>
                                    <p:anim calcmode="lin" valueType="num">
                                      <p:cBhvr additive="base">
                                        <p:cTn id="16" dur="500" fill="hold"/>
                                        <p:tgtEl>
                                          <p:spTgt spid="17"/>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19"/>
                                        </p:tgtEl>
                                        <p:attrNameLst>
                                          <p:attrName>style.visibility</p:attrName>
                                        </p:attrNameLst>
                                      </p:cBhvr>
                                      <p:to>
                                        <p:strVal val="visible"/>
                                      </p:to>
                                    </p:set>
                                    <p:anim calcmode="lin" valueType="num">
                                      <p:cBhvr additive="base">
                                        <p:cTn id="19" dur="500" fill="hold"/>
                                        <p:tgtEl>
                                          <p:spTgt spid="19"/>
                                        </p:tgtEl>
                                        <p:attrNameLst>
                                          <p:attrName>ppt_x</p:attrName>
                                        </p:attrNameLst>
                                      </p:cBhvr>
                                      <p:tavLst>
                                        <p:tav tm="0">
                                          <p:val>
                                            <p:strVal val="#ppt_x"/>
                                          </p:val>
                                        </p:tav>
                                        <p:tav tm="100000">
                                          <p:val>
                                            <p:strVal val="#ppt_x"/>
                                          </p:val>
                                        </p:tav>
                                      </p:tavLst>
                                    </p:anim>
                                    <p:anim calcmode="lin" valueType="num">
                                      <p:cBhvr additive="base">
                                        <p:cTn id="20" dur="500" fill="hold"/>
                                        <p:tgtEl>
                                          <p:spTgt spid="19"/>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29"/>
                                        </p:tgtEl>
                                        <p:attrNameLst>
                                          <p:attrName>style.visibility</p:attrName>
                                        </p:attrNameLst>
                                      </p:cBhvr>
                                      <p:to>
                                        <p:strVal val="visible"/>
                                      </p:to>
                                    </p:set>
                                    <p:anim calcmode="lin" valueType="num">
                                      <p:cBhvr additive="base">
                                        <p:cTn id="25" dur="500" fill="hold"/>
                                        <p:tgtEl>
                                          <p:spTgt spid="29"/>
                                        </p:tgtEl>
                                        <p:attrNameLst>
                                          <p:attrName>ppt_x</p:attrName>
                                        </p:attrNameLst>
                                      </p:cBhvr>
                                      <p:tavLst>
                                        <p:tav tm="0">
                                          <p:val>
                                            <p:strVal val="#ppt_x"/>
                                          </p:val>
                                        </p:tav>
                                        <p:tav tm="100000">
                                          <p:val>
                                            <p:strVal val="#ppt_x"/>
                                          </p:val>
                                        </p:tav>
                                      </p:tavLst>
                                    </p:anim>
                                    <p:anim calcmode="lin" valueType="num">
                                      <p:cBhvr additive="base">
                                        <p:cTn id="26" dur="500" fill="hold"/>
                                        <p:tgtEl>
                                          <p:spTgt spid="29"/>
                                        </p:tgtEl>
                                        <p:attrNameLst>
                                          <p:attrName>ppt_y</p:attrName>
                                        </p:attrNameLst>
                                      </p:cBhvr>
                                      <p:tavLst>
                                        <p:tav tm="0">
                                          <p:val>
                                            <p:strVal val="1+#ppt_h/2"/>
                                          </p:val>
                                        </p:tav>
                                        <p:tav tm="100000">
                                          <p:val>
                                            <p:strVal val="#ppt_y"/>
                                          </p:val>
                                        </p:tav>
                                      </p:tavLst>
                                    </p:anim>
                                  </p:childTnLst>
                                </p:cTn>
                              </p:par>
                              <p:par>
                                <p:cTn id="27" presetID="10" presetClass="entr" presetSubtype="0" fill="hold" nodeType="withEffect">
                                  <p:stCondLst>
                                    <p:cond delay="0"/>
                                  </p:stCondLst>
                                  <p:childTnLst>
                                    <p:set>
                                      <p:cBhvr>
                                        <p:cTn id="28" dur="1" fill="hold">
                                          <p:stCondLst>
                                            <p:cond delay="0"/>
                                          </p:stCondLst>
                                        </p:cTn>
                                        <p:tgtEl>
                                          <p:spTgt spid="40"/>
                                        </p:tgtEl>
                                        <p:attrNameLst>
                                          <p:attrName>style.visibility</p:attrName>
                                        </p:attrNameLst>
                                      </p:cBhvr>
                                      <p:to>
                                        <p:strVal val="visible"/>
                                      </p:to>
                                    </p:set>
                                    <p:animEffect transition="in" filter="fade">
                                      <p:cBhvr>
                                        <p:cTn id="29" dur="500"/>
                                        <p:tgtEl>
                                          <p:spTgt spid="40"/>
                                        </p:tgtEl>
                                      </p:cBhvr>
                                    </p:animEffect>
                                  </p:childTnLst>
                                </p:cTn>
                              </p:par>
                              <p:par>
                                <p:cTn id="30" presetID="10" presetClass="entr" presetSubtype="0" fill="hold" nodeType="withEffect">
                                  <p:stCondLst>
                                    <p:cond delay="0"/>
                                  </p:stCondLst>
                                  <p:childTnLst>
                                    <p:set>
                                      <p:cBhvr>
                                        <p:cTn id="31" dur="1" fill="hold">
                                          <p:stCondLst>
                                            <p:cond delay="0"/>
                                          </p:stCondLst>
                                        </p:cTn>
                                        <p:tgtEl>
                                          <p:spTgt spid="31"/>
                                        </p:tgtEl>
                                        <p:attrNameLst>
                                          <p:attrName>style.visibility</p:attrName>
                                        </p:attrNameLst>
                                      </p:cBhvr>
                                      <p:to>
                                        <p:strVal val="visible"/>
                                      </p:to>
                                    </p:set>
                                    <p:animEffect transition="in" filter="fade">
                                      <p:cBhvr>
                                        <p:cTn id="32" dur="500"/>
                                        <p:tgtEl>
                                          <p:spTgt spid="31"/>
                                        </p:tgtEl>
                                      </p:cBhvr>
                                    </p:animEffect>
                                  </p:childTnLst>
                                </p:cTn>
                              </p:par>
                              <p:par>
                                <p:cTn id="33" presetID="10" presetClass="entr" presetSubtype="0" fill="hold" nodeType="withEffect">
                                  <p:stCondLst>
                                    <p:cond delay="0"/>
                                  </p:stCondLst>
                                  <p:childTnLst>
                                    <p:set>
                                      <p:cBhvr>
                                        <p:cTn id="34" dur="1" fill="hold">
                                          <p:stCondLst>
                                            <p:cond delay="0"/>
                                          </p:stCondLst>
                                        </p:cTn>
                                        <p:tgtEl>
                                          <p:spTgt spid="4"/>
                                        </p:tgtEl>
                                        <p:attrNameLst>
                                          <p:attrName>style.visibility</p:attrName>
                                        </p:attrNameLst>
                                      </p:cBhvr>
                                      <p:to>
                                        <p:strVal val="visible"/>
                                      </p:to>
                                    </p:set>
                                    <p:animEffect transition="in" filter="fade">
                                      <p:cBhvr>
                                        <p:cTn id="35" dur="500"/>
                                        <p:tgtEl>
                                          <p:spTgt spid="4"/>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32"/>
                                        </p:tgtEl>
                                        <p:attrNameLst>
                                          <p:attrName>style.visibility</p:attrName>
                                        </p:attrNameLst>
                                      </p:cBhvr>
                                      <p:to>
                                        <p:strVal val="visible"/>
                                      </p:to>
                                    </p:set>
                                    <p:animEffect transition="in" filter="fade">
                                      <p:cBhvr>
                                        <p:cTn id="38" dur="500"/>
                                        <p:tgtEl>
                                          <p:spTgt spid="32"/>
                                        </p:tgtEl>
                                      </p:cBhvr>
                                    </p:animEffect>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25"/>
                                        </p:tgtEl>
                                        <p:attrNameLst>
                                          <p:attrName>style.visibility</p:attrName>
                                        </p:attrNameLst>
                                      </p:cBhvr>
                                      <p:to>
                                        <p:strVal val="visible"/>
                                      </p:to>
                                    </p:set>
                                    <p:anim calcmode="lin" valueType="num">
                                      <p:cBhvr additive="base">
                                        <p:cTn id="43" dur="500" fill="hold"/>
                                        <p:tgtEl>
                                          <p:spTgt spid="25"/>
                                        </p:tgtEl>
                                        <p:attrNameLst>
                                          <p:attrName>ppt_x</p:attrName>
                                        </p:attrNameLst>
                                      </p:cBhvr>
                                      <p:tavLst>
                                        <p:tav tm="0">
                                          <p:val>
                                            <p:strVal val="#ppt_x"/>
                                          </p:val>
                                        </p:tav>
                                        <p:tav tm="100000">
                                          <p:val>
                                            <p:strVal val="#ppt_x"/>
                                          </p:val>
                                        </p:tav>
                                      </p:tavLst>
                                    </p:anim>
                                    <p:anim calcmode="lin" valueType="num">
                                      <p:cBhvr additive="base">
                                        <p:cTn id="44" dur="500" fill="hold"/>
                                        <p:tgtEl>
                                          <p:spTgt spid="25"/>
                                        </p:tgtEl>
                                        <p:attrNameLst>
                                          <p:attrName>ppt_y</p:attrName>
                                        </p:attrNameLst>
                                      </p:cBhvr>
                                      <p:tavLst>
                                        <p:tav tm="0">
                                          <p:val>
                                            <p:strVal val="1+#ppt_h/2"/>
                                          </p:val>
                                        </p:tav>
                                        <p:tav tm="100000">
                                          <p:val>
                                            <p:strVal val="#ppt_y"/>
                                          </p:val>
                                        </p:tav>
                                      </p:tavLst>
                                    </p:anim>
                                  </p:childTnLst>
                                </p:cTn>
                              </p:par>
                              <p:par>
                                <p:cTn id="45" presetID="2" presetClass="entr" presetSubtype="4" fill="hold" grpId="0" nodeType="withEffect">
                                  <p:stCondLst>
                                    <p:cond delay="0"/>
                                  </p:stCondLst>
                                  <p:childTnLst>
                                    <p:set>
                                      <p:cBhvr>
                                        <p:cTn id="46" dur="1" fill="hold">
                                          <p:stCondLst>
                                            <p:cond delay="0"/>
                                          </p:stCondLst>
                                        </p:cTn>
                                        <p:tgtEl>
                                          <p:spTgt spid="28"/>
                                        </p:tgtEl>
                                        <p:attrNameLst>
                                          <p:attrName>style.visibility</p:attrName>
                                        </p:attrNameLst>
                                      </p:cBhvr>
                                      <p:to>
                                        <p:strVal val="visible"/>
                                      </p:to>
                                    </p:set>
                                    <p:anim calcmode="lin" valueType="num">
                                      <p:cBhvr additive="base">
                                        <p:cTn id="47" dur="500" fill="hold"/>
                                        <p:tgtEl>
                                          <p:spTgt spid="28"/>
                                        </p:tgtEl>
                                        <p:attrNameLst>
                                          <p:attrName>ppt_x</p:attrName>
                                        </p:attrNameLst>
                                      </p:cBhvr>
                                      <p:tavLst>
                                        <p:tav tm="0">
                                          <p:val>
                                            <p:strVal val="#ppt_x"/>
                                          </p:val>
                                        </p:tav>
                                        <p:tav tm="100000">
                                          <p:val>
                                            <p:strVal val="#ppt_x"/>
                                          </p:val>
                                        </p:tav>
                                      </p:tavLst>
                                    </p:anim>
                                    <p:anim calcmode="lin" valueType="num">
                                      <p:cBhvr additive="base">
                                        <p:cTn id="48" dur="500" fill="hold"/>
                                        <p:tgtEl>
                                          <p:spTgt spid="28"/>
                                        </p:tgtEl>
                                        <p:attrNameLst>
                                          <p:attrName>ppt_y</p:attrName>
                                        </p:attrNameLst>
                                      </p:cBhvr>
                                      <p:tavLst>
                                        <p:tav tm="0">
                                          <p:val>
                                            <p:strVal val="1+#ppt_h/2"/>
                                          </p:val>
                                        </p:tav>
                                        <p:tav tm="100000">
                                          <p:val>
                                            <p:strVal val="#ppt_y"/>
                                          </p:val>
                                        </p:tav>
                                      </p:tavLst>
                                    </p:anim>
                                  </p:childTnLst>
                                </p:cTn>
                              </p:par>
                              <p:par>
                                <p:cTn id="49" presetID="2" presetClass="entr" presetSubtype="4" fill="hold" nodeType="withEffect">
                                  <p:stCondLst>
                                    <p:cond delay="0"/>
                                  </p:stCondLst>
                                  <p:childTnLst>
                                    <p:set>
                                      <p:cBhvr>
                                        <p:cTn id="50" dur="1" fill="hold">
                                          <p:stCondLst>
                                            <p:cond delay="0"/>
                                          </p:stCondLst>
                                        </p:cTn>
                                        <p:tgtEl>
                                          <p:spTgt spid="42"/>
                                        </p:tgtEl>
                                        <p:attrNameLst>
                                          <p:attrName>style.visibility</p:attrName>
                                        </p:attrNameLst>
                                      </p:cBhvr>
                                      <p:to>
                                        <p:strVal val="visible"/>
                                      </p:to>
                                    </p:set>
                                    <p:anim calcmode="lin" valueType="num">
                                      <p:cBhvr additive="base">
                                        <p:cTn id="51" dur="500" fill="hold"/>
                                        <p:tgtEl>
                                          <p:spTgt spid="42"/>
                                        </p:tgtEl>
                                        <p:attrNameLst>
                                          <p:attrName>ppt_x</p:attrName>
                                        </p:attrNameLst>
                                      </p:cBhvr>
                                      <p:tavLst>
                                        <p:tav tm="0">
                                          <p:val>
                                            <p:strVal val="#ppt_x"/>
                                          </p:val>
                                        </p:tav>
                                        <p:tav tm="100000">
                                          <p:val>
                                            <p:strVal val="#ppt_x"/>
                                          </p:val>
                                        </p:tav>
                                      </p:tavLst>
                                    </p:anim>
                                    <p:anim calcmode="lin" valueType="num">
                                      <p:cBhvr additive="base">
                                        <p:cTn id="52" dur="500" fill="hold"/>
                                        <p:tgtEl>
                                          <p:spTgt spid="42"/>
                                        </p:tgtEl>
                                        <p:attrNameLst>
                                          <p:attrName>ppt_y</p:attrName>
                                        </p:attrNameLst>
                                      </p:cBhvr>
                                      <p:tavLst>
                                        <p:tav tm="0">
                                          <p:val>
                                            <p:strVal val="1+#ppt_h/2"/>
                                          </p:val>
                                        </p:tav>
                                        <p:tav tm="100000">
                                          <p:val>
                                            <p:strVal val="#ppt_y"/>
                                          </p:val>
                                        </p:tav>
                                      </p:tavLst>
                                    </p:anim>
                                  </p:childTnLst>
                                </p:cTn>
                              </p:par>
                              <p:par>
                                <p:cTn id="53" presetID="2" presetClass="entr" presetSubtype="4" fill="hold" grpId="0" nodeType="withEffect">
                                  <p:stCondLst>
                                    <p:cond delay="0"/>
                                  </p:stCondLst>
                                  <p:childTnLst>
                                    <p:set>
                                      <p:cBhvr>
                                        <p:cTn id="54" dur="1" fill="hold">
                                          <p:stCondLst>
                                            <p:cond delay="0"/>
                                          </p:stCondLst>
                                        </p:cTn>
                                        <p:tgtEl>
                                          <p:spTgt spid="45"/>
                                        </p:tgtEl>
                                        <p:attrNameLst>
                                          <p:attrName>style.visibility</p:attrName>
                                        </p:attrNameLst>
                                      </p:cBhvr>
                                      <p:to>
                                        <p:strVal val="visible"/>
                                      </p:to>
                                    </p:set>
                                    <p:anim calcmode="lin" valueType="num">
                                      <p:cBhvr additive="base">
                                        <p:cTn id="55" dur="500" fill="hold"/>
                                        <p:tgtEl>
                                          <p:spTgt spid="45"/>
                                        </p:tgtEl>
                                        <p:attrNameLst>
                                          <p:attrName>ppt_x</p:attrName>
                                        </p:attrNameLst>
                                      </p:cBhvr>
                                      <p:tavLst>
                                        <p:tav tm="0">
                                          <p:val>
                                            <p:strVal val="#ppt_x"/>
                                          </p:val>
                                        </p:tav>
                                        <p:tav tm="100000">
                                          <p:val>
                                            <p:strVal val="#ppt_x"/>
                                          </p:val>
                                        </p:tav>
                                      </p:tavLst>
                                    </p:anim>
                                    <p:anim calcmode="lin" valueType="num">
                                      <p:cBhvr additive="base">
                                        <p:cTn id="56" dur="500" fill="hold"/>
                                        <p:tgtEl>
                                          <p:spTgt spid="45"/>
                                        </p:tgtEl>
                                        <p:attrNameLst>
                                          <p:attrName>ppt_y</p:attrName>
                                        </p:attrNameLst>
                                      </p:cBhvr>
                                      <p:tavLst>
                                        <p:tav tm="0">
                                          <p:val>
                                            <p:strVal val="1+#ppt_h/2"/>
                                          </p:val>
                                        </p:tav>
                                        <p:tav tm="100000">
                                          <p:val>
                                            <p:strVal val="#ppt_y"/>
                                          </p:val>
                                        </p:tav>
                                      </p:tavLst>
                                    </p:anim>
                                  </p:childTnLst>
                                </p:cTn>
                              </p:par>
                              <p:par>
                                <p:cTn id="57" presetID="2" presetClass="entr" presetSubtype="4" fill="hold" nodeType="withEffect">
                                  <p:stCondLst>
                                    <p:cond delay="0"/>
                                  </p:stCondLst>
                                  <p:childTnLst>
                                    <p:set>
                                      <p:cBhvr>
                                        <p:cTn id="58" dur="1" fill="hold">
                                          <p:stCondLst>
                                            <p:cond delay="0"/>
                                          </p:stCondLst>
                                        </p:cTn>
                                        <p:tgtEl>
                                          <p:spTgt spid="27"/>
                                        </p:tgtEl>
                                        <p:attrNameLst>
                                          <p:attrName>style.visibility</p:attrName>
                                        </p:attrNameLst>
                                      </p:cBhvr>
                                      <p:to>
                                        <p:strVal val="visible"/>
                                      </p:to>
                                    </p:set>
                                    <p:anim calcmode="lin" valueType="num">
                                      <p:cBhvr additive="base">
                                        <p:cTn id="59" dur="500" fill="hold"/>
                                        <p:tgtEl>
                                          <p:spTgt spid="27"/>
                                        </p:tgtEl>
                                        <p:attrNameLst>
                                          <p:attrName>ppt_x</p:attrName>
                                        </p:attrNameLst>
                                      </p:cBhvr>
                                      <p:tavLst>
                                        <p:tav tm="0">
                                          <p:val>
                                            <p:strVal val="#ppt_x"/>
                                          </p:val>
                                        </p:tav>
                                        <p:tav tm="100000">
                                          <p:val>
                                            <p:strVal val="#ppt_x"/>
                                          </p:val>
                                        </p:tav>
                                      </p:tavLst>
                                    </p:anim>
                                    <p:anim calcmode="lin" valueType="num">
                                      <p:cBhvr additive="base">
                                        <p:cTn id="60" dur="500" fill="hold"/>
                                        <p:tgtEl>
                                          <p:spTgt spid="27"/>
                                        </p:tgtEl>
                                        <p:attrNameLst>
                                          <p:attrName>ppt_y</p:attrName>
                                        </p:attrNameLst>
                                      </p:cBhvr>
                                      <p:tavLst>
                                        <p:tav tm="0">
                                          <p:val>
                                            <p:strVal val="1+#ppt_h/2"/>
                                          </p:val>
                                        </p:tav>
                                        <p:tav tm="100000">
                                          <p:val>
                                            <p:strVal val="#ppt_y"/>
                                          </p:val>
                                        </p:tav>
                                      </p:tavLst>
                                    </p:anim>
                                  </p:childTnLst>
                                </p:cTn>
                              </p:par>
                              <p:par>
                                <p:cTn id="61" presetID="2" presetClass="entr" presetSubtype="4" fill="hold" grpId="0" nodeType="withEffect">
                                  <p:stCondLst>
                                    <p:cond delay="0"/>
                                  </p:stCondLst>
                                  <p:childTnLst>
                                    <p:set>
                                      <p:cBhvr>
                                        <p:cTn id="62" dur="1" fill="hold">
                                          <p:stCondLst>
                                            <p:cond delay="0"/>
                                          </p:stCondLst>
                                        </p:cTn>
                                        <p:tgtEl>
                                          <p:spTgt spid="47"/>
                                        </p:tgtEl>
                                        <p:attrNameLst>
                                          <p:attrName>style.visibility</p:attrName>
                                        </p:attrNameLst>
                                      </p:cBhvr>
                                      <p:to>
                                        <p:strVal val="visible"/>
                                      </p:to>
                                    </p:set>
                                    <p:anim calcmode="lin" valueType="num">
                                      <p:cBhvr additive="base">
                                        <p:cTn id="63" dur="500" fill="hold"/>
                                        <p:tgtEl>
                                          <p:spTgt spid="47"/>
                                        </p:tgtEl>
                                        <p:attrNameLst>
                                          <p:attrName>ppt_x</p:attrName>
                                        </p:attrNameLst>
                                      </p:cBhvr>
                                      <p:tavLst>
                                        <p:tav tm="0">
                                          <p:val>
                                            <p:strVal val="#ppt_x"/>
                                          </p:val>
                                        </p:tav>
                                        <p:tav tm="100000">
                                          <p:val>
                                            <p:strVal val="#ppt_x"/>
                                          </p:val>
                                        </p:tav>
                                      </p:tavLst>
                                    </p:anim>
                                    <p:anim calcmode="lin" valueType="num">
                                      <p:cBhvr additive="base">
                                        <p:cTn id="64" dur="500" fill="hold"/>
                                        <p:tgtEl>
                                          <p:spTgt spid="47"/>
                                        </p:tgtEl>
                                        <p:attrNameLst>
                                          <p:attrName>ppt_y</p:attrName>
                                        </p:attrNameLst>
                                      </p:cBhvr>
                                      <p:tavLst>
                                        <p:tav tm="0">
                                          <p:val>
                                            <p:strVal val="1+#ppt_h/2"/>
                                          </p:val>
                                        </p:tav>
                                        <p:tav tm="100000">
                                          <p:val>
                                            <p:strVal val="#ppt_y"/>
                                          </p:val>
                                        </p:tav>
                                      </p:tavLst>
                                    </p:anim>
                                  </p:childTnLst>
                                </p:cTn>
                              </p:par>
                              <p:par>
                                <p:cTn id="65" presetID="2" presetClass="entr" presetSubtype="4" fill="hold" grpId="0" nodeType="withEffect">
                                  <p:stCondLst>
                                    <p:cond delay="0"/>
                                  </p:stCondLst>
                                  <p:childTnLst>
                                    <p:set>
                                      <p:cBhvr>
                                        <p:cTn id="66" dur="1" fill="hold">
                                          <p:stCondLst>
                                            <p:cond delay="0"/>
                                          </p:stCondLst>
                                        </p:cTn>
                                        <p:tgtEl>
                                          <p:spTgt spid="46"/>
                                        </p:tgtEl>
                                        <p:attrNameLst>
                                          <p:attrName>style.visibility</p:attrName>
                                        </p:attrNameLst>
                                      </p:cBhvr>
                                      <p:to>
                                        <p:strVal val="visible"/>
                                      </p:to>
                                    </p:set>
                                    <p:anim calcmode="lin" valueType="num">
                                      <p:cBhvr additive="base">
                                        <p:cTn id="67" dur="500" fill="hold"/>
                                        <p:tgtEl>
                                          <p:spTgt spid="46"/>
                                        </p:tgtEl>
                                        <p:attrNameLst>
                                          <p:attrName>ppt_x</p:attrName>
                                        </p:attrNameLst>
                                      </p:cBhvr>
                                      <p:tavLst>
                                        <p:tav tm="0">
                                          <p:val>
                                            <p:strVal val="#ppt_x"/>
                                          </p:val>
                                        </p:tav>
                                        <p:tav tm="100000">
                                          <p:val>
                                            <p:strVal val="#ppt_x"/>
                                          </p:val>
                                        </p:tav>
                                      </p:tavLst>
                                    </p:anim>
                                    <p:anim calcmode="lin" valueType="num">
                                      <p:cBhvr additive="base">
                                        <p:cTn id="68" dur="500" fill="hold"/>
                                        <p:tgtEl>
                                          <p:spTgt spid="46"/>
                                        </p:tgtEl>
                                        <p:attrNameLst>
                                          <p:attrName>ppt_y</p:attrName>
                                        </p:attrNameLst>
                                      </p:cBhvr>
                                      <p:tavLst>
                                        <p:tav tm="0">
                                          <p:val>
                                            <p:strVal val="1+#ppt_h/2"/>
                                          </p:val>
                                        </p:tav>
                                        <p:tav tm="100000">
                                          <p:val>
                                            <p:strVal val="#ppt_y"/>
                                          </p:val>
                                        </p:tav>
                                      </p:tavLst>
                                    </p:anim>
                                  </p:childTnLst>
                                </p:cTn>
                              </p:par>
                              <p:par>
                                <p:cTn id="69" presetID="2" presetClass="entr" presetSubtype="4" fill="hold" nodeType="withEffect">
                                  <p:stCondLst>
                                    <p:cond delay="0"/>
                                  </p:stCondLst>
                                  <p:childTnLst>
                                    <p:set>
                                      <p:cBhvr>
                                        <p:cTn id="70" dur="1" fill="hold">
                                          <p:stCondLst>
                                            <p:cond delay="0"/>
                                          </p:stCondLst>
                                        </p:cTn>
                                        <p:tgtEl>
                                          <p:spTgt spid="44"/>
                                        </p:tgtEl>
                                        <p:attrNameLst>
                                          <p:attrName>style.visibility</p:attrName>
                                        </p:attrNameLst>
                                      </p:cBhvr>
                                      <p:to>
                                        <p:strVal val="visible"/>
                                      </p:to>
                                    </p:set>
                                    <p:anim calcmode="lin" valueType="num">
                                      <p:cBhvr additive="base">
                                        <p:cTn id="71" dur="500" fill="hold"/>
                                        <p:tgtEl>
                                          <p:spTgt spid="44"/>
                                        </p:tgtEl>
                                        <p:attrNameLst>
                                          <p:attrName>ppt_x</p:attrName>
                                        </p:attrNameLst>
                                      </p:cBhvr>
                                      <p:tavLst>
                                        <p:tav tm="0">
                                          <p:val>
                                            <p:strVal val="#ppt_x"/>
                                          </p:val>
                                        </p:tav>
                                        <p:tav tm="100000">
                                          <p:val>
                                            <p:strVal val="#ppt_x"/>
                                          </p:val>
                                        </p:tav>
                                      </p:tavLst>
                                    </p:anim>
                                    <p:anim calcmode="lin" valueType="num">
                                      <p:cBhvr additive="base">
                                        <p:cTn id="72" dur="500" fill="hold"/>
                                        <p:tgtEl>
                                          <p:spTgt spid="44"/>
                                        </p:tgtEl>
                                        <p:attrNameLst>
                                          <p:attrName>ppt_y</p:attrName>
                                        </p:attrNameLst>
                                      </p:cBhvr>
                                      <p:tavLst>
                                        <p:tav tm="0">
                                          <p:val>
                                            <p:strVal val="1+#ppt_h/2"/>
                                          </p:val>
                                        </p:tav>
                                        <p:tav tm="100000">
                                          <p:val>
                                            <p:strVal val="#ppt_y"/>
                                          </p:val>
                                        </p:tav>
                                      </p:tavLst>
                                    </p:anim>
                                  </p:childTnLst>
                                </p:cTn>
                              </p:par>
                              <p:par>
                                <p:cTn id="73" presetID="10" presetClass="entr" presetSubtype="0" fill="hold" nodeType="withEffect">
                                  <p:stCondLst>
                                    <p:cond delay="0"/>
                                  </p:stCondLst>
                                  <p:childTnLst>
                                    <p:set>
                                      <p:cBhvr>
                                        <p:cTn id="74" dur="1" fill="hold">
                                          <p:stCondLst>
                                            <p:cond delay="0"/>
                                          </p:stCondLst>
                                        </p:cTn>
                                        <p:tgtEl>
                                          <p:spTgt spid="34"/>
                                        </p:tgtEl>
                                        <p:attrNameLst>
                                          <p:attrName>style.visibility</p:attrName>
                                        </p:attrNameLst>
                                      </p:cBhvr>
                                      <p:to>
                                        <p:strVal val="visible"/>
                                      </p:to>
                                    </p:set>
                                    <p:animEffect transition="in" filter="fade">
                                      <p:cBhvr>
                                        <p:cTn id="75" dur="5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21" grpId="0"/>
      <p:bldP spid="28" grpId="0"/>
      <p:bldP spid="29" grpId="0" animBg="1"/>
      <p:bldP spid="32" grpId="0" animBg="1"/>
      <p:bldP spid="45" grpId="0"/>
      <p:bldP spid="46" grpId="0"/>
      <p:bldP spid="47" grpId="0"/>
    </p:bldLst>
  </p:timing>
</p:sld>
</file>

<file path=ppt/slides/slide1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7649" name="Rectangle 2"/>
          <p:cNvSpPr>
            <a:spLocks noGrp="1" noChangeArrowheads="1"/>
          </p:cNvSpPr>
          <p:nvPr>
            <p:ph type="title"/>
          </p:nvPr>
        </p:nvSpPr>
        <p:spPr>
          <a:xfrm>
            <a:off x="2667000" y="304800"/>
            <a:ext cx="7772400" cy="1104900"/>
          </a:xfrm>
        </p:spPr>
        <p:txBody>
          <a:bodyPr/>
          <a:lstStyle/>
          <a:p>
            <a:pPr eaLnBrk="1" hangingPunct="1"/>
            <a:r>
              <a:rPr lang="en-US" sz="4800" b="1" dirty="0"/>
              <a:t> </a:t>
            </a:r>
            <a:r>
              <a:rPr lang="en-US" b="1" dirty="0"/>
              <a:t>Monetary Policy Under Flexible Exchange Rates</a:t>
            </a:r>
            <a:endParaRPr lang="en-US" b="1" i="1" dirty="0"/>
          </a:p>
        </p:txBody>
      </p:sp>
      <p:sp>
        <p:nvSpPr>
          <p:cNvPr id="5123" name="Rectangle 3"/>
          <p:cNvSpPr>
            <a:spLocks noGrp="1" noChangeArrowheads="1"/>
          </p:cNvSpPr>
          <p:nvPr>
            <p:ph type="body" sz="half" idx="1"/>
          </p:nvPr>
        </p:nvSpPr>
        <p:spPr>
          <a:xfrm>
            <a:off x="1295400" y="2171700"/>
            <a:ext cx="10363200" cy="3505200"/>
          </a:xfrm>
        </p:spPr>
        <p:txBody>
          <a:bodyPr/>
          <a:lstStyle/>
          <a:p>
            <a:pPr lvl="1" eaLnBrk="1" hangingPunct="1">
              <a:lnSpc>
                <a:spcPct val="90000"/>
              </a:lnSpc>
            </a:pPr>
            <a:r>
              <a:rPr lang="en-US" dirty="0"/>
              <a:t>W</a:t>
            </a:r>
            <a:r>
              <a:rPr lang="en-US" sz="3200" dirty="0"/>
              <a:t>ith perfect capital immobility, a monetary stimulus increases Y, and the increase in imports causes an incipient BOP deficit to emerge.</a:t>
            </a:r>
          </a:p>
          <a:p>
            <a:pPr lvl="1" eaLnBrk="1" hangingPunct="1">
              <a:lnSpc>
                <a:spcPct val="90000"/>
              </a:lnSpc>
            </a:pPr>
            <a:r>
              <a:rPr lang="en-US" sz="3200" dirty="0"/>
              <a:t>As currency depreciates, BP shifts rightward.</a:t>
            </a:r>
          </a:p>
          <a:p>
            <a:pPr lvl="1" eaLnBrk="1" hangingPunct="1">
              <a:lnSpc>
                <a:spcPct val="90000"/>
              </a:lnSpc>
            </a:pPr>
            <a:r>
              <a:rPr lang="en-US" sz="3200" dirty="0"/>
              <a:t>Depreciation also shifts IS rightwards.</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5123">
                                            <p:txEl>
                                              <p:pRg st="0" end="0"/>
                                            </p:txEl>
                                          </p:spTgt>
                                        </p:tgtEl>
                                        <p:attrNameLst>
                                          <p:attrName>style.visibility</p:attrName>
                                        </p:attrNameLst>
                                      </p:cBhvr>
                                      <p:to>
                                        <p:strVal val="visible"/>
                                      </p:to>
                                    </p:set>
                                    <p:animEffect transition="in" filter="wipe(up)">
                                      <p:cBhvr>
                                        <p:cTn id="7" dur="500"/>
                                        <p:tgtEl>
                                          <p:spTgt spid="512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37" fill="hold" grpId="0" nodeType="clickEffect">
                                  <p:stCondLst>
                                    <p:cond delay="0"/>
                                  </p:stCondLst>
                                  <p:childTnLst>
                                    <p:set>
                                      <p:cBhvr>
                                        <p:cTn id="11" dur="1" fill="hold">
                                          <p:stCondLst>
                                            <p:cond delay="0"/>
                                          </p:stCondLst>
                                        </p:cTn>
                                        <p:tgtEl>
                                          <p:spTgt spid="5123">
                                            <p:txEl>
                                              <p:pRg st="1" end="1"/>
                                            </p:txEl>
                                          </p:spTgt>
                                        </p:tgtEl>
                                        <p:attrNameLst>
                                          <p:attrName>style.visibility</p:attrName>
                                        </p:attrNameLst>
                                      </p:cBhvr>
                                      <p:to>
                                        <p:strVal val="visible"/>
                                      </p:to>
                                    </p:set>
                                    <p:animEffect transition="in" filter="barn(outVertical)">
                                      <p:cBhvr>
                                        <p:cTn id="12" dur="500"/>
                                        <p:tgtEl>
                                          <p:spTgt spid="512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5123">
                                            <p:txEl>
                                              <p:pRg st="2" end="2"/>
                                            </p:txEl>
                                          </p:spTgt>
                                        </p:tgtEl>
                                        <p:attrNameLst>
                                          <p:attrName>style.visibility</p:attrName>
                                        </p:attrNameLst>
                                      </p:cBhvr>
                                      <p:to>
                                        <p:strVal val="visible"/>
                                      </p:to>
                                    </p:set>
                                    <p:animEffect transition="in" filter="wipe(left)">
                                      <p:cBhvr>
                                        <p:cTn id="17" dur="500"/>
                                        <p:tgtEl>
                                          <p:spTgt spid="512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3" grpId="0" uiExpand="1"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Title 1"/>
          <p:cNvSpPr>
            <a:spLocks noGrp="1"/>
          </p:cNvSpPr>
          <p:nvPr>
            <p:ph type="title"/>
          </p:nvPr>
        </p:nvSpPr>
        <p:spPr>
          <a:xfrm>
            <a:off x="1524000" y="222086"/>
            <a:ext cx="10058400" cy="1096962"/>
          </a:xfrm>
        </p:spPr>
        <p:txBody>
          <a:bodyPr/>
          <a:lstStyle/>
          <a:p>
            <a:pPr eaLnBrk="1" hangingPunct="1"/>
            <a:r>
              <a:rPr lang="en-US" b="1" dirty="0"/>
              <a:t>Monetary Policy Under Flexible Exchange Rates</a:t>
            </a:r>
          </a:p>
        </p:txBody>
      </p:sp>
      <p:cxnSp>
        <p:nvCxnSpPr>
          <p:cNvPr id="4" name="Straight Arrow Connector 3"/>
          <p:cNvCxnSpPr/>
          <p:nvPr/>
        </p:nvCxnSpPr>
        <p:spPr>
          <a:xfrm rot="5400000" flipH="1" flipV="1">
            <a:off x="2400301" y="3619501"/>
            <a:ext cx="3886200" cy="3175"/>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5" name="Straight Arrow Connector 4"/>
          <p:cNvCxnSpPr/>
          <p:nvPr/>
        </p:nvCxnSpPr>
        <p:spPr>
          <a:xfrm flipV="1">
            <a:off x="4343400" y="5562600"/>
            <a:ext cx="4953000" cy="1588"/>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28676" name="TextBox 8"/>
          <p:cNvSpPr txBox="1">
            <a:spLocks noChangeArrowheads="1"/>
          </p:cNvSpPr>
          <p:nvPr/>
        </p:nvSpPr>
        <p:spPr bwMode="auto">
          <a:xfrm>
            <a:off x="9144001" y="5715000"/>
            <a:ext cx="938213" cy="400050"/>
          </a:xfrm>
          <a:prstGeom prst="rect">
            <a:avLst/>
          </a:prstGeom>
          <a:noFill/>
          <a:ln w="9525">
            <a:noFill/>
            <a:miter lim="800000"/>
            <a:headEnd/>
            <a:tailEnd/>
          </a:ln>
        </p:spPr>
        <p:txBody>
          <a:bodyPr wrap="none">
            <a:spAutoFit/>
          </a:bodyPr>
          <a:lstStyle/>
          <a:p>
            <a:pPr algn="ctr" eaLnBrk="0" hangingPunct="0"/>
            <a:r>
              <a:rPr lang="en-US" sz="2000"/>
              <a:t>income</a:t>
            </a:r>
          </a:p>
        </p:txBody>
      </p:sp>
      <p:sp>
        <p:nvSpPr>
          <p:cNvPr id="28677" name="TextBox 9"/>
          <p:cNvSpPr txBox="1">
            <a:spLocks noChangeArrowheads="1"/>
          </p:cNvSpPr>
          <p:nvPr/>
        </p:nvSpPr>
        <p:spPr bwMode="auto">
          <a:xfrm>
            <a:off x="3962400" y="1676400"/>
            <a:ext cx="255588" cy="400050"/>
          </a:xfrm>
          <a:prstGeom prst="rect">
            <a:avLst/>
          </a:prstGeom>
          <a:noFill/>
          <a:ln w="9525">
            <a:noFill/>
            <a:miter lim="800000"/>
            <a:headEnd/>
            <a:tailEnd/>
          </a:ln>
        </p:spPr>
        <p:txBody>
          <a:bodyPr wrap="none">
            <a:spAutoFit/>
          </a:bodyPr>
          <a:lstStyle/>
          <a:p>
            <a:pPr algn="ctr" eaLnBrk="0" hangingPunct="0"/>
            <a:r>
              <a:rPr lang="en-US" sz="2000"/>
              <a:t>i</a:t>
            </a:r>
          </a:p>
        </p:txBody>
      </p:sp>
      <p:sp>
        <p:nvSpPr>
          <p:cNvPr id="28678" name="TextBox 26"/>
          <p:cNvSpPr txBox="1">
            <a:spLocks noChangeArrowheads="1"/>
          </p:cNvSpPr>
          <p:nvPr/>
        </p:nvSpPr>
        <p:spPr bwMode="auto">
          <a:xfrm>
            <a:off x="6172201" y="1524000"/>
            <a:ext cx="498475" cy="400050"/>
          </a:xfrm>
          <a:prstGeom prst="rect">
            <a:avLst/>
          </a:prstGeom>
          <a:noFill/>
          <a:ln w="9525">
            <a:noFill/>
            <a:miter lim="800000"/>
            <a:headEnd/>
            <a:tailEnd/>
          </a:ln>
        </p:spPr>
        <p:txBody>
          <a:bodyPr wrap="none">
            <a:spAutoFit/>
          </a:bodyPr>
          <a:lstStyle/>
          <a:p>
            <a:pPr algn="ctr" eaLnBrk="0" hangingPunct="0"/>
            <a:r>
              <a:rPr lang="en-US" sz="2000"/>
              <a:t>BP</a:t>
            </a:r>
            <a:endParaRPr lang="en-US" sz="2000" baseline="-25000"/>
          </a:p>
        </p:txBody>
      </p:sp>
      <p:cxnSp>
        <p:nvCxnSpPr>
          <p:cNvPr id="12" name="Straight Connector 11"/>
          <p:cNvCxnSpPr/>
          <p:nvPr/>
        </p:nvCxnSpPr>
        <p:spPr>
          <a:xfrm rot="5400000" flipH="1" flipV="1">
            <a:off x="4648994" y="3733006"/>
            <a:ext cx="3657600" cy="158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28680" name="TextBox 14"/>
          <p:cNvSpPr txBox="1">
            <a:spLocks noChangeArrowheads="1"/>
          </p:cNvSpPr>
          <p:nvPr/>
        </p:nvSpPr>
        <p:spPr bwMode="auto">
          <a:xfrm>
            <a:off x="8153400" y="5105400"/>
            <a:ext cx="412750" cy="400050"/>
          </a:xfrm>
          <a:prstGeom prst="rect">
            <a:avLst/>
          </a:prstGeom>
          <a:noFill/>
          <a:ln w="9525">
            <a:noFill/>
            <a:miter lim="800000"/>
            <a:headEnd/>
            <a:tailEnd/>
          </a:ln>
        </p:spPr>
        <p:txBody>
          <a:bodyPr wrap="none">
            <a:spAutoFit/>
          </a:bodyPr>
          <a:lstStyle/>
          <a:p>
            <a:pPr algn="ctr" eaLnBrk="0" hangingPunct="0"/>
            <a:r>
              <a:rPr lang="en-US" sz="2000"/>
              <a:t>IS</a:t>
            </a:r>
            <a:endParaRPr lang="en-US" sz="2000" baseline="-25000"/>
          </a:p>
        </p:txBody>
      </p:sp>
      <p:sp>
        <p:nvSpPr>
          <p:cNvPr id="28681" name="TextBox 15"/>
          <p:cNvSpPr txBox="1">
            <a:spLocks noChangeArrowheads="1"/>
          </p:cNvSpPr>
          <p:nvPr/>
        </p:nvSpPr>
        <p:spPr bwMode="auto">
          <a:xfrm>
            <a:off x="7315201" y="1447800"/>
            <a:ext cx="569913" cy="400050"/>
          </a:xfrm>
          <a:prstGeom prst="rect">
            <a:avLst/>
          </a:prstGeom>
          <a:noFill/>
          <a:ln w="9525">
            <a:noFill/>
            <a:miter lim="800000"/>
            <a:headEnd/>
            <a:tailEnd/>
          </a:ln>
        </p:spPr>
        <p:txBody>
          <a:bodyPr wrap="none">
            <a:spAutoFit/>
          </a:bodyPr>
          <a:lstStyle/>
          <a:p>
            <a:pPr algn="ctr" eaLnBrk="0" hangingPunct="0"/>
            <a:r>
              <a:rPr lang="en-US" sz="2000"/>
              <a:t>LM</a:t>
            </a:r>
            <a:endParaRPr lang="en-US" sz="2000" baseline="-25000"/>
          </a:p>
        </p:txBody>
      </p:sp>
      <p:sp>
        <p:nvSpPr>
          <p:cNvPr id="18" name="Oval 17"/>
          <p:cNvSpPr/>
          <p:nvPr/>
        </p:nvSpPr>
        <p:spPr>
          <a:xfrm>
            <a:off x="6400800" y="3733800"/>
            <a:ext cx="152400" cy="152400"/>
          </a:xfrm>
          <a:prstGeom prst="ellipse">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endParaRPr lang="en-US"/>
          </a:p>
        </p:txBody>
      </p:sp>
      <p:cxnSp>
        <p:nvCxnSpPr>
          <p:cNvPr id="21" name="Straight Connector 20"/>
          <p:cNvCxnSpPr>
            <a:stCxn id="18" idx="0"/>
          </p:cNvCxnSpPr>
          <p:nvPr/>
        </p:nvCxnSpPr>
        <p:spPr>
          <a:xfrm rot="16200000" flipH="1">
            <a:off x="5562601" y="4648201"/>
            <a:ext cx="1828800" cy="3175"/>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a:xfrm rot="10800000">
            <a:off x="4343401" y="3810000"/>
            <a:ext cx="2132013" cy="1588"/>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28686" name="TextBox 24"/>
          <p:cNvSpPr txBox="1">
            <a:spLocks noChangeArrowheads="1"/>
          </p:cNvSpPr>
          <p:nvPr/>
        </p:nvSpPr>
        <p:spPr bwMode="auto">
          <a:xfrm>
            <a:off x="3886200" y="3657600"/>
            <a:ext cx="477838" cy="369888"/>
          </a:xfrm>
          <a:prstGeom prst="rect">
            <a:avLst/>
          </a:prstGeom>
          <a:noFill/>
          <a:ln w="9525">
            <a:noFill/>
            <a:miter lim="800000"/>
            <a:headEnd/>
            <a:tailEnd/>
          </a:ln>
        </p:spPr>
        <p:txBody>
          <a:bodyPr>
            <a:spAutoFit/>
          </a:bodyPr>
          <a:lstStyle/>
          <a:p>
            <a:pPr algn="ctr" eaLnBrk="0" hangingPunct="0"/>
            <a:r>
              <a:rPr lang="en-US" sz="1800"/>
              <a:t>i</a:t>
            </a:r>
            <a:r>
              <a:rPr lang="en-US" sz="1800" baseline="-25000"/>
              <a:t>0</a:t>
            </a:r>
          </a:p>
        </p:txBody>
      </p:sp>
      <p:sp>
        <p:nvSpPr>
          <p:cNvPr id="28687" name="TextBox 25"/>
          <p:cNvSpPr txBox="1">
            <a:spLocks noChangeArrowheads="1"/>
          </p:cNvSpPr>
          <p:nvPr/>
        </p:nvSpPr>
        <p:spPr bwMode="auto">
          <a:xfrm>
            <a:off x="6324600" y="5638800"/>
            <a:ext cx="457200" cy="369888"/>
          </a:xfrm>
          <a:prstGeom prst="rect">
            <a:avLst/>
          </a:prstGeom>
          <a:noFill/>
          <a:ln w="9525">
            <a:noFill/>
            <a:miter lim="800000"/>
            <a:headEnd/>
            <a:tailEnd/>
          </a:ln>
        </p:spPr>
        <p:txBody>
          <a:bodyPr>
            <a:spAutoFit/>
          </a:bodyPr>
          <a:lstStyle/>
          <a:p>
            <a:pPr algn="ctr" eaLnBrk="0" hangingPunct="0"/>
            <a:r>
              <a:rPr lang="en-US" sz="1800"/>
              <a:t>Y</a:t>
            </a:r>
            <a:r>
              <a:rPr lang="en-US" sz="1800" baseline="-25000"/>
              <a:t>0</a:t>
            </a:r>
          </a:p>
        </p:txBody>
      </p:sp>
      <p:cxnSp>
        <p:nvCxnSpPr>
          <p:cNvPr id="23" name="Straight Connector 22"/>
          <p:cNvCxnSpPr/>
          <p:nvPr/>
        </p:nvCxnSpPr>
        <p:spPr>
          <a:xfrm rot="5400000" flipH="1" flipV="1">
            <a:off x="4838700" y="2705100"/>
            <a:ext cx="3505200" cy="16002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a:xfrm>
            <a:off x="4829888" y="2438400"/>
            <a:ext cx="3276600" cy="27432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a:xfrm rot="5400000" flipH="1" flipV="1">
            <a:off x="5222851" y="2857500"/>
            <a:ext cx="3505200" cy="1600200"/>
          </a:xfrm>
          <a:prstGeom prst="line">
            <a:avLst/>
          </a:prstGeom>
          <a:ln>
            <a:solidFill>
              <a:srgbClr val="C00000"/>
            </a:solidFill>
            <a:headEnd type="none" w="med" len="med"/>
            <a:tailEnd type="none" w="med" len="med"/>
          </a:ln>
        </p:spPr>
        <p:style>
          <a:lnRef idx="2">
            <a:schemeClr val="dk1"/>
          </a:lnRef>
          <a:fillRef idx="0">
            <a:schemeClr val="dk1"/>
          </a:fillRef>
          <a:effectRef idx="1">
            <a:schemeClr val="dk1"/>
          </a:effectRef>
          <a:fontRef idx="minor">
            <a:schemeClr val="tx1"/>
          </a:fontRef>
        </p:style>
      </p:cxnSp>
      <p:sp>
        <p:nvSpPr>
          <p:cNvPr id="41" name="TextBox 40"/>
          <p:cNvSpPr txBox="1">
            <a:spLocks noChangeArrowheads="1"/>
          </p:cNvSpPr>
          <p:nvPr/>
        </p:nvSpPr>
        <p:spPr bwMode="auto">
          <a:xfrm>
            <a:off x="7726365" y="1699178"/>
            <a:ext cx="615950" cy="400050"/>
          </a:xfrm>
          <a:prstGeom prst="rect">
            <a:avLst/>
          </a:prstGeom>
          <a:noFill/>
          <a:ln w="9525">
            <a:noFill/>
            <a:miter lim="800000"/>
            <a:headEnd/>
            <a:tailEnd/>
          </a:ln>
        </p:spPr>
        <p:txBody>
          <a:bodyPr wrap="none">
            <a:spAutoFit/>
          </a:bodyPr>
          <a:lstStyle/>
          <a:p>
            <a:pPr algn="ctr" eaLnBrk="0" hangingPunct="0"/>
            <a:r>
              <a:rPr lang="en-US" sz="2000" dirty="0"/>
              <a:t>LM'</a:t>
            </a:r>
            <a:endParaRPr lang="en-US" sz="2000" baseline="-25000" dirty="0"/>
          </a:p>
        </p:txBody>
      </p:sp>
      <p:sp>
        <p:nvSpPr>
          <p:cNvPr id="28692" name="TextBox 41"/>
          <p:cNvSpPr txBox="1">
            <a:spLocks noChangeArrowheads="1"/>
          </p:cNvSpPr>
          <p:nvPr/>
        </p:nvSpPr>
        <p:spPr bwMode="auto">
          <a:xfrm>
            <a:off x="8997235" y="1308893"/>
            <a:ext cx="2256713" cy="830263"/>
          </a:xfrm>
          <a:prstGeom prst="rect">
            <a:avLst/>
          </a:prstGeom>
          <a:solidFill>
            <a:srgbClr val="FFFF00"/>
          </a:solidFill>
          <a:ln w="9525">
            <a:noFill/>
            <a:miter lim="800000"/>
            <a:headEnd/>
            <a:tailEnd/>
          </a:ln>
        </p:spPr>
        <p:txBody>
          <a:bodyPr wrap="square">
            <a:spAutoFit/>
          </a:bodyPr>
          <a:lstStyle/>
          <a:p>
            <a:pPr algn="ctr" eaLnBrk="0" hangingPunct="0"/>
            <a:r>
              <a:rPr lang="en-US" dirty="0"/>
              <a:t>Perfect capital immobility</a:t>
            </a:r>
          </a:p>
        </p:txBody>
      </p:sp>
      <p:cxnSp>
        <p:nvCxnSpPr>
          <p:cNvPr id="24" name="Straight Connector 23"/>
          <p:cNvCxnSpPr/>
          <p:nvPr/>
        </p:nvCxnSpPr>
        <p:spPr>
          <a:xfrm rot="5400000" flipH="1" flipV="1">
            <a:off x="5182394" y="3733006"/>
            <a:ext cx="3657600" cy="1588"/>
          </a:xfrm>
          <a:prstGeom prst="line">
            <a:avLst/>
          </a:prstGeom>
          <a:ln w="25400">
            <a:solidFill>
              <a:srgbClr val="C00000"/>
            </a:solidFill>
          </a:ln>
        </p:spPr>
        <p:style>
          <a:lnRef idx="1">
            <a:schemeClr val="accent1"/>
          </a:lnRef>
          <a:fillRef idx="0">
            <a:schemeClr val="accent1"/>
          </a:fillRef>
          <a:effectRef idx="0">
            <a:schemeClr val="accent1"/>
          </a:effectRef>
          <a:fontRef idx="minor">
            <a:schemeClr val="tx1"/>
          </a:fontRef>
        </p:style>
      </p:cxnSp>
      <p:sp>
        <p:nvSpPr>
          <p:cNvPr id="29" name="TextBox 28"/>
          <p:cNvSpPr txBox="1">
            <a:spLocks noChangeArrowheads="1"/>
          </p:cNvSpPr>
          <p:nvPr/>
        </p:nvSpPr>
        <p:spPr bwMode="auto">
          <a:xfrm>
            <a:off x="6858000" y="1524000"/>
            <a:ext cx="546100" cy="400050"/>
          </a:xfrm>
          <a:prstGeom prst="rect">
            <a:avLst/>
          </a:prstGeom>
          <a:noFill/>
          <a:ln w="9525">
            <a:noFill/>
            <a:miter lim="800000"/>
            <a:headEnd/>
            <a:tailEnd/>
          </a:ln>
        </p:spPr>
        <p:txBody>
          <a:bodyPr wrap="none">
            <a:spAutoFit/>
          </a:bodyPr>
          <a:lstStyle/>
          <a:p>
            <a:pPr algn="ctr" eaLnBrk="0" hangingPunct="0"/>
            <a:r>
              <a:rPr lang="en-US" sz="2000" dirty="0"/>
              <a:t>BP'</a:t>
            </a:r>
            <a:endParaRPr lang="en-US" sz="2000" baseline="-25000" dirty="0"/>
          </a:p>
        </p:txBody>
      </p:sp>
      <p:cxnSp>
        <p:nvCxnSpPr>
          <p:cNvPr id="32" name="Straight Connector 31"/>
          <p:cNvCxnSpPr/>
          <p:nvPr/>
        </p:nvCxnSpPr>
        <p:spPr>
          <a:xfrm>
            <a:off x="5562600" y="2286000"/>
            <a:ext cx="3276600" cy="2743200"/>
          </a:xfrm>
          <a:prstGeom prst="line">
            <a:avLst/>
          </a:prstGeom>
          <a:ln w="25400">
            <a:solidFill>
              <a:srgbClr val="C00000"/>
            </a:solidFill>
          </a:ln>
        </p:spPr>
        <p:style>
          <a:lnRef idx="1">
            <a:schemeClr val="accent1"/>
          </a:lnRef>
          <a:fillRef idx="0">
            <a:schemeClr val="accent1"/>
          </a:fillRef>
          <a:effectRef idx="0">
            <a:schemeClr val="accent1"/>
          </a:effectRef>
          <a:fontRef idx="minor">
            <a:schemeClr val="tx1"/>
          </a:fontRef>
        </p:style>
      </p:cxnSp>
      <p:sp>
        <p:nvSpPr>
          <p:cNvPr id="33" name="TextBox 32"/>
          <p:cNvSpPr txBox="1">
            <a:spLocks noChangeArrowheads="1"/>
          </p:cNvSpPr>
          <p:nvPr/>
        </p:nvSpPr>
        <p:spPr bwMode="auto">
          <a:xfrm>
            <a:off x="8839200" y="5029200"/>
            <a:ext cx="458788" cy="400050"/>
          </a:xfrm>
          <a:prstGeom prst="rect">
            <a:avLst/>
          </a:prstGeom>
          <a:noFill/>
          <a:ln w="9525">
            <a:noFill/>
            <a:miter lim="800000"/>
            <a:headEnd/>
            <a:tailEnd/>
          </a:ln>
        </p:spPr>
        <p:txBody>
          <a:bodyPr wrap="none">
            <a:spAutoFit/>
          </a:bodyPr>
          <a:lstStyle/>
          <a:p>
            <a:pPr algn="ctr" eaLnBrk="0" hangingPunct="0"/>
            <a:r>
              <a:rPr lang="en-US" sz="2000" dirty="0"/>
              <a:t>IS'</a:t>
            </a:r>
            <a:endParaRPr lang="en-US" sz="2000" baseline="-25000" dirty="0"/>
          </a:p>
        </p:txBody>
      </p:sp>
      <p:cxnSp>
        <p:nvCxnSpPr>
          <p:cNvPr id="34" name="Straight Connector 33"/>
          <p:cNvCxnSpPr/>
          <p:nvPr/>
        </p:nvCxnSpPr>
        <p:spPr>
          <a:xfrm rot="10800000">
            <a:off x="4343401" y="3505200"/>
            <a:ext cx="2665413" cy="1588"/>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37" name="TextBox 36"/>
          <p:cNvSpPr txBox="1">
            <a:spLocks noChangeArrowheads="1"/>
          </p:cNvSpPr>
          <p:nvPr/>
        </p:nvSpPr>
        <p:spPr bwMode="auto">
          <a:xfrm>
            <a:off x="3886200" y="3276600"/>
            <a:ext cx="477838" cy="369888"/>
          </a:xfrm>
          <a:prstGeom prst="rect">
            <a:avLst/>
          </a:prstGeom>
          <a:noFill/>
          <a:ln w="9525">
            <a:noFill/>
            <a:miter lim="800000"/>
            <a:headEnd/>
            <a:tailEnd/>
          </a:ln>
        </p:spPr>
        <p:txBody>
          <a:bodyPr>
            <a:spAutoFit/>
          </a:bodyPr>
          <a:lstStyle/>
          <a:p>
            <a:pPr algn="ctr" eaLnBrk="0" hangingPunct="0"/>
            <a:r>
              <a:rPr lang="en-US" sz="1800"/>
              <a:t>i</a:t>
            </a:r>
            <a:r>
              <a:rPr lang="en-US" sz="1800" baseline="-25000"/>
              <a:t>2</a:t>
            </a:r>
          </a:p>
        </p:txBody>
      </p:sp>
      <p:sp>
        <p:nvSpPr>
          <p:cNvPr id="38" name="TextBox 37"/>
          <p:cNvSpPr txBox="1">
            <a:spLocks noChangeArrowheads="1"/>
          </p:cNvSpPr>
          <p:nvPr/>
        </p:nvSpPr>
        <p:spPr bwMode="auto">
          <a:xfrm>
            <a:off x="6809499" y="5629173"/>
            <a:ext cx="457200" cy="369888"/>
          </a:xfrm>
          <a:prstGeom prst="rect">
            <a:avLst/>
          </a:prstGeom>
          <a:noFill/>
          <a:ln w="9525">
            <a:noFill/>
            <a:miter lim="800000"/>
            <a:headEnd/>
            <a:tailEnd/>
          </a:ln>
        </p:spPr>
        <p:txBody>
          <a:bodyPr>
            <a:spAutoFit/>
          </a:bodyPr>
          <a:lstStyle/>
          <a:p>
            <a:pPr algn="ctr" eaLnBrk="0" hangingPunct="0"/>
            <a:r>
              <a:rPr lang="en-US" sz="1800" dirty="0"/>
              <a:t>Y</a:t>
            </a:r>
            <a:r>
              <a:rPr lang="en-US" sz="1800" baseline="-25000" dirty="0"/>
              <a:t>2</a:t>
            </a:r>
          </a:p>
        </p:txBody>
      </p:sp>
      <p:sp>
        <p:nvSpPr>
          <p:cNvPr id="2" name="Oval 1">
            <a:extLst>
              <a:ext uri="{FF2B5EF4-FFF2-40B4-BE49-F238E27FC236}">
                <a16:creationId xmlns:a16="http://schemas.microsoft.com/office/drawing/2014/main" id="{74735951-E37C-4E30-9CA7-4FE0D30AD868}"/>
              </a:ext>
            </a:extLst>
          </p:cNvPr>
          <p:cNvSpPr/>
          <p:nvPr/>
        </p:nvSpPr>
        <p:spPr>
          <a:xfrm>
            <a:off x="6531661" y="3886611"/>
            <a:ext cx="391423" cy="298033"/>
          </a:xfrm>
          <a:prstGeom prst="ellipse">
            <a:avLst/>
          </a:prstGeom>
          <a:noFill/>
          <a:ln>
            <a:solidFill>
              <a:srgbClr val="66FF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6" name="Düz Ok Bağlayıcısı 5">
            <a:extLst>
              <a:ext uri="{FF2B5EF4-FFF2-40B4-BE49-F238E27FC236}">
                <a16:creationId xmlns:a16="http://schemas.microsoft.com/office/drawing/2014/main" id="{63385CE7-B4ED-49D2-A7C0-6A877EB9B647}"/>
              </a:ext>
            </a:extLst>
          </p:cNvPr>
          <p:cNvCxnSpPr/>
          <p:nvPr/>
        </p:nvCxnSpPr>
        <p:spPr>
          <a:xfrm>
            <a:off x="7038099" y="4057650"/>
            <a:ext cx="2258301" cy="19050"/>
          </a:xfrm>
          <a:prstGeom prst="straightConnector1">
            <a:avLst/>
          </a:prstGeom>
          <a:ln w="28575">
            <a:solidFill>
              <a:srgbClr val="66FF66"/>
            </a:solidFill>
            <a:tailEnd type="triangle"/>
          </a:ln>
        </p:spPr>
        <p:style>
          <a:lnRef idx="1">
            <a:schemeClr val="accent1"/>
          </a:lnRef>
          <a:fillRef idx="0">
            <a:schemeClr val="accent1"/>
          </a:fillRef>
          <a:effectRef idx="0">
            <a:schemeClr val="accent1"/>
          </a:effectRef>
          <a:fontRef idx="minor">
            <a:schemeClr val="tx1"/>
          </a:fontRef>
        </p:style>
      </p:cxnSp>
      <p:sp>
        <p:nvSpPr>
          <p:cNvPr id="7" name="Metin kutusu 6">
            <a:extLst>
              <a:ext uri="{FF2B5EF4-FFF2-40B4-BE49-F238E27FC236}">
                <a16:creationId xmlns:a16="http://schemas.microsoft.com/office/drawing/2014/main" id="{E36CB653-9859-45D1-AF17-B2E66BF536C9}"/>
              </a:ext>
            </a:extLst>
          </p:cNvPr>
          <p:cNvSpPr txBox="1"/>
          <p:nvPr/>
        </p:nvSpPr>
        <p:spPr>
          <a:xfrm>
            <a:off x="9366931" y="3886200"/>
            <a:ext cx="1221232" cy="369332"/>
          </a:xfrm>
          <a:prstGeom prst="rect">
            <a:avLst/>
          </a:prstGeom>
          <a:solidFill>
            <a:srgbClr val="66FF66"/>
          </a:solidFill>
        </p:spPr>
        <p:txBody>
          <a:bodyPr wrap="none" rtlCol="0">
            <a:spAutoFit/>
          </a:bodyPr>
          <a:lstStyle/>
          <a:p>
            <a:r>
              <a:rPr lang="en-US" sz="1800" dirty="0" err="1"/>
              <a:t>BoP</a:t>
            </a:r>
            <a:r>
              <a:rPr lang="en-US" sz="1800" dirty="0"/>
              <a:t> deficit</a:t>
            </a:r>
          </a:p>
        </p:txBody>
      </p:sp>
      <p:cxnSp>
        <p:nvCxnSpPr>
          <p:cNvPr id="9" name="Düz Bağlayıcı 8">
            <a:extLst>
              <a:ext uri="{FF2B5EF4-FFF2-40B4-BE49-F238E27FC236}">
                <a16:creationId xmlns:a16="http://schemas.microsoft.com/office/drawing/2014/main" id="{4959AB5A-5489-4C6D-B1F6-F334FF9C43F4}"/>
              </a:ext>
            </a:extLst>
          </p:cNvPr>
          <p:cNvCxnSpPr/>
          <p:nvPr/>
        </p:nvCxnSpPr>
        <p:spPr>
          <a:xfrm>
            <a:off x="6781800" y="4057650"/>
            <a:ext cx="0" cy="1447800"/>
          </a:xfrm>
          <a:prstGeom prst="line">
            <a:avLst/>
          </a:prstGeom>
          <a:ln w="9525"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11" name="Düz Bağlayıcı 10">
            <a:extLst>
              <a:ext uri="{FF2B5EF4-FFF2-40B4-BE49-F238E27FC236}">
                <a16:creationId xmlns:a16="http://schemas.microsoft.com/office/drawing/2014/main" id="{8EB33E18-FF00-4D61-AE34-5BE11AC6EA63}"/>
              </a:ext>
            </a:extLst>
          </p:cNvPr>
          <p:cNvCxnSpPr/>
          <p:nvPr/>
        </p:nvCxnSpPr>
        <p:spPr>
          <a:xfrm flipH="1" flipV="1">
            <a:off x="6800193" y="4750676"/>
            <a:ext cx="15656" cy="30874"/>
          </a:xfrm>
          <a:prstGeom prst="line">
            <a:avLst/>
          </a:prstGeom>
        </p:spPr>
        <p:style>
          <a:lnRef idx="1">
            <a:schemeClr val="accent1"/>
          </a:lnRef>
          <a:fillRef idx="0">
            <a:schemeClr val="accent1"/>
          </a:fillRef>
          <a:effectRef idx="0">
            <a:schemeClr val="accent1"/>
          </a:effectRef>
          <a:fontRef idx="minor">
            <a:schemeClr val="tx1"/>
          </a:fontRef>
        </p:style>
      </p:cxnSp>
      <p:cxnSp>
        <p:nvCxnSpPr>
          <p:cNvPr id="14" name="Düz Ok Bağlayıcısı 13">
            <a:extLst>
              <a:ext uri="{FF2B5EF4-FFF2-40B4-BE49-F238E27FC236}">
                <a16:creationId xmlns:a16="http://schemas.microsoft.com/office/drawing/2014/main" id="{5BB0D321-21FB-4502-B5D2-8029A064BB12}"/>
              </a:ext>
            </a:extLst>
          </p:cNvPr>
          <p:cNvCxnSpPr/>
          <p:nvPr/>
        </p:nvCxnSpPr>
        <p:spPr>
          <a:xfrm>
            <a:off x="7315201" y="1924050"/>
            <a:ext cx="284956" cy="15240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16" name="Düz Ok Bağlayıcısı 15">
            <a:extLst>
              <a:ext uri="{FF2B5EF4-FFF2-40B4-BE49-F238E27FC236}">
                <a16:creationId xmlns:a16="http://schemas.microsoft.com/office/drawing/2014/main" id="{76DFB4C8-C0EC-4F85-B8C1-CE32868638FA}"/>
              </a:ext>
            </a:extLst>
          </p:cNvPr>
          <p:cNvCxnSpPr>
            <a:cxnSpLocks/>
          </p:cNvCxnSpPr>
          <p:nvPr/>
        </p:nvCxnSpPr>
        <p:spPr>
          <a:xfrm flipV="1">
            <a:off x="6421438" y="2094295"/>
            <a:ext cx="562850" cy="794"/>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19" name="Düz Ok Bağlayıcısı 18">
            <a:extLst>
              <a:ext uri="{FF2B5EF4-FFF2-40B4-BE49-F238E27FC236}">
                <a16:creationId xmlns:a16="http://schemas.microsoft.com/office/drawing/2014/main" id="{F67EB4CB-2469-46B2-9674-94147651709C}"/>
              </a:ext>
            </a:extLst>
          </p:cNvPr>
          <p:cNvCxnSpPr/>
          <p:nvPr/>
        </p:nvCxnSpPr>
        <p:spPr>
          <a:xfrm>
            <a:off x="7351712" y="4413244"/>
            <a:ext cx="568326" cy="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20" name="Metin kutusu 19">
            <a:extLst>
              <a:ext uri="{FF2B5EF4-FFF2-40B4-BE49-F238E27FC236}">
                <a16:creationId xmlns:a16="http://schemas.microsoft.com/office/drawing/2014/main" id="{8A26B7C0-4FFA-43E4-AA82-3DB9505C0B01}"/>
              </a:ext>
            </a:extLst>
          </p:cNvPr>
          <p:cNvSpPr txBox="1"/>
          <p:nvPr/>
        </p:nvSpPr>
        <p:spPr>
          <a:xfrm>
            <a:off x="7170765" y="2018570"/>
            <a:ext cx="453970" cy="369332"/>
          </a:xfrm>
          <a:prstGeom prst="rect">
            <a:avLst/>
          </a:prstGeom>
          <a:noFill/>
        </p:spPr>
        <p:txBody>
          <a:bodyPr wrap="none" rtlCol="0">
            <a:spAutoFit/>
          </a:bodyPr>
          <a:lstStyle/>
          <a:p>
            <a:r>
              <a:rPr lang="en-US" sz="1800" dirty="0"/>
              <a:t>(1)</a:t>
            </a:r>
          </a:p>
        </p:txBody>
      </p:sp>
      <p:sp>
        <p:nvSpPr>
          <p:cNvPr id="25" name="Metin kutusu 24">
            <a:extLst>
              <a:ext uri="{FF2B5EF4-FFF2-40B4-BE49-F238E27FC236}">
                <a16:creationId xmlns:a16="http://schemas.microsoft.com/office/drawing/2014/main" id="{D064FC23-F9B5-40E7-AF35-EF2623AED0E5}"/>
              </a:ext>
            </a:extLst>
          </p:cNvPr>
          <p:cNvSpPr txBox="1"/>
          <p:nvPr/>
        </p:nvSpPr>
        <p:spPr>
          <a:xfrm>
            <a:off x="6550296" y="2161662"/>
            <a:ext cx="453970" cy="369332"/>
          </a:xfrm>
          <a:prstGeom prst="rect">
            <a:avLst/>
          </a:prstGeom>
          <a:noFill/>
        </p:spPr>
        <p:txBody>
          <a:bodyPr wrap="none" rtlCol="0">
            <a:spAutoFit/>
          </a:bodyPr>
          <a:lstStyle/>
          <a:p>
            <a:r>
              <a:rPr lang="en-US" sz="1800" dirty="0"/>
              <a:t>(2)</a:t>
            </a:r>
          </a:p>
        </p:txBody>
      </p:sp>
      <p:sp>
        <p:nvSpPr>
          <p:cNvPr id="45" name="Metin kutusu 44">
            <a:extLst>
              <a:ext uri="{FF2B5EF4-FFF2-40B4-BE49-F238E27FC236}">
                <a16:creationId xmlns:a16="http://schemas.microsoft.com/office/drawing/2014/main" id="{DBDC16D1-F1DF-4C3B-8178-E66C431D3531}"/>
              </a:ext>
            </a:extLst>
          </p:cNvPr>
          <p:cNvSpPr txBox="1"/>
          <p:nvPr/>
        </p:nvSpPr>
        <p:spPr>
          <a:xfrm>
            <a:off x="7555080" y="4405863"/>
            <a:ext cx="453970" cy="369332"/>
          </a:xfrm>
          <a:prstGeom prst="rect">
            <a:avLst/>
          </a:prstGeom>
          <a:noFill/>
        </p:spPr>
        <p:txBody>
          <a:bodyPr wrap="none" rtlCol="0">
            <a:spAutoFit/>
          </a:bodyPr>
          <a:lstStyle/>
          <a:p>
            <a:r>
              <a:rPr lang="en-US" sz="1800" dirty="0"/>
              <a:t>(2)</a:t>
            </a:r>
          </a:p>
        </p:txBody>
      </p:sp>
      <p:sp>
        <p:nvSpPr>
          <p:cNvPr id="46" name="Metin kutusu 45">
            <a:extLst>
              <a:ext uri="{FF2B5EF4-FFF2-40B4-BE49-F238E27FC236}">
                <a16:creationId xmlns:a16="http://schemas.microsoft.com/office/drawing/2014/main" id="{84D57421-B6A8-47EE-9B35-DF10B42B215E}"/>
              </a:ext>
            </a:extLst>
          </p:cNvPr>
          <p:cNvSpPr txBox="1"/>
          <p:nvPr/>
        </p:nvSpPr>
        <p:spPr>
          <a:xfrm flipH="1">
            <a:off x="821865" y="1121594"/>
            <a:ext cx="2993005" cy="4524315"/>
          </a:xfrm>
          <a:prstGeom prst="rect">
            <a:avLst/>
          </a:prstGeom>
          <a:noFill/>
        </p:spPr>
        <p:txBody>
          <a:bodyPr wrap="square" rtlCol="0">
            <a:spAutoFit/>
          </a:bodyPr>
          <a:lstStyle/>
          <a:p>
            <a:r>
              <a:rPr lang="en-US" sz="1800" b="1" dirty="0"/>
              <a:t>Case 3</a:t>
            </a:r>
            <a:r>
              <a:rPr lang="en-US" sz="1800" dirty="0"/>
              <a:t>: BP is vertical</a:t>
            </a:r>
          </a:p>
          <a:p>
            <a:r>
              <a:rPr lang="en-US" sz="1800" dirty="0"/>
              <a:t>Let ΔMs&gt;0:</a:t>
            </a:r>
          </a:p>
          <a:p>
            <a:pPr marL="342900" indent="-342900">
              <a:buAutoNum type="arabicParenBoth"/>
            </a:pPr>
            <a:r>
              <a:rPr lang="en-US" sz="1800" dirty="0"/>
              <a:t>LM shifts to the right, Y increases, incipient </a:t>
            </a:r>
            <a:r>
              <a:rPr lang="en-US" sz="1800" dirty="0" err="1"/>
              <a:t>BoP</a:t>
            </a:r>
            <a:r>
              <a:rPr lang="en-US" sz="1800" dirty="0"/>
              <a:t> deficit; domestic currency depreciates</a:t>
            </a:r>
          </a:p>
          <a:p>
            <a:pPr marL="342900" indent="-342900">
              <a:buAutoNum type="arabicParenBoth"/>
            </a:pPr>
            <a:r>
              <a:rPr lang="en-US" sz="1800" dirty="0"/>
              <a:t>With currency depreciation, NX improves; IS shifts right, BP shifts right</a:t>
            </a:r>
          </a:p>
          <a:p>
            <a:pPr marL="342900" indent="-342900">
              <a:buAutoNum type="arabicParenBoth"/>
            </a:pPr>
            <a:endParaRPr lang="en-US" sz="1800" dirty="0"/>
          </a:p>
          <a:p>
            <a:r>
              <a:rPr lang="en-US" sz="1800" b="1" dirty="0"/>
              <a:t>Final outcome</a:t>
            </a:r>
            <a:r>
              <a:rPr lang="en-US" sz="1800" dirty="0"/>
              <a:t>: With subsequent currency depreciation, the effectiveness of initial expansionary monetary policy is increased</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6"/>
                                        </p:tgtEl>
                                        <p:attrNameLst>
                                          <p:attrName>style.visibility</p:attrName>
                                        </p:attrNameLst>
                                      </p:cBhvr>
                                      <p:to>
                                        <p:strVal val="visible"/>
                                      </p:to>
                                    </p:set>
                                    <p:anim calcmode="lin" valueType="num">
                                      <p:cBhvr additive="base">
                                        <p:cTn id="7" dur="500" fill="hold"/>
                                        <p:tgtEl>
                                          <p:spTgt spid="36"/>
                                        </p:tgtEl>
                                        <p:attrNameLst>
                                          <p:attrName>ppt_x</p:attrName>
                                        </p:attrNameLst>
                                      </p:cBhvr>
                                      <p:tavLst>
                                        <p:tav tm="0">
                                          <p:val>
                                            <p:strVal val="#ppt_x"/>
                                          </p:val>
                                        </p:tav>
                                        <p:tav tm="100000">
                                          <p:val>
                                            <p:strVal val="#ppt_x"/>
                                          </p:val>
                                        </p:tav>
                                      </p:tavLst>
                                    </p:anim>
                                    <p:anim calcmode="lin" valueType="num">
                                      <p:cBhvr additive="base">
                                        <p:cTn id="8" dur="500" fill="hold"/>
                                        <p:tgtEl>
                                          <p:spTgt spid="36"/>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41"/>
                                        </p:tgtEl>
                                        <p:attrNameLst>
                                          <p:attrName>style.visibility</p:attrName>
                                        </p:attrNameLst>
                                      </p:cBhvr>
                                      <p:to>
                                        <p:strVal val="visible"/>
                                      </p:to>
                                    </p:set>
                                    <p:anim calcmode="lin" valueType="num">
                                      <p:cBhvr additive="base">
                                        <p:cTn id="11" dur="500" fill="hold"/>
                                        <p:tgtEl>
                                          <p:spTgt spid="41"/>
                                        </p:tgtEl>
                                        <p:attrNameLst>
                                          <p:attrName>ppt_x</p:attrName>
                                        </p:attrNameLst>
                                      </p:cBhvr>
                                      <p:tavLst>
                                        <p:tav tm="0">
                                          <p:val>
                                            <p:strVal val="#ppt_x"/>
                                          </p:val>
                                        </p:tav>
                                        <p:tav tm="100000">
                                          <p:val>
                                            <p:strVal val="#ppt_x"/>
                                          </p:val>
                                        </p:tav>
                                      </p:tavLst>
                                    </p:anim>
                                    <p:anim calcmode="lin" valueType="num">
                                      <p:cBhvr additive="base">
                                        <p:cTn id="12" dur="500" fill="hold"/>
                                        <p:tgtEl>
                                          <p:spTgt spid="41"/>
                                        </p:tgtEl>
                                        <p:attrNameLst>
                                          <p:attrName>ppt_y</p:attrName>
                                        </p:attrNameLst>
                                      </p:cBhvr>
                                      <p:tavLst>
                                        <p:tav tm="0">
                                          <p:val>
                                            <p:strVal val="1+#ppt_h/2"/>
                                          </p:val>
                                        </p:tav>
                                        <p:tav tm="100000">
                                          <p:val>
                                            <p:strVal val="#ppt_y"/>
                                          </p:val>
                                        </p:tav>
                                      </p:tavLst>
                                    </p:anim>
                                  </p:childTnLst>
                                </p:cTn>
                              </p:par>
                              <p:par>
                                <p:cTn id="13" presetID="10" presetClass="entr" presetSubtype="0" fill="hold" grpId="0" nodeType="withEffect">
                                  <p:stCondLst>
                                    <p:cond delay="0"/>
                                  </p:stCondLst>
                                  <p:childTnLst>
                                    <p:set>
                                      <p:cBhvr>
                                        <p:cTn id="14" dur="1" fill="hold">
                                          <p:stCondLst>
                                            <p:cond delay="0"/>
                                          </p:stCondLst>
                                        </p:cTn>
                                        <p:tgtEl>
                                          <p:spTgt spid="20"/>
                                        </p:tgtEl>
                                        <p:attrNameLst>
                                          <p:attrName>style.visibility</p:attrName>
                                        </p:attrNameLst>
                                      </p:cBhvr>
                                      <p:to>
                                        <p:strVal val="visible"/>
                                      </p:to>
                                    </p:set>
                                    <p:animEffect transition="in" filter="fade">
                                      <p:cBhvr>
                                        <p:cTn id="15" dur="500"/>
                                        <p:tgtEl>
                                          <p:spTgt spid="20"/>
                                        </p:tgtEl>
                                      </p:cBhvr>
                                    </p:animEffect>
                                  </p:childTnLst>
                                </p:cTn>
                              </p:par>
                              <p:par>
                                <p:cTn id="16" presetID="10" presetClass="entr" presetSubtype="0" fill="hold" nodeType="withEffect">
                                  <p:stCondLst>
                                    <p:cond delay="0"/>
                                  </p:stCondLst>
                                  <p:childTnLst>
                                    <p:set>
                                      <p:cBhvr>
                                        <p:cTn id="17" dur="1" fill="hold">
                                          <p:stCondLst>
                                            <p:cond delay="0"/>
                                          </p:stCondLst>
                                        </p:cTn>
                                        <p:tgtEl>
                                          <p:spTgt spid="14"/>
                                        </p:tgtEl>
                                        <p:attrNameLst>
                                          <p:attrName>style.visibility</p:attrName>
                                        </p:attrNameLst>
                                      </p:cBhvr>
                                      <p:to>
                                        <p:strVal val="visible"/>
                                      </p:to>
                                    </p:set>
                                    <p:animEffect transition="in" filter="fade">
                                      <p:cBhvr>
                                        <p:cTn id="18" dur="500"/>
                                        <p:tgtEl>
                                          <p:spTgt spid="14"/>
                                        </p:tgtEl>
                                      </p:cBhvr>
                                    </p:animEffect>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grpId="0" nodeType="clickEffect">
                                  <p:stCondLst>
                                    <p:cond delay="0"/>
                                  </p:stCondLst>
                                  <p:childTnLst>
                                    <p:set>
                                      <p:cBhvr>
                                        <p:cTn id="22" dur="1" fill="hold">
                                          <p:stCondLst>
                                            <p:cond delay="0"/>
                                          </p:stCondLst>
                                        </p:cTn>
                                        <p:tgtEl>
                                          <p:spTgt spid="2"/>
                                        </p:tgtEl>
                                        <p:attrNameLst>
                                          <p:attrName>style.visibility</p:attrName>
                                        </p:attrNameLst>
                                      </p:cBhvr>
                                      <p:to>
                                        <p:strVal val="visible"/>
                                      </p:to>
                                    </p:set>
                                    <p:anim calcmode="lin" valueType="num">
                                      <p:cBhvr additive="base">
                                        <p:cTn id="23" dur="500" fill="hold"/>
                                        <p:tgtEl>
                                          <p:spTgt spid="2"/>
                                        </p:tgtEl>
                                        <p:attrNameLst>
                                          <p:attrName>ppt_x</p:attrName>
                                        </p:attrNameLst>
                                      </p:cBhvr>
                                      <p:tavLst>
                                        <p:tav tm="0">
                                          <p:val>
                                            <p:strVal val="#ppt_x"/>
                                          </p:val>
                                        </p:tav>
                                        <p:tav tm="100000">
                                          <p:val>
                                            <p:strVal val="#ppt_x"/>
                                          </p:val>
                                        </p:tav>
                                      </p:tavLst>
                                    </p:anim>
                                    <p:anim calcmode="lin" valueType="num">
                                      <p:cBhvr additive="base">
                                        <p:cTn id="24" dur="500" fill="hold"/>
                                        <p:tgtEl>
                                          <p:spTgt spid="2"/>
                                        </p:tgtEl>
                                        <p:attrNameLst>
                                          <p:attrName>ppt_y</p:attrName>
                                        </p:attrNameLst>
                                      </p:cBhvr>
                                      <p:tavLst>
                                        <p:tav tm="0">
                                          <p:val>
                                            <p:strVal val="1+#ppt_h/2"/>
                                          </p:val>
                                        </p:tav>
                                        <p:tav tm="100000">
                                          <p:val>
                                            <p:strVal val="#ppt_y"/>
                                          </p:val>
                                        </p:tav>
                                      </p:tavLst>
                                    </p:anim>
                                  </p:childTnLst>
                                </p:cTn>
                              </p:par>
                              <p:par>
                                <p:cTn id="25" presetID="10" presetClass="entr" presetSubtype="0" fill="hold" nodeType="with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fade">
                                      <p:cBhvr>
                                        <p:cTn id="27" dur="500"/>
                                        <p:tgtEl>
                                          <p:spTgt spid="6"/>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7"/>
                                        </p:tgtEl>
                                        <p:attrNameLst>
                                          <p:attrName>style.visibility</p:attrName>
                                        </p:attrNameLst>
                                      </p:cBhvr>
                                      <p:to>
                                        <p:strVal val="visible"/>
                                      </p:to>
                                    </p:set>
                                    <p:animEffect transition="in" filter="fade">
                                      <p:cBhvr>
                                        <p:cTn id="30" dur="500"/>
                                        <p:tgtEl>
                                          <p:spTgt spid="7"/>
                                        </p:tgtEl>
                                      </p:cBhvr>
                                    </p:animEffect>
                                  </p:childTnLst>
                                </p:cTn>
                              </p:par>
                              <p:par>
                                <p:cTn id="31" presetID="10" presetClass="entr" presetSubtype="0" fill="hold" nodeType="withEffect">
                                  <p:stCondLst>
                                    <p:cond delay="0"/>
                                  </p:stCondLst>
                                  <p:childTnLst>
                                    <p:set>
                                      <p:cBhvr>
                                        <p:cTn id="32" dur="1" fill="hold">
                                          <p:stCondLst>
                                            <p:cond delay="0"/>
                                          </p:stCondLst>
                                        </p:cTn>
                                        <p:tgtEl>
                                          <p:spTgt spid="9"/>
                                        </p:tgtEl>
                                        <p:attrNameLst>
                                          <p:attrName>style.visibility</p:attrName>
                                        </p:attrNameLst>
                                      </p:cBhvr>
                                      <p:to>
                                        <p:strVal val="visible"/>
                                      </p:to>
                                    </p:set>
                                    <p:animEffect transition="in" filter="fade">
                                      <p:cBhvr>
                                        <p:cTn id="33" dur="500"/>
                                        <p:tgtEl>
                                          <p:spTgt spid="9"/>
                                        </p:tgtEl>
                                      </p:cBhvr>
                                    </p:animEffect>
                                  </p:childTnLst>
                                </p:cTn>
                              </p:par>
                            </p:childTnLst>
                          </p:cTn>
                        </p:par>
                      </p:childTnLst>
                    </p:cTn>
                  </p:par>
                  <p:par>
                    <p:cTn id="34" fill="hold">
                      <p:stCondLst>
                        <p:cond delay="indefinite"/>
                      </p:stCondLst>
                      <p:childTnLst>
                        <p:par>
                          <p:cTn id="35" fill="hold">
                            <p:stCondLst>
                              <p:cond delay="0"/>
                            </p:stCondLst>
                            <p:childTnLst>
                              <p:par>
                                <p:cTn id="36" presetID="42" presetClass="entr" presetSubtype="0" fill="hold" nodeType="clickEffect">
                                  <p:stCondLst>
                                    <p:cond delay="0"/>
                                  </p:stCondLst>
                                  <p:childTnLst>
                                    <p:set>
                                      <p:cBhvr>
                                        <p:cTn id="37" dur="1" fill="hold">
                                          <p:stCondLst>
                                            <p:cond delay="0"/>
                                          </p:stCondLst>
                                        </p:cTn>
                                        <p:tgtEl>
                                          <p:spTgt spid="32"/>
                                        </p:tgtEl>
                                        <p:attrNameLst>
                                          <p:attrName>style.visibility</p:attrName>
                                        </p:attrNameLst>
                                      </p:cBhvr>
                                      <p:to>
                                        <p:strVal val="visible"/>
                                      </p:to>
                                    </p:set>
                                    <p:animEffect transition="in" filter="fade">
                                      <p:cBhvr>
                                        <p:cTn id="38" dur="1000"/>
                                        <p:tgtEl>
                                          <p:spTgt spid="32"/>
                                        </p:tgtEl>
                                      </p:cBhvr>
                                    </p:animEffect>
                                    <p:anim calcmode="lin" valueType="num">
                                      <p:cBhvr>
                                        <p:cTn id="39" dur="1000" fill="hold"/>
                                        <p:tgtEl>
                                          <p:spTgt spid="32"/>
                                        </p:tgtEl>
                                        <p:attrNameLst>
                                          <p:attrName>ppt_x</p:attrName>
                                        </p:attrNameLst>
                                      </p:cBhvr>
                                      <p:tavLst>
                                        <p:tav tm="0">
                                          <p:val>
                                            <p:strVal val="#ppt_x"/>
                                          </p:val>
                                        </p:tav>
                                        <p:tav tm="100000">
                                          <p:val>
                                            <p:strVal val="#ppt_x"/>
                                          </p:val>
                                        </p:tav>
                                      </p:tavLst>
                                    </p:anim>
                                    <p:anim calcmode="lin" valueType="num">
                                      <p:cBhvr>
                                        <p:cTn id="40" dur="1000" fill="hold"/>
                                        <p:tgtEl>
                                          <p:spTgt spid="32"/>
                                        </p:tgtEl>
                                        <p:attrNameLst>
                                          <p:attrName>ppt_y</p:attrName>
                                        </p:attrNameLst>
                                      </p:cBhvr>
                                      <p:tavLst>
                                        <p:tav tm="0">
                                          <p:val>
                                            <p:strVal val="#ppt_y+.1"/>
                                          </p:val>
                                        </p:tav>
                                        <p:tav tm="100000">
                                          <p:val>
                                            <p:strVal val="#ppt_y"/>
                                          </p:val>
                                        </p:tav>
                                      </p:tavLst>
                                    </p:anim>
                                  </p:childTnLst>
                                </p:cTn>
                              </p:par>
                              <p:par>
                                <p:cTn id="41" presetID="42" presetClass="entr" presetSubtype="0" fill="hold" grpId="0" nodeType="withEffect">
                                  <p:stCondLst>
                                    <p:cond delay="0"/>
                                  </p:stCondLst>
                                  <p:childTnLst>
                                    <p:set>
                                      <p:cBhvr>
                                        <p:cTn id="42" dur="1" fill="hold">
                                          <p:stCondLst>
                                            <p:cond delay="0"/>
                                          </p:stCondLst>
                                        </p:cTn>
                                        <p:tgtEl>
                                          <p:spTgt spid="33"/>
                                        </p:tgtEl>
                                        <p:attrNameLst>
                                          <p:attrName>style.visibility</p:attrName>
                                        </p:attrNameLst>
                                      </p:cBhvr>
                                      <p:to>
                                        <p:strVal val="visible"/>
                                      </p:to>
                                    </p:set>
                                    <p:animEffect transition="in" filter="fade">
                                      <p:cBhvr>
                                        <p:cTn id="43" dur="1000"/>
                                        <p:tgtEl>
                                          <p:spTgt spid="33"/>
                                        </p:tgtEl>
                                      </p:cBhvr>
                                    </p:animEffect>
                                    <p:anim calcmode="lin" valueType="num">
                                      <p:cBhvr>
                                        <p:cTn id="44" dur="1000" fill="hold"/>
                                        <p:tgtEl>
                                          <p:spTgt spid="33"/>
                                        </p:tgtEl>
                                        <p:attrNameLst>
                                          <p:attrName>ppt_x</p:attrName>
                                        </p:attrNameLst>
                                      </p:cBhvr>
                                      <p:tavLst>
                                        <p:tav tm="0">
                                          <p:val>
                                            <p:strVal val="#ppt_x"/>
                                          </p:val>
                                        </p:tav>
                                        <p:tav tm="100000">
                                          <p:val>
                                            <p:strVal val="#ppt_x"/>
                                          </p:val>
                                        </p:tav>
                                      </p:tavLst>
                                    </p:anim>
                                    <p:anim calcmode="lin" valueType="num">
                                      <p:cBhvr>
                                        <p:cTn id="45" dur="1000" fill="hold"/>
                                        <p:tgtEl>
                                          <p:spTgt spid="33"/>
                                        </p:tgtEl>
                                        <p:attrNameLst>
                                          <p:attrName>ppt_y</p:attrName>
                                        </p:attrNameLst>
                                      </p:cBhvr>
                                      <p:tavLst>
                                        <p:tav tm="0">
                                          <p:val>
                                            <p:strVal val="#ppt_y+.1"/>
                                          </p:val>
                                        </p:tav>
                                        <p:tav tm="100000">
                                          <p:val>
                                            <p:strVal val="#ppt_y"/>
                                          </p:val>
                                        </p:tav>
                                      </p:tavLst>
                                    </p:anim>
                                  </p:childTnLst>
                                </p:cTn>
                              </p:par>
                              <p:par>
                                <p:cTn id="46" presetID="42" presetClass="entr" presetSubtype="0" fill="hold" nodeType="withEffect">
                                  <p:stCondLst>
                                    <p:cond delay="0"/>
                                  </p:stCondLst>
                                  <p:childTnLst>
                                    <p:set>
                                      <p:cBhvr>
                                        <p:cTn id="47" dur="1" fill="hold">
                                          <p:stCondLst>
                                            <p:cond delay="0"/>
                                          </p:stCondLst>
                                        </p:cTn>
                                        <p:tgtEl>
                                          <p:spTgt spid="19"/>
                                        </p:tgtEl>
                                        <p:attrNameLst>
                                          <p:attrName>style.visibility</p:attrName>
                                        </p:attrNameLst>
                                      </p:cBhvr>
                                      <p:to>
                                        <p:strVal val="visible"/>
                                      </p:to>
                                    </p:set>
                                    <p:animEffect transition="in" filter="fade">
                                      <p:cBhvr>
                                        <p:cTn id="48" dur="1000"/>
                                        <p:tgtEl>
                                          <p:spTgt spid="19"/>
                                        </p:tgtEl>
                                      </p:cBhvr>
                                    </p:animEffect>
                                    <p:anim calcmode="lin" valueType="num">
                                      <p:cBhvr>
                                        <p:cTn id="49" dur="1000" fill="hold"/>
                                        <p:tgtEl>
                                          <p:spTgt spid="19"/>
                                        </p:tgtEl>
                                        <p:attrNameLst>
                                          <p:attrName>ppt_x</p:attrName>
                                        </p:attrNameLst>
                                      </p:cBhvr>
                                      <p:tavLst>
                                        <p:tav tm="0">
                                          <p:val>
                                            <p:strVal val="#ppt_x"/>
                                          </p:val>
                                        </p:tav>
                                        <p:tav tm="100000">
                                          <p:val>
                                            <p:strVal val="#ppt_x"/>
                                          </p:val>
                                        </p:tav>
                                      </p:tavLst>
                                    </p:anim>
                                    <p:anim calcmode="lin" valueType="num">
                                      <p:cBhvr>
                                        <p:cTn id="50" dur="1000" fill="hold"/>
                                        <p:tgtEl>
                                          <p:spTgt spid="19"/>
                                        </p:tgtEl>
                                        <p:attrNameLst>
                                          <p:attrName>ppt_y</p:attrName>
                                        </p:attrNameLst>
                                      </p:cBhvr>
                                      <p:tavLst>
                                        <p:tav tm="0">
                                          <p:val>
                                            <p:strVal val="#ppt_y+.1"/>
                                          </p:val>
                                        </p:tav>
                                        <p:tav tm="100000">
                                          <p:val>
                                            <p:strVal val="#ppt_y"/>
                                          </p:val>
                                        </p:tav>
                                      </p:tavLst>
                                    </p:anim>
                                  </p:childTnLst>
                                </p:cTn>
                              </p:par>
                              <p:par>
                                <p:cTn id="51" presetID="42" presetClass="entr" presetSubtype="0" fill="hold" grpId="0" nodeType="withEffect">
                                  <p:stCondLst>
                                    <p:cond delay="0"/>
                                  </p:stCondLst>
                                  <p:childTnLst>
                                    <p:set>
                                      <p:cBhvr>
                                        <p:cTn id="52" dur="1" fill="hold">
                                          <p:stCondLst>
                                            <p:cond delay="0"/>
                                          </p:stCondLst>
                                        </p:cTn>
                                        <p:tgtEl>
                                          <p:spTgt spid="45"/>
                                        </p:tgtEl>
                                        <p:attrNameLst>
                                          <p:attrName>style.visibility</p:attrName>
                                        </p:attrNameLst>
                                      </p:cBhvr>
                                      <p:to>
                                        <p:strVal val="visible"/>
                                      </p:to>
                                    </p:set>
                                    <p:animEffect transition="in" filter="fade">
                                      <p:cBhvr>
                                        <p:cTn id="53" dur="1000"/>
                                        <p:tgtEl>
                                          <p:spTgt spid="45"/>
                                        </p:tgtEl>
                                      </p:cBhvr>
                                    </p:animEffect>
                                    <p:anim calcmode="lin" valueType="num">
                                      <p:cBhvr>
                                        <p:cTn id="54" dur="1000" fill="hold"/>
                                        <p:tgtEl>
                                          <p:spTgt spid="45"/>
                                        </p:tgtEl>
                                        <p:attrNameLst>
                                          <p:attrName>ppt_x</p:attrName>
                                        </p:attrNameLst>
                                      </p:cBhvr>
                                      <p:tavLst>
                                        <p:tav tm="0">
                                          <p:val>
                                            <p:strVal val="#ppt_x"/>
                                          </p:val>
                                        </p:tav>
                                        <p:tav tm="100000">
                                          <p:val>
                                            <p:strVal val="#ppt_x"/>
                                          </p:val>
                                        </p:tav>
                                      </p:tavLst>
                                    </p:anim>
                                    <p:anim calcmode="lin" valueType="num">
                                      <p:cBhvr>
                                        <p:cTn id="55" dur="1000" fill="hold"/>
                                        <p:tgtEl>
                                          <p:spTgt spid="45"/>
                                        </p:tgtEl>
                                        <p:attrNameLst>
                                          <p:attrName>ppt_y</p:attrName>
                                        </p:attrNameLst>
                                      </p:cBhvr>
                                      <p:tavLst>
                                        <p:tav tm="0">
                                          <p:val>
                                            <p:strVal val="#ppt_y+.1"/>
                                          </p:val>
                                        </p:tav>
                                        <p:tav tm="100000">
                                          <p:val>
                                            <p:strVal val="#ppt_y"/>
                                          </p:val>
                                        </p:tav>
                                      </p:tavLst>
                                    </p:anim>
                                  </p:childTnLst>
                                </p:cTn>
                              </p:par>
                              <p:par>
                                <p:cTn id="56" presetID="42" presetClass="entr" presetSubtype="0" fill="hold" nodeType="withEffect">
                                  <p:stCondLst>
                                    <p:cond delay="0"/>
                                  </p:stCondLst>
                                  <p:childTnLst>
                                    <p:set>
                                      <p:cBhvr>
                                        <p:cTn id="57" dur="1" fill="hold">
                                          <p:stCondLst>
                                            <p:cond delay="0"/>
                                          </p:stCondLst>
                                        </p:cTn>
                                        <p:tgtEl>
                                          <p:spTgt spid="24"/>
                                        </p:tgtEl>
                                        <p:attrNameLst>
                                          <p:attrName>style.visibility</p:attrName>
                                        </p:attrNameLst>
                                      </p:cBhvr>
                                      <p:to>
                                        <p:strVal val="visible"/>
                                      </p:to>
                                    </p:set>
                                    <p:animEffect transition="in" filter="fade">
                                      <p:cBhvr>
                                        <p:cTn id="58" dur="1000"/>
                                        <p:tgtEl>
                                          <p:spTgt spid="24"/>
                                        </p:tgtEl>
                                      </p:cBhvr>
                                    </p:animEffect>
                                    <p:anim calcmode="lin" valueType="num">
                                      <p:cBhvr>
                                        <p:cTn id="59" dur="1000" fill="hold"/>
                                        <p:tgtEl>
                                          <p:spTgt spid="24"/>
                                        </p:tgtEl>
                                        <p:attrNameLst>
                                          <p:attrName>ppt_x</p:attrName>
                                        </p:attrNameLst>
                                      </p:cBhvr>
                                      <p:tavLst>
                                        <p:tav tm="0">
                                          <p:val>
                                            <p:strVal val="#ppt_x"/>
                                          </p:val>
                                        </p:tav>
                                        <p:tav tm="100000">
                                          <p:val>
                                            <p:strVal val="#ppt_x"/>
                                          </p:val>
                                        </p:tav>
                                      </p:tavLst>
                                    </p:anim>
                                    <p:anim calcmode="lin" valueType="num">
                                      <p:cBhvr>
                                        <p:cTn id="60" dur="1000" fill="hold"/>
                                        <p:tgtEl>
                                          <p:spTgt spid="24"/>
                                        </p:tgtEl>
                                        <p:attrNameLst>
                                          <p:attrName>ppt_y</p:attrName>
                                        </p:attrNameLst>
                                      </p:cBhvr>
                                      <p:tavLst>
                                        <p:tav tm="0">
                                          <p:val>
                                            <p:strVal val="#ppt_y+.1"/>
                                          </p:val>
                                        </p:tav>
                                        <p:tav tm="100000">
                                          <p:val>
                                            <p:strVal val="#ppt_y"/>
                                          </p:val>
                                        </p:tav>
                                      </p:tavLst>
                                    </p:anim>
                                  </p:childTnLst>
                                </p:cTn>
                              </p:par>
                              <p:par>
                                <p:cTn id="61" presetID="42" presetClass="entr" presetSubtype="0" fill="hold" grpId="0" nodeType="withEffect">
                                  <p:stCondLst>
                                    <p:cond delay="0"/>
                                  </p:stCondLst>
                                  <p:childTnLst>
                                    <p:set>
                                      <p:cBhvr>
                                        <p:cTn id="62" dur="1" fill="hold">
                                          <p:stCondLst>
                                            <p:cond delay="0"/>
                                          </p:stCondLst>
                                        </p:cTn>
                                        <p:tgtEl>
                                          <p:spTgt spid="25"/>
                                        </p:tgtEl>
                                        <p:attrNameLst>
                                          <p:attrName>style.visibility</p:attrName>
                                        </p:attrNameLst>
                                      </p:cBhvr>
                                      <p:to>
                                        <p:strVal val="visible"/>
                                      </p:to>
                                    </p:set>
                                    <p:animEffect transition="in" filter="fade">
                                      <p:cBhvr>
                                        <p:cTn id="63" dur="1000"/>
                                        <p:tgtEl>
                                          <p:spTgt spid="25"/>
                                        </p:tgtEl>
                                      </p:cBhvr>
                                    </p:animEffect>
                                    <p:anim calcmode="lin" valueType="num">
                                      <p:cBhvr>
                                        <p:cTn id="64" dur="1000" fill="hold"/>
                                        <p:tgtEl>
                                          <p:spTgt spid="25"/>
                                        </p:tgtEl>
                                        <p:attrNameLst>
                                          <p:attrName>ppt_x</p:attrName>
                                        </p:attrNameLst>
                                      </p:cBhvr>
                                      <p:tavLst>
                                        <p:tav tm="0">
                                          <p:val>
                                            <p:strVal val="#ppt_x"/>
                                          </p:val>
                                        </p:tav>
                                        <p:tav tm="100000">
                                          <p:val>
                                            <p:strVal val="#ppt_x"/>
                                          </p:val>
                                        </p:tav>
                                      </p:tavLst>
                                    </p:anim>
                                    <p:anim calcmode="lin" valueType="num">
                                      <p:cBhvr>
                                        <p:cTn id="65" dur="1000" fill="hold"/>
                                        <p:tgtEl>
                                          <p:spTgt spid="25"/>
                                        </p:tgtEl>
                                        <p:attrNameLst>
                                          <p:attrName>ppt_y</p:attrName>
                                        </p:attrNameLst>
                                      </p:cBhvr>
                                      <p:tavLst>
                                        <p:tav tm="0">
                                          <p:val>
                                            <p:strVal val="#ppt_y+.1"/>
                                          </p:val>
                                        </p:tav>
                                        <p:tav tm="100000">
                                          <p:val>
                                            <p:strVal val="#ppt_y"/>
                                          </p:val>
                                        </p:tav>
                                      </p:tavLst>
                                    </p:anim>
                                  </p:childTnLst>
                                </p:cTn>
                              </p:par>
                              <p:par>
                                <p:cTn id="66" presetID="10" presetClass="entr" presetSubtype="0" fill="hold" nodeType="withEffect">
                                  <p:stCondLst>
                                    <p:cond delay="0"/>
                                  </p:stCondLst>
                                  <p:childTnLst>
                                    <p:set>
                                      <p:cBhvr>
                                        <p:cTn id="67" dur="1" fill="hold">
                                          <p:stCondLst>
                                            <p:cond delay="0"/>
                                          </p:stCondLst>
                                        </p:cTn>
                                        <p:tgtEl>
                                          <p:spTgt spid="16"/>
                                        </p:tgtEl>
                                        <p:attrNameLst>
                                          <p:attrName>style.visibility</p:attrName>
                                        </p:attrNameLst>
                                      </p:cBhvr>
                                      <p:to>
                                        <p:strVal val="visible"/>
                                      </p:to>
                                    </p:set>
                                    <p:animEffect transition="in" filter="fade">
                                      <p:cBhvr>
                                        <p:cTn id="68" dur="500"/>
                                        <p:tgtEl>
                                          <p:spTgt spid="16"/>
                                        </p:tgtEl>
                                      </p:cBhvr>
                                    </p:animEffect>
                                  </p:childTnLst>
                                </p:cTn>
                              </p:par>
                              <p:par>
                                <p:cTn id="69" presetID="10" presetClass="entr" presetSubtype="0" fill="hold" nodeType="withEffect">
                                  <p:stCondLst>
                                    <p:cond delay="0"/>
                                  </p:stCondLst>
                                  <p:childTnLst>
                                    <p:set>
                                      <p:cBhvr>
                                        <p:cTn id="70" dur="1" fill="hold">
                                          <p:stCondLst>
                                            <p:cond delay="0"/>
                                          </p:stCondLst>
                                        </p:cTn>
                                        <p:tgtEl>
                                          <p:spTgt spid="34"/>
                                        </p:tgtEl>
                                        <p:attrNameLst>
                                          <p:attrName>style.visibility</p:attrName>
                                        </p:attrNameLst>
                                      </p:cBhvr>
                                      <p:to>
                                        <p:strVal val="visible"/>
                                      </p:to>
                                    </p:set>
                                    <p:animEffect transition="in" filter="fade">
                                      <p:cBhvr>
                                        <p:cTn id="71" dur="500"/>
                                        <p:tgtEl>
                                          <p:spTgt spid="34"/>
                                        </p:tgtEl>
                                      </p:cBhvr>
                                    </p:animEffect>
                                  </p:childTnLst>
                                </p:cTn>
                              </p:par>
                              <p:par>
                                <p:cTn id="72" presetID="10" presetClass="entr" presetSubtype="0" fill="hold" grpId="0" nodeType="withEffect">
                                  <p:stCondLst>
                                    <p:cond delay="0"/>
                                  </p:stCondLst>
                                  <p:childTnLst>
                                    <p:set>
                                      <p:cBhvr>
                                        <p:cTn id="73" dur="1" fill="hold">
                                          <p:stCondLst>
                                            <p:cond delay="0"/>
                                          </p:stCondLst>
                                        </p:cTn>
                                        <p:tgtEl>
                                          <p:spTgt spid="37"/>
                                        </p:tgtEl>
                                        <p:attrNameLst>
                                          <p:attrName>style.visibility</p:attrName>
                                        </p:attrNameLst>
                                      </p:cBhvr>
                                      <p:to>
                                        <p:strVal val="visible"/>
                                      </p:to>
                                    </p:set>
                                    <p:animEffect transition="in" filter="fade">
                                      <p:cBhvr>
                                        <p:cTn id="74" dur="500"/>
                                        <p:tgtEl>
                                          <p:spTgt spid="37"/>
                                        </p:tgtEl>
                                      </p:cBhvr>
                                    </p:animEffect>
                                  </p:childTnLst>
                                </p:cTn>
                              </p:par>
                              <p:par>
                                <p:cTn id="75" presetID="10" presetClass="entr" presetSubtype="0" fill="hold" grpId="0" nodeType="withEffect">
                                  <p:stCondLst>
                                    <p:cond delay="0"/>
                                  </p:stCondLst>
                                  <p:childTnLst>
                                    <p:set>
                                      <p:cBhvr>
                                        <p:cTn id="76" dur="1" fill="hold">
                                          <p:stCondLst>
                                            <p:cond delay="0"/>
                                          </p:stCondLst>
                                        </p:cTn>
                                        <p:tgtEl>
                                          <p:spTgt spid="29"/>
                                        </p:tgtEl>
                                        <p:attrNameLst>
                                          <p:attrName>style.visibility</p:attrName>
                                        </p:attrNameLst>
                                      </p:cBhvr>
                                      <p:to>
                                        <p:strVal val="visible"/>
                                      </p:to>
                                    </p:set>
                                    <p:animEffect transition="in" filter="fade">
                                      <p:cBhvr>
                                        <p:cTn id="77" dur="500"/>
                                        <p:tgtEl>
                                          <p:spTgt spid="29"/>
                                        </p:tgtEl>
                                      </p:cBhvr>
                                    </p:animEffect>
                                  </p:childTnLst>
                                </p:cTn>
                              </p:par>
                              <p:par>
                                <p:cTn id="78" presetID="10" presetClass="entr" presetSubtype="0" fill="hold" grpId="0" nodeType="withEffect">
                                  <p:stCondLst>
                                    <p:cond delay="0"/>
                                  </p:stCondLst>
                                  <p:childTnLst>
                                    <p:set>
                                      <p:cBhvr>
                                        <p:cTn id="79" dur="1" fill="hold">
                                          <p:stCondLst>
                                            <p:cond delay="0"/>
                                          </p:stCondLst>
                                        </p:cTn>
                                        <p:tgtEl>
                                          <p:spTgt spid="38"/>
                                        </p:tgtEl>
                                        <p:attrNameLst>
                                          <p:attrName>style.visibility</p:attrName>
                                        </p:attrNameLst>
                                      </p:cBhvr>
                                      <p:to>
                                        <p:strVal val="visible"/>
                                      </p:to>
                                    </p:set>
                                    <p:animEffect transition="in" filter="fade">
                                      <p:cBhvr>
                                        <p:cTn id="80" dur="50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p:bldP spid="29" grpId="0"/>
      <p:bldP spid="33" grpId="0"/>
      <p:bldP spid="37" grpId="0"/>
      <p:bldP spid="38" grpId="0"/>
      <p:bldP spid="2" grpId="0" animBg="1"/>
      <p:bldP spid="7" grpId="0" animBg="1"/>
      <p:bldP spid="20" grpId="0"/>
      <p:bldP spid="25" grpId="0"/>
      <p:bldP spid="45" grpId="0"/>
    </p:bldLst>
  </p:timing>
</p:sld>
</file>

<file path=ppt/slides/slide2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9697" name="Rectangle 2"/>
          <p:cNvSpPr>
            <a:spLocks noGrp="1" noChangeArrowheads="1"/>
          </p:cNvSpPr>
          <p:nvPr>
            <p:ph type="title"/>
          </p:nvPr>
        </p:nvSpPr>
        <p:spPr>
          <a:xfrm>
            <a:off x="2667000" y="304800"/>
            <a:ext cx="7772400" cy="1104900"/>
          </a:xfrm>
        </p:spPr>
        <p:txBody>
          <a:bodyPr/>
          <a:lstStyle/>
          <a:p>
            <a:pPr eaLnBrk="1" hangingPunct="1"/>
            <a:r>
              <a:rPr lang="en-US" sz="4800" b="1" dirty="0"/>
              <a:t> </a:t>
            </a:r>
            <a:r>
              <a:rPr lang="en-US" b="1" dirty="0"/>
              <a:t>Monetary Policy Under Flexible Exchange Rates</a:t>
            </a:r>
            <a:endParaRPr lang="en-US" b="1" i="1" dirty="0"/>
          </a:p>
        </p:txBody>
      </p:sp>
      <p:sp>
        <p:nvSpPr>
          <p:cNvPr id="5123" name="Rectangle 3"/>
          <p:cNvSpPr>
            <a:spLocks noGrp="1" noChangeArrowheads="1"/>
          </p:cNvSpPr>
          <p:nvPr>
            <p:ph type="body" sz="half" idx="1"/>
          </p:nvPr>
        </p:nvSpPr>
        <p:spPr>
          <a:xfrm>
            <a:off x="1371600" y="1676400"/>
            <a:ext cx="10210800" cy="3886200"/>
          </a:xfrm>
        </p:spPr>
        <p:txBody>
          <a:bodyPr/>
          <a:lstStyle/>
          <a:p>
            <a:pPr lvl="1" eaLnBrk="1" hangingPunct="1">
              <a:lnSpc>
                <a:spcPct val="90000"/>
              </a:lnSpc>
            </a:pPr>
            <a:r>
              <a:rPr lang="en-US" dirty="0"/>
              <a:t>W</a:t>
            </a:r>
            <a:r>
              <a:rPr lang="en-US" sz="3200" dirty="0"/>
              <a:t>ith perfect capital mobility, any monetary stimulus increases Y, decreases </a:t>
            </a:r>
            <a:r>
              <a:rPr lang="en-US" sz="3200" dirty="0" err="1"/>
              <a:t>i</a:t>
            </a:r>
            <a:r>
              <a:rPr lang="en-US" sz="3200" dirty="0"/>
              <a:t>.</a:t>
            </a:r>
          </a:p>
          <a:p>
            <a:pPr lvl="1" eaLnBrk="1" hangingPunct="1">
              <a:lnSpc>
                <a:spcPct val="90000"/>
              </a:lnSpc>
            </a:pPr>
            <a:r>
              <a:rPr lang="en-US" sz="3200" dirty="0"/>
              <a:t>This generates a large capital outflow and a depreciation of the home currency.</a:t>
            </a:r>
          </a:p>
          <a:p>
            <a:pPr lvl="1" eaLnBrk="1" hangingPunct="1">
              <a:lnSpc>
                <a:spcPct val="90000"/>
              </a:lnSpc>
            </a:pPr>
            <a:r>
              <a:rPr lang="en-US" sz="3200" dirty="0"/>
              <a:t>The depreciation causes NX to increase and IS to shift outwards.</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5123">
                                            <p:txEl>
                                              <p:pRg st="0" end="0"/>
                                            </p:txEl>
                                          </p:spTgt>
                                        </p:tgtEl>
                                        <p:attrNameLst>
                                          <p:attrName>style.visibility</p:attrName>
                                        </p:attrNameLst>
                                      </p:cBhvr>
                                      <p:to>
                                        <p:strVal val="visible"/>
                                      </p:to>
                                    </p:set>
                                    <p:anim calcmode="lin" valueType="num">
                                      <p:cBhvr additive="base">
                                        <p:cTn id="7" dur="500" fill="hold"/>
                                        <p:tgtEl>
                                          <p:spTgt spid="5123">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5123">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5123">
                                            <p:txEl>
                                              <p:pRg st="1" end="1"/>
                                            </p:txEl>
                                          </p:spTgt>
                                        </p:tgtEl>
                                        <p:attrNameLst>
                                          <p:attrName>style.visibility</p:attrName>
                                        </p:attrNameLst>
                                      </p:cBhvr>
                                      <p:to>
                                        <p:strVal val="visible"/>
                                      </p:to>
                                    </p:set>
                                    <p:anim calcmode="lin" valueType="num">
                                      <p:cBhvr additive="base">
                                        <p:cTn id="13" dur="500" fill="hold"/>
                                        <p:tgtEl>
                                          <p:spTgt spid="5123">
                                            <p:txEl>
                                              <p:pRg st="1" end="1"/>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5123">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5123">
                                            <p:txEl>
                                              <p:pRg st="2" end="2"/>
                                            </p:txEl>
                                          </p:spTgt>
                                        </p:tgtEl>
                                        <p:attrNameLst>
                                          <p:attrName>style.visibility</p:attrName>
                                        </p:attrNameLst>
                                      </p:cBhvr>
                                      <p:to>
                                        <p:strVal val="visible"/>
                                      </p:to>
                                    </p:set>
                                    <p:anim calcmode="lin" valueType="num">
                                      <p:cBhvr additive="base">
                                        <p:cTn id="19" dur="500" fill="hold"/>
                                        <p:tgtEl>
                                          <p:spTgt spid="5123">
                                            <p:txEl>
                                              <p:pRg st="2" end="2"/>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5123">
                                            <p:txEl>
                                              <p:pRg st="2" end="2"/>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3" grpId="0" uiExpand="1"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Title 1"/>
          <p:cNvSpPr>
            <a:spLocks noGrp="1"/>
          </p:cNvSpPr>
          <p:nvPr>
            <p:ph type="title"/>
          </p:nvPr>
        </p:nvSpPr>
        <p:spPr/>
        <p:txBody>
          <a:bodyPr/>
          <a:lstStyle/>
          <a:p>
            <a:pPr eaLnBrk="1" hangingPunct="1"/>
            <a:r>
              <a:rPr lang="en-US" b="1" dirty="0"/>
              <a:t>Monetary Policy </a:t>
            </a:r>
            <a:r>
              <a:rPr lang="en-US" b="1"/>
              <a:t>Under Flexible Exchange Rates</a:t>
            </a:r>
          </a:p>
        </p:txBody>
      </p:sp>
      <p:cxnSp>
        <p:nvCxnSpPr>
          <p:cNvPr id="4" name="Straight Arrow Connector 3"/>
          <p:cNvCxnSpPr/>
          <p:nvPr/>
        </p:nvCxnSpPr>
        <p:spPr>
          <a:xfrm rot="5400000" flipH="1" flipV="1">
            <a:off x="2400301" y="3619501"/>
            <a:ext cx="3886200" cy="3175"/>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5" name="Straight Arrow Connector 4"/>
          <p:cNvCxnSpPr/>
          <p:nvPr/>
        </p:nvCxnSpPr>
        <p:spPr>
          <a:xfrm flipV="1">
            <a:off x="4343400" y="5562600"/>
            <a:ext cx="4953000" cy="1588"/>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30724" name="TextBox 8"/>
          <p:cNvSpPr txBox="1">
            <a:spLocks noChangeArrowheads="1"/>
          </p:cNvSpPr>
          <p:nvPr/>
        </p:nvSpPr>
        <p:spPr bwMode="auto">
          <a:xfrm>
            <a:off x="9144001" y="5715000"/>
            <a:ext cx="938213" cy="400050"/>
          </a:xfrm>
          <a:prstGeom prst="rect">
            <a:avLst/>
          </a:prstGeom>
          <a:noFill/>
          <a:ln w="9525">
            <a:noFill/>
            <a:miter lim="800000"/>
            <a:headEnd/>
            <a:tailEnd/>
          </a:ln>
        </p:spPr>
        <p:txBody>
          <a:bodyPr wrap="none">
            <a:spAutoFit/>
          </a:bodyPr>
          <a:lstStyle/>
          <a:p>
            <a:pPr algn="ctr" eaLnBrk="0" hangingPunct="0"/>
            <a:r>
              <a:rPr lang="en-US" sz="2000"/>
              <a:t>income</a:t>
            </a:r>
          </a:p>
        </p:txBody>
      </p:sp>
      <p:sp>
        <p:nvSpPr>
          <p:cNvPr id="30725" name="TextBox 9"/>
          <p:cNvSpPr txBox="1">
            <a:spLocks noChangeArrowheads="1"/>
          </p:cNvSpPr>
          <p:nvPr/>
        </p:nvSpPr>
        <p:spPr bwMode="auto">
          <a:xfrm>
            <a:off x="3962400" y="1676400"/>
            <a:ext cx="255588" cy="400050"/>
          </a:xfrm>
          <a:prstGeom prst="rect">
            <a:avLst/>
          </a:prstGeom>
          <a:noFill/>
          <a:ln w="9525">
            <a:noFill/>
            <a:miter lim="800000"/>
            <a:headEnd/>
            <a:tailEnd/>
          </a:ln>
        </p:spPr>
        <p:txBody>
          <a:bodyPr wrap="none">
            <a:spAutoFit/>
          </a:bodyPr>
          <a:lstStyle/>
          <a:p>
            <a:pPr algn="ctr" eaLnBrk="0" hangingPunct="0"/>
            <a:r>
              <a:rPr lang="en-US" sz="2000"/>
              <a:t>i</a:t>
            </a:r>
          </a:p>
        </p:txBody>
      </p:sp>
      <p:sp>
        <p:nvSpPr>
          <p:cNvPr id="30726" name="TextBox 26"/>
          <p:cNvSpPr txBox="1">
            <a:spLocks noChangeArrowheads="1"/>
          </p:cNvSpPr>
          <p:nvPr/>
        </p:nvSpPr>
        <p:spPr bwMode="auto">
          <a:xfrm>
            <a:off x="8991601" y="3657600"/>
            <a:ext cx="498475" cy="400050"/>
          </a:xfrm>
          <a:prstGeom prst="rect">
            <a:avLst/>
          </a:prstGeom>
          <a:noFill/>
          <a:ln w="9525">
            <a:noFill/>
            <a:miter lim="800000"/>
            <a:headEnd/>
            <a:tailEnd/>
          </a:ln>
        </p:spPr>
        <p:txBody>
          <a:bodyPr wrap="none">
            <a:spAutoFit/>
          </a:bodyPr>
          <a:lstStyle/>
          <a:p>
            <a:pPr algn="ctr" eaLnBrk="0" hangingPunct="0"/>
            <a:r>
              <a:rPr lang="en-US" sz="2000"/>
              <a:t>BP</a:t>
            </a:r>
            <a:endParaRPr lang="en-US" sz="2000" baseline="-25000"/>
          </a:p>
        </p:txBody>
      </p:sp>
      <p:cxnSp>
        <p:nvCxnSpPr>
          <p:cNvPr id="12" name="Straight Connector 11"/>
          <p:cNvCxnSpPr/>
          <p:nvPr/>
        </p:nvCxnSpPr>
        <p:spPr>
          <a:xfrm>
            <a:off x="4343400" y="3810000"/>
            <a:ext cx="4572000" cy="1588"/>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30728" name="TextBox 14"/>
          <p:cNvSpPr txBox="1">
            <a:spLocks noChangeArrowheads="1"/>
          </p:cNvSpPr>
          <p:nvPr/>
        </p:nvSpPr>
        <p:spPr bwMode="auto">
          <a:xfrm>
            <a:off x="8153400" y="5105400"/>
            <a:ext cx="412750" cy="400050"/>
          </a:xfrm>
          <a:prstGeom prst="rect">
            <a:avLst/>
          </a:prstGeom>
          <a:noFill/>
          <a:ln w="9525">
            <a:noFill/>
            <a:miter lim="800000"/>
            <a:headEnd/>
            <a:tailEnd/>
          </a:ln>
        </p:spPr>
        <p:txBody>
          <a:bodyPr wrap="none">
            <a:spAutoFit/>
          </a:bodyPr>
          <a:lstStyle/>
          <a:p>
            <a:pPr algn="ctr" eaLnBrk="0" hangingPunct="0"/>
            <a:r>
              <a:rPr lang="en-US" sz="2000"/>
              <a:t>IS</a:t>
            </a:r>
            <a:endParaRPr lang="en-US" sz="2000" baseline="-25000"/>
          </a:p>
        </p:txBody>
      </p:sp>
      <p:sp>
        <p:nvSpPr>
          <p:cNvPr id="30729" name="TextBox 15"/>
          <p:cNvSpPr txBox="1">
            <a:spLocks noChangeArrowheads="1"/>
          </p:cNvSpPr>
          <p:nvPr/>
        </p:nvSpPr>
        <p:spPr bwMode="auto">
          <a:xfrm>
            <a:off x="7315201" y="1447800"/>
            <a:ext cx="569913" cy="400050"/>
          </a:xfrm>
          <a:prstGeom prst="rect">
            <a:avLst/>
          </a:prstGeom>
          <a:noFill/>
          <a:ln w="9525">
            <a:noFill/>
            <a:miter lim="800000"/>
            <a:headEnd/>
            <a:tailEnd/>
          </a:ln>
        </p:spPr>
        <p:txBody>
          <a:bodyPr wrap="none">
            <a:spAutoFit/>
          </a:bodyPr>
          <a:lstStyle/>
          <a:p>
            <a:pPr algn="ctr" eaLnBrk="0" hangingPunct="0"/>
            <a:r>
              <a:rPr lang="en-US" sz="2000"/>
              <a:t>LM</a:t>
            </a:r>
            <a:endParaRPr lang="en-US" sz="2000" baseline="-25000"/>
          </a:p>
        </p:txBody>
      </p:sp>
      <p:sp>
        <p:nvSpPr>
          <p:cNvPr id="30730" name="TextBox 24"/>
          <p:cNvSpPr txBox="1">
            <a:spLocks noChangeArrowheads="1"/>
          </p:cNvSpPr>
          <p:nvPr/>
        </p:nvSpPr>
        <p:spPr bwMode="auto">
          <a:xfrm>
            <a:off x="3886200" y="3657600"/>
            <a:ext cx="477838" cy="369888"/>
          </a:xfrm>
          <a:prstGeom prst="rect">
            <a:avLst/>
          </a:prstGeom>
          <a:noFill/>
          <a:ln w="9525">
            <a:noFill/>
            <a:miter lim="800000"/>
            <a:headEnd/>
            <a:tailEnd/>
          </a:ln>
        </p:spPr>
        <p:txBody>
          <a:bodyPr>
            <a:spAutoFit/>
          </a:bodyPr>
          <a:lstStyle/>
          <a:p>
            <a:pPr algn="ctr" eaLnBrk="0" hangingPunct="0"/>
            <a:r>
              <a:rPr lang="en-US" sz="1800"/>
              <a:t>i</a:t>
            </a:r>
            <a:r>
              <a:rPr lang="en-US" sz="1800" baseline="-25000"/>
              <a:t>E</a:t>
            </a:r>
          </a:p>
        </p:txBody>
      </p:sp>
      <p:sp>
        <p:nvSpPr>
          <p:cNvPr id="30731" name="TextBox 25"/>
          <p:cNvSpPr txBox="1">
            <a:spLocks noChangeArrowheads="1"/>
          </p:cNvSpPr>
          <p:nvPr/>
        </p:nvSpPr>
        <p:spPr bwMode="auto">
          <a:xfrm>
            <a:off x="6324600" y="5638800"/>
            <a:ext cx="457200" cy="369888"/>
          </a:xfrm>
          <a:prstGeom prst="rect">
            <a:avLst/>
          </a:prstGeom>
          <a:noFill/>
          <a:ln w="9525">
            <a:noFill/>
            <a:miter lim="800000"/>
            <a:headEnd/>
            <a:tailEnd/>
          </a:ln>
        </p:spPr>
        <p:txBody>
          <a:bodyPr>
            <a:spAutoFit/>
          </a:bodyPr>
          <a:lstStyle/>
          <a:p>
            <a:pPr algn="ctr" eaLnBrk="0" hangingPunct="0"/>
            <a:r>
              <a:rPr lang="en-US" sz="1800"/>
              <a:t>Y</a:t>
            </a:r>
            <a:r>
              <a:rPr lang="en-US" sz="1800" baseline="-25000"/>
              <a:t>0</a:t>
            </a:r>
          </a:p>
        </p:txBody>
      </p:sp>
      <p:cxnSp>
        <p:nvCxnSpPr>
          <p:cNvPr id="23" name="Straight Connector 22"/>
          <p:cNvCxnSpPr/>
          <p:nvPr/>
        </p:nvCxnSpPr>
        <p:spPr>
          <a:xfrm rot="5400000" flipH="1" flipV="1">
            <a:off x="4838700" y="2705100"/>
            <a:ext cx="3505200" cy="16002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a:xfrm>
            <a:off x="4953000" y="2590800"/>
            <a:ext cx="3276600" cy="27432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a:xfrm rot="5400000" flipH="1" flipV="1">
            <a:off x="5372100" y="2933700"/>
            <a:ext cx="3505200" cy="1600200"/>
          </a:xfrm>
          <a:prstGeom prst="line">
            <a:avLst/>
          </a:prstGeom>
          <a:ln w="25400">
            <a:solidFill>
              <a:srgbClr val="A50021"/>
            </a:solidFill>
          </a:ln>
        </p:spPr>
        <p:style>
          <a:lnRef idx="1">
            <a:schemeClr val="accent1"/>
          </a:lnRef>
          <a:fillRef idx="0">
            <a:schemeClr val="accent1"/>
          </a:fillRef>
          <a:effectRef idx="0">
            <a:schemeClr val="accent1"/>
          </a:effectRef>
          <a:fontRef idx="minor">
            <a:schemeClr val="tx1"/>
          </a:fontRef>
        </p:style>
      </p:cxnSp>
      <p:sp>
        <p:nvSpPr>
          <p:cNvPr id="41" name="TextBox 40"/>
          <p:cNvSpPr txBox="1">
            <a:spLocks noChangeArrowheads="1"/>
          </p:cNvSpPr>
          <p:nvPr/>
        </p:nvSpPr>
        <p:spPr bwMode="auto">
          <a:xfrm>
            <a:off x="7924800" y="1676400"/>
            <a:ext cx="615950" cy="400050"/>
          </a:xfrm>
          <a:prstGeom prst="rect">
            <a:avLst/>
          </a:prstGeom>
          <a:noFill/>
          <a:ln w="9525">
            <a:noFill/>
            <a:miter lim="800000"/>
            <a:headEnd/>
            <a:tailEnd/>
          </a:ln>
        </p:spPr>
        <p:txBody>
          <a:bodyPr wrap="none">
            <a:spAutoFit/>
          </a:bodyPr>
          <a:lstStyle/>
          <a:p>
            <a:pPr algn="ctr" eaLnBrk="0" hangingPunct="0"/>
            <a:r>
              <a:rPr lang="en-US" sz="2000"/>
              <a:t>LM'</a:t>
            </a:r>
            <a:endParaRPr lang="en-US" sz="2000" baseline="-25000"/>
          </a:p>
        </p:txBody>
      </p:sp>
      <p:sp>
        <p:nvSpPr>
          <p:cNvPr id="30736" name="TextBox 28"/>
          <p:cNvSpPr txBox="1">
            <a:spLocks noChangeArrowheads="1"/>
          </p:cNvSpPr>
          <p:nvPr/>
        </p:nvSpPr>
        <p:spPr bwMode="auto">
          <a:xfrm>
            <a:off x="8995267" y="1522412"/>
            <a:ext cx="2247900" cy="830997"/>
          </a:xfrm>
          <a:prstGeom prst="rect">
            <a:avLst/>
          </a:prstGeom>
          <a:solidFill>
            <a:srgbClr val="FFFF00"/>
          </a:solidFill>
          <a:ln w="9525">
            <a:noFill/>
            <a:miter lim="800000"/>
            <a:headEnd/>
            <a:tailEnd/>
          </a:ln>
        </p:spPr>
        <p:txBody>
          <a:bodyPr wrap="square">
            <a:spAutoFit/>
          </a:bodyPr>
          <a:lstStyle/>
          <a:p>
            <a:pPr algn="ctr" eaLnBrk="0" hangingPunct="0"/>
            <a:r>
              <a:rPr lang="en-US" dirty="0"/>
              <a:t>Perfect capital mobility</a:t>
            </a:r>
          </a:p>
        </p:txBody>
      </p:sp>
      <p:cxnSp>
        <p:nvCxnSpPr>
          <p:cNvPr id="24" name="Straight Connector 23"/>
          <p:cNvCxnSpPr/>
          <p:nvPr/>
        </p:nvCxnSpPr>
        <p:spPr>
          <a:xfrm>
            <a:off x="5257800" y="2286000"/>
            <a:ext cx="3276600" cy="2743200"/>
          </a:xfrm>
          <a:prstGeom prst="line">
            <a:avLst/>
          </a:prstGeom>
          <a:ln w="25400">
            <a:solidFill>
              <a:srgbClr val="A50021"/>
            </a:solidFill>
          </a:ln>
        </p:spPr>
        <p:style>
          <a:lnRef idx="1">
            <a:schemeClr val="accent1"/>
          </a:lnRef>
          <a:fillRef idx="0">
            <a:schemeClr val="accent1"/>
          </a:fillRef>
          <a:effectRef idx="0">
            <a:schemeClr val="accent1"/>
          </a:effectRef>
          <a:fontRef idx="minor">
            <a:schemeClr val="tx1"/>
          </a:fontRef>
        </p:style>
      </p:cxnSp>
      <p:sp>
        <p:nvSpPr>
          <p:cNvPr id="30" name="TextBox 29"/>
          <p:cNvSpPr txBox="1">
            <a:spLocks noChangeArrowheads="1"/>
          </p:cNvSpPr>
          <p:nvPr/>
        </p:nvSpPr>
        <p:spPr bwMode="auto">
          <a:xfrm>
            <a:off x="8610600" y="4800600"/>
            <a:ext cx="458788" cy="400050"/>
          </a:xfrm>
          <a:prstGeom prst="rect">
            <a:avLst/>
          </a:prstGeom>
          <a:noFill/>
          <a:ln w="9525">
            <a:noFill/>
            <a:miter lim="800000"/>
            <a:headEnd/>
            <a:tailEnd/>
          </a:ln>
        </p:spPr>
        <p:txBody>
          <a:bodyPr wrap="none">
            <a:spAutoFit/>
          </a:bodyPr>
          <a:lstStyle/>
          <a:p>
            <a:pPr algn="ctr" eaLnBrk="0" hangingPunct="0"/>
            <a:r>
              <a:rPr lang="en-US" sz="2000" dirty="0"/>
              <a:t>IS'</a:t>
            </a:r>
            <a:endParaRPr lang="en-US" sz="2000" baseline="-25000" dirty="0"/>
          </a:p>
        </p:txBody>
      </p:sp>
      <p:cxnSp>
        <p:nvCxnSpPr>
          <p:cNvPr id="34" name="Straight Connector 33"/>
          <p:cNvCxnSpPr/>
          <p:nvPr/>
        </p:nvCxnSpPr>
        <p:spPr>
          <a:xfrm rot="5400000">
            <a:off x="5600701" y="4686301"/>
            <a:ext cx="1752600" cy="3175"/>
          </a:xfrm>
          <a:prstGeom prst="line">
            <a:avLst/>
          </a:prstGeom>
          <a:ln>
            <a:solidFill>
              <a:schemeClr val="tx1"/>
            </a:solidFill>
            <a:prstDash val="dashDot"/>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a:xfrm rot="5400000">
            <a:off x="6211094" y="4685506"/>
            <a:ext cx="1752600" cy="1588"/>
          </a:xfrm>
          <a:prstGeom prst="line">
            <a:avLst/>
          </a:prstGeom>
          <a:ln>
            <a:solidFill>
              <a:schemeClr val="tx1"/>
            </a:solidFill>
            <a:prstDash val="dashDot"/>
          </a:ln>
        </p:spPr>
        <p:style>
          <a:lnRef idx="1">
            <a:schemeClr val="accent1"/>
          </a:lnRef>
          <a:fillRef idx="0">
            <a:schemeClr val="accent1"/>
          </a:fillRef>
          <a:effectRef idx="0">
            <a:schemeClr val="accent1"/>
          </a:effectRef>
          <a:fontRef idx="minor">
            <a:schemeClr val="tx1"/>
          </a:fontRef>
        </p:style>
      </p:cxnSp>
      <p:sp>
        <p:nvSpPr>
          <p:cNvPr id="37" name="TextBox 36"/>
          <p:cNvSpPr txBox="1">
            <a:spLocks noChangeArrowheads="1"/>
          </p:cNvSpPr>
          <p:nvPr/>
        </p:nvSpPr>
        <p:spPr bwMode="auto">
          <a:xfrm>
            <a:off x="6858000" y="5638800"/>
            <a:ext cx="457200" cy="369888"/>
          </a:xfrm>
          <a:prstGeom prst="rect">
            <a:avLst/>
          </a:prstGeom>
          <a:noFill/>
          <a:ln w="9525">
            <a:noFill/>
            <a:miter lim="800000"/>
            <a:headEnd/>
            <a:tailEnd/>
          </a:ln>
        </p:spPr>
        <p:txBody>
          <a:bodyPr>
            <a:spAutoFit/>
          </a:bodyPr>
          <a:lstStyle/>
          <a:p>
            <a:pPr algn="ctr" eaLnBrk="0" hangingPunct="0"/>
            <a:r>
              <a:rPr lang="en-US" sz="1800" dirty="0"/>
              <a:t>Y</a:t>
            </a:r>
            <a:r>
              <a:rPr lang="en-US" sz="1800" baseline="-25000" dirty="0"/>
              <a:t>2</a:t>
            </a:r>
          </a:p>
        </p:txBody>
      </p:sp>
      <p:sp>
        <p:nvSpPr>
          <p:cNvPr id="25" name="Metin kutusu 24">
            <a:extLst>
              <a:ext uri="{FF2B5EF4-FFF2-40B4-BE49-F238E27FC236}">
                <a16:creationId xmlns:a16="http://schemas.microsoft.com/office/drawing/2014/main" id="{97E40F00-5823-40AF-BF8D-6C8CCDB302B7}"/>
              </a:ext>
            </a:extLst>
          </p:cNvPr>
          <p:cNvSpPr txBox="1"/>
          <p:nvPr/>
        </p:nvSpPr>
        <p:spPr>
          <a:xfrm flipH="1">
            <a:off x="821865" y="1121594"/>
            <a:ext cx="2993005" cy="4247317"/>
          </a:xfrm>
          <a:prstGeom prst="rect">
            <a:avLst/>
          </a:prstGeom>
          <a:noFill/>
        </p:spPr>
        <p:txBody>
          <a:bodyPr wrap="square" rtlCol="0">
            <a:spAutoFit/>
          </a:bodyPr>
          <a:lstStyle/>
          <a:p>
            <a:r>
              <a:rPr lang="en-US" sz="1800" b="1" dirty="0"/>
              <a:t>Case 4</a:t>
            </a:r>
            <a:r>
              <a:rPr lang="en-US" sz="1800" dirty="0"/>
              <a:t>: BP is horizontal</a:t>
            </a:r>
          </a:p>
          <a:p>
            <a:r>
              <a:rPr lang="en-US" sz="1800" dirty="0"/>
              <a:t>Let ΔMs&gt;0:</a:t>
            </a:r>
          </a:p>
          <a:p>
            <a:pPr marL="342900" indent="-342900">
              <a:buAutoNum type="arabicParenBoth"/>
            </a:pPr>
            <a:r>
              <a:rPr lang="en-US" sz="1800" dirty="0"/>
              <a:t>LM shifts to the right, Y increases, I falls; incipient </a:t>
            </a:r>
            <a:r>
              <a:rPr lang="en-US" sz="1800" dirty="0" err="1"/>
              <a:t>BoP</a:t>
            </a:r>
            <a:r>
              <a:rPr lang="en-US" sz="1800" dirty="0"/>
              <a:t> deficit; domestic currency depreciates</a:t>
            </a:r>
          </a:p>
          <a:p>
            <a:pPr marL="342900" indent="-342900">
              <a:buAutoNum type="arabicParenBoth"/>
            </a:pPr>
            <a:r>
              <a:rPr lang="en-US" sz="1800" dirty="0"/>
              <a:t>With currency depreciation, NX improves; IS shifts right, BP shifts right</a:t>
            </a:r>
          </a:p>
          <a:p>
            <a:pPr marL="342900" indent="-342900">
              <a:buAutoNum type="arabicParenBoth"/>
            </a:pPr>
            <a:endParaRPr lang="en-US" sz="1800" dirty="0"/>
          </a:p>
          <a:p>
            <a:r>
              <a:rPr lang="en-US" sz="1800" b="1" dirty="0"/>
              <a:t>Final outcome</a:t>
            </a:r>
            <a:r>
              <a:rPr lang="en-US" sz="1800" dirty="0"/>
              <a:t>: With subsequent currency depreciation, monetary expansion is effective</a:t>
            </a:r>
          </a:p>
        </p:txBody>
      </p:sp>
      <p:sp>
        <p:nvSpPr>
          <p:cNvPr id="3" name="Oval 2">
            <a:extLst>
              <a:ext uri="{FF2B5EF4-FFF2-40B4-BE49-F238E27FC236}">
                <a16:creationId xmlns:a16="http://schemas.microsoft.com/office/drawing/2014/main" id="{0D0D8E0B-3EB4-4A34-B9FB-592C3CB2C3C9}"/>
              </a:ext>
            </a:extLst>
          </p:cNvPr>
          <p:cNvSpPr/>
          <p:nvPr/>
        </p:nvSpPr>
        <p:spPr>
          <a:xfrm>
            <a:off x="6781800" y="4057650"/>
            <a:ext cx="225424" cy="430210"/>
          </a:xfrm>
          <a:prstGeom prst="ellipse">
            <a:avLst/>
          </a:prstGeom>
          <a:noFill/>
          <a:ln>
            <a:solidFill>
              <a:srgbClr val="37D22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7" name="Düz Ok Bağlayıcısı 6">
            <a:extLst>
              <a:ext uri="{FF2B5EF4-FFF2-40B4-BE49-F238E27FC236}">
                <a16:creationId xmlns:a16="http://schemas.microsoft.com/office/drawing/2014/main" id="{C5898482-6617-45A7-B073-FD3ABB504DA2}"/>
              </a:ext>
            </a:extLst>
          </p:cNvPr>
          <p:cNvCxnSpPr>
            <a:cxnSpLocks/>
            <a:stCxn id="3" idx="6"/>
          </p:cNvCxnSpPr>
          <p:nvPr/>
        </p:nvCxnSpPr>
        <p:spPr>
          <a:xfrm flipV="1">
            <a:off x="7007224" y="4267201"/>
            <a:ext cx="3002898" cy="5554"/>
          </a:xfrm>
          <a:prstGeom prst="straightConnector1">
            <a:avLst/>
          </a:prstGeom>
          <a:ln w="28575">
            <a:solidFill>
              <a:srgbClr val="37D22E"/>
            </a:solidFill>
            <a:tailEnd type="triangle"/>
          </a:ln>
        </p:spPr>
        <p:style>
          <a:lnRef idx="1">
            <a:schemeClr val="accent1"/>
          </a:lnRef>
          <a:fillRef idx="0">
            <a:schemeClr val="accent1"/>
          </a:fillRef>
          <a:effectRef idx="0">
            <a:schemeClr val="accent1"/>
          </a:effectRef>
          <a:fontRef idx="minor">
            <a:schemeClr val="tx1"/>
          </a:fontRef>
        </p:style>
      </p:cxnSp>
      <p:sp>
        <p:nvSpPr>
          <p:cNvPr id="9" name="Metin kutusu 8">
            <a:extLst>
              <a:ext uri="{FF2B5EF4-FFF2-40B4-BE49-F238E27FC236}">
                <a16:creationId xmlns:a16="http://schemas.microsoft.com/office/drawing/2014/main" id="{D5F95E07-139A-4CFC-BE07-88B4E29F8ED5}"/>
              </a:ext>
            </a:extLst>
          </p:cNvPr>
          <p:cNvSpPr txBox="1"/>
          <p:nvPr/>
        </p:nvSpPr>
        <p:spPr>
          <a:xfrm>
            <a:off x="10060595" y="3990950"/>
            <a:ext cx="1726755" cy="707886"/>
          </a:xfrm>
          <a:prstGeom prst="rect">
            <a:avLst/>
          </a:prstGeom>
          <a:solidFill>
            <a:srgbClr val="66FF66"/>
          </a:solidFill>
        </p:spPr>
        <p:txBody>
          <a:bodyPr wrap="none" rtlCol="0">
            <a:spAutoFit/>
          </a:bodyPr>
          <a:lstStyle/>
          <a:p>
            <a:r>
              <a:rPr lang="en-US" sz="2000" dirty="0" err="1"/>
              <a:t>BoP</a:t>
            </a:r>
            <a:r>
              <a:rPr lang="en-US" sz="2000" dirty="0"/>
              <a:t> deficit; </a:t>
            </a:r>
          </a:p>
          <a:p>
            <a:r>
              <a:rPr lang="en-US" sz="2000" dirty="0"/>
              <a:t>capital outflow</a:t>
            </a:r>
          </a:p>
        </p:txBody>
      </p:sp>
      <p:cxnSp>
        <p:nvCxnSpPr>
          <p:cNvPr id="6" name="Düz Ok Bağlayıcısı 5">
            <a:extLst>
              <a:ext uri="{FF2B5EF4-FFF2-40B4-BE49-F238E27FC236}">
                <a16:creationId xmlns:a16="http://schemas.microsoft.com/office/drawing/2014/main" id="{A26A891D-073D-4A3E-8C17-7337D8CE4663}"/>
              </a:ext>
            </a:extLst>
          </p:cNvPr>
          <p:cNvCxnSpPr/>
          <p:nvPr/>
        </p:nvCxnSpPr>
        <p:spPr>
          <a:xfrm>
            <a:off x="7086600" y="2590800"/>
            <a:ext cx="457200" cy="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10" name="Düz Ok Bağlayıcısı 9">
            <a:extLst>
              <a:ext uri="{FF2B5EF4-FFF2-40B4-BE49-F238E27FC236}">
                <a16:creationId xmlns:a16="http://schemas.microsoft.com/office/drawing/2014/main" id="{F0BE6F0E-7D14-41BB-B9E2-1EEFBA020145}"/>
              </a:ext>
            </a:extLst>
          </p:cNvPr>
          <p:cNvCxnSpPr/>
          <p:nvPr/>
        </p:nvCxnSpPr>
        <p:spPr>
          <a:xfrm>
            <a:off x="5257800" y="2895600"/>
            <a:ext cx="609600" cy="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11" name="Metin kutusu 10">
            <a:extLst>
              <a:ext uri="{FF2B5EF4-FFF2-40B4-BE49-F238E27FC236}">
                <a16:creationId xmlns:a16="http://schemas.microsoft.com/office/drawing/2014/main" id="{19E4A53B-8A59-4BF8-900A-233689EFAB3F}"/>
              </a:ext>
            </a:extLst>
          </p:cNvPr>
          <p:cNvSpPr txBox="1"/>
          <p:nvPr/>
        </p:nvSpPr>
        <p:spPr>
          <a:xfrm>
            <a:off x="7184287" y="2209800"/>
            <a:ext cx="453970" cy="369332"/>
          </a:xfrm>
          <a:prstGeom prst="rect">
            <a:avLst/>
          </a:prstGeom>
          <a:noFill/>
        </p:spPr>
        <p:txBody>
          <a:bodyPr wrap="none" rtlCol="0">
            <a:spAutoFit/>
          </a:bodyPr>
          <a:lstStyle/>
          <a:p>
            <a:r>
              <a:rPr lang="en-US" sz="1800" dirty="0"/>
              <a:t>(1)</a:t>
            </a:r>
          </a:p>
        </p:txBody>
      </p:sp>
      <p:sp>
        <p:nvSpPr>
          <p:cNvPr id="13" name="Metin kutusu 12">
            <a:extLst>
              <a:ext uri="{FF2B5EF4-FFF2-40B4-BE49-F238E27FC236}">
                <a16:creationId xmlns:a16="http://schemas.microsoft.com/office/drawing/2014/main" id="{C75715A3-F0D9-488C-A717-48A13A579A12}"/>
              </a:ext>
            </a:extLst>
          </p:cNvPr>
          <p:cNvSpPr txBox="1"/>
          <p:nvPr/>
        </p:nvSpPr>
        <p:spPr>
          <a:xfrm>
            <a:off x="5189654" y="2475208"/>
            <a:ext cx="453970" cy="369332"/>
          </a:xfrm>
          <a:prstGeom prst="rect">
            <a:avLst/>
          </a:prstGeom>
          <a:noFill/>
        </p:spPr>
        <p:txBody>
          <a:bodyPr wrap="none" rtlCol="0">
            <a:spAutoFit/>
          </a:bodyPr>
          <a:lstStyle/>
          <a:p>
            <a:r>
              <a:rPr lang="en-US" sz="1800" dirty="0"/>
              <a:t>(2)</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6"/>
                                        </p:tgtEl>
                                        <p:attrNameLst>
                                          <p:attrName>style.visibility</p:attrName>
                                        </p:attrNameLst>
                                      </p:cBhvr>
                                      <p:to>
                                        <p:strVal val="visible"/>
                                      </p:to>
                                    </p:set>
                                    <p:animEffect transition="in" filter="barn(inVertical)">
                                      <p:cBhvr>
                                        <p:cTn id="7" dur="500"/>
                                        <p:tgtEl>
                                          <p:spTgt spid="36"/>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1"/>
                                        </p:tgtEl>
                                        <p:attrNameLst>
                                          <p:attrName>style.visibility</p:attrName>
                                        </p:attrNameLst>
                                      </p:cBhvr>
                                      <p:to>
                                        <p:strVal val="visible"/>
                                      </p:to>
                                    </p:set>
                                    <p:animEffect transition="in" filter="fade">
                                      <p:cBhvr>
                                        <p:cTn id="10" dur="500"/>
                                        <p:tgtEl>
                                          <p:spTgt spid="41"/>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1"/>
                                        </p:tgtEl>
                                        <p:attrNameLst>
                                          <p:attrName>style.visibility</p:attrName>
                                        </p:attrNameLst>
                                      </p:cBhvr>
                                      <p:to>
                                        <p:strVal val="visible"/>
                                      </p:to>
                                    </p:set>
                                    <p:animEffect transition="in" filter="fade">
                                      <p:cBhvr>
                                        <p:cTn id="13" dur="500"/>
                                        <p:tgtEl>
                                          <p:spTgt spid="11"/>
                                        </p:tgtEl>
                                      </p:cBhvr>
                                    </p:animEffect>
                                  </p:childTnLst>
                                </p:cTn>
                              </p:par>
                              <p:par>
                                <p:cTn id="14" presetID="10" presetClass="entr" presetSubtype="0" fill="hold" nodeType="withEffect">
                                  <p:stCondLst>
                                    <p:cond delay="0"/>
                                  </p:stCondLst>
                                  <p:childTnLst>
                                    <p:set>
                                      <p:cBhvr>
                                        <p:cTn id="15" dur="1" fill="hold">
                                          <p:stCondLst>
                                            <p:cond delay="0"/>
                                          </p:stCondLst>
                                        </p:cTn>
                                        <p:tgtEl>
                                          <p:spTgt spid="6"/>
                                        </p:tgtEl>
                                        <p:attrNameLst>
                                          <p:attrName>style.visibility</p:attrName>
                                        </p:attrNameLst>
                                      </p:cBhvr>
                                      <p:to>
                                        <p:strVal val="visible"/>
                                      </p:to>
                                    </p:set>
                                    <p:animEffect transition="in" filter="fade">
                                      <p:cBhvr>
                                        <p:cTn id="16" dur="500"/>
                                        <p:tgtEl>
                                          <p:spTgt spid="6"/>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4" fill="hold" grpId="0" nodeType="clickEffect">
                                  <p:stCondLst>
                                    <p:cond delay="0"/>
                                  </p:stCondLst>
                                  <p:childTnLst>
                                    <p:set>
                                      <p:cBhvr>
                                        <p:cTn id="20" dur="1" fill="hold">
                                          <p:stCondLst>
                                            <p:cond delay="0"/>
                                          </p:stCondLst>
                                        </p:cTn>
                                        <p:tgtEl>
                                          <p:spTgt spid="3"/>
                                        </p:tgtEl>
                                        <p:attrNameLst>
                                          <p:attrName>style.visibility</p:attrName>
                                        </p:attrNameLst>
                                      </p:cBhvr>
                                      <p:to>
                                        <p:strVal val="visible"/>
                                      </p:to>
                                    </p:set>
                                    <p:animEffect transition="in" filter="wipe(down)">
                                      <p:cBhvr>
                                        <p:cTn id="21" dur="500"/>
                                        <p:tgtEl>
                                          <p:spTgt spid="3"/>
                                        </p:tgtEl>
                                      </p:cBhvr>
                                    </p:animEffect>
                                  </p:childTnLst>
                                </p:cTn>
                              </p:par>
                              <p:par>
                                <p:cTn id="22" presetID="22" presetClass="entr" presetSubtype="4" fill="hold" nodeType="withEffect">
                                  <p:stCondLst>
                                    <p:cond delay="0"/>
                                  </p:stCondLst>
                                  <p:childTnLst>
                                    <p:set>
                                      <p:cBhvr>
                                        <p:cTn id="23" dur="1" fill="hold">
                                          <p:stCondLst>
                                            <p:cond delay="0"/>
                                          </p:stCondLst>
                                        </p:cTn>
                                        <p:tgtEl>
                                          <p:spTgt spid="7"/>
                                        </p:tgtEl>
                                        <p:attrNameLst>
                                          <p:attrName>style.visibility</p:attrName>
                                        </p:attrNameLst>
                                      </p:cBhvr>
                                      <p:to>
                                        <p:strVal val="visible"/>
                                      </p:to>
                                    </p:set>
                                    <p:animEffect transition="in" filter="wipe(down)">
                                      <p:cBhvr>
                                        <p:cTn id="24" dur="500"/>
                                        <p:tgtEl>
                                          <p:spTgt spid="7"/>
                                        </p:tgtEl>
                                      </p:cBhvr>
                                    </p:animEffect>
                                  </p:childTnLst>
                                </p:cTn>
                              </p:par>
                              <p:par>
                                <p:cTn id="25" presetID="22" presetClass="entr" presetSubtype="4" fill="hold" grpId="0" nodeType="with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wipe(down)">
                                      <p:cBhvr>
                                        <p:cTn id="27" dur="500"/>
                                        <p:tgtEl>
                                          <p:spTgt spid="9"/>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nodeType="clickEffect">
                                  <p:stCondLst>
                                    <p:cond delay="0"/>
                                  </p:stCondLst>
                                  <p:childTnLst>
                                    <p:set>
                                      <p:cBhvr>
                                        <p:cTn id="31" dur="1" fill="hold">
                                          <p:stCondLst>
                                            <p:cond delay="0"/>
                                          </p:stCondLst>
                                        </p:cTn>
                                        <p:tgtEl>
                                          <p:spTgt spid="24"/>
                                        </p:tgtEl>
                                        <p:attrNameLst>
                                          <p:attrName>style.visibility</p:attrName>
                                        </p:attrNameLst>
                                      </p:cBhvr>
                                      <p:to>
                                        <p:strVal val="visible"/>
                                      </p:to>
                                    </p:set>
                                    <p:animEffect transition="in" filter="wipe(down)">
                                      <p:cBhvr>
                                        <p:cTn id="32" dur="500"/>
                                        <p:tgtEl>
                                          <p:spTgt spid="24"/>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13"/>
                                        </p:tgtEl>
                                        <p:attrNameLst>
                                          <p:attrName>style.visibility</p:attrName>
                                        </p:attrNameLst>
                                      </p:cBhvr>
                                      <p:to>
                                        <p:strVal val="visible"/>
                                      </p:to>
                                    </p:set>
                                    <p:animEffect transition="in" filter="fade">
                                      <p:cBhvr>
                                        <p:cTn id="35" dur="500"/>
                                        <p:tgtEl>
                                          <p:spTgt spid="13"/>
                                        </p:tgtEl>
                                      </p:cBhvr>
                                    </p:animEffect>
                                  </p:childTnLst>
                                </p:cTn>
                              </p:par>
                              <p:par>
                                <p:cTn id="36" presetID="10" presetClass="entr" presetSubtype="0" fill="hold" nodeType="withEffect">
                                  <p:stCondLst>
                                    <p:cond delay="0"/>
                                  </p:stCondLst>
                                  <p:childTnLst>
                                    <p:set>
                                      <p:cBhvr>
                                        <p:cTn id="37" dur="1" fill="hold">
                                          <p:stCondLst>
                                            <p:cond delay="0"/>
                                          </p:stCondLst>
                                        </p:cTn>
                                        <p:tgtEl>
                                          <p:spTgt spid="10"/>
                                        </p:tgtEl>
                                        <p:attrNameLst>
                                          <p:attrName>style.visibility</p:attrName>
                                        </p:attrNameLst>
                                      </p:cBhvr>
                                      <p:to>
                                        <p:strVal val="visible"/>
                                      </p:to>
                                    </p:set>
                                    <p:animEffect transition="in" filter="fade">
                                      <p:cBhvr>
                                        <p:cTn id="38" dur="500"/>
                                        <p:tgtEl>
                                          <p:spTgt spid="10"/>
                                        </p:tgtEl>
                                      </p:cBhvr>
                                    </p:animEffect>
                                  </p:childTnLst>
                                </p:cTn>
                              </p:par>
                              <p:par>
                                <p:cTn id="39" presetID="10" presetClass="entr" presetSubtype="0" fill="hold" grpId="0" nodeType="withEffect">
                                  <p:stCondLst>
                                    <p:cond delay="0"/>
                                  </p:stCondLst>
                                  <p:childTnLst>
                                    <p:set>
                                      <p:cBhvr>
                                        <p:cTn id="40" dur="1" fill="hold">
                                          <p:stCondLst>
                                            <p:cond delay="0"/>
                                          </p:stCondLst>
                                        </p:cTn>
                                        <p:tgtEl>
                                          <p:spTgt spid="30"/>
                                        </p:tgtEl>
                                        <p:attrNameLst>
                                          <p:attrName>style.visibility</p:attrName>
                                        </p:attrNameLst>
                                      </p:cBhvr>
                                      <p:to>
                                        <p:strVal val="visible"/>
                                      </p:to>
                                    </p:set>
                                    <p:animEffect transition="in" filter="fade">
                                      <p:cBhvr>
                                        <p:cTn id="41" dur="500"/>
                                        <p:tgtEl>
                                          <p:spTgt spid="30"/>
                                        </p:tgtEl>
                                      </p:cBhvr>
                                    </p:animEffect>
                                  </p:childTnLst>
                                </p:cTn>
                              </p:par>
                              <p:par>
                                <p:cTn id="42" presetID="10" presetClass="entr" presetSubtype="0" fill="hold" nodeType="withEffect">
                                  <p:stCondLst>
                                    <p:cond delay="0"/>
                                  </p:stCondLst>
                                  <p:childTnLst>
                                    <p:set>
                                      <p:cBhvr>
                                        <p:cTn id="43" dur="1" fill="hold">
                                          <p:stCondLst>
                                            <p:cond delay="0"/>
                                          </p:stCondLst>
                                        </p:cTn>
                                        <p:tgtEl>
                                          <p:spTgt spid="35"/>
                                        </p:tgtEl>
                                        <p:attrNameLst>
                                          <p:attrName>style.visibility</p:attrName>
                                        </p:attrNameLst>
                                      </p:cBhvr>
                                      <p:to>
                                        <p:strVal val="visible"/>
                                      </p:to>
                                    </p:set>
                                    <p:animEffect transition="in" filter="fade">
                                      <p:cBhvr>
                                        <p:cTn id="44" dur="500"/>
                                        <p:tgtEl>
                                          <p:spTgt spid="35"/>
                                        </p:tgtEl>
                                      </p:cBhvr>
                                    </p:animEffect>
                                  </p:childTnLst>
                                </p:cTn>
                              </p:par>
                              <p:par>
                                <p:cTn id="45" presetID="10" presetClass="entr" presetSubtype="0" fill="hold" grpId="0" nodeType="withEffect">
                                  <p:stCondLst>
                                    <p:cond delay="0"/>
                                  </p:stCondLst>
                                  <p:childTnLst>
                                    <p:set>
                                      <p:cBhvr>
                                        <p:cTn id="46" dur="1" fill="hold">
                                          <p:stCondLst>
                                            <p:cond delay="0"/>
                                          </p:stCondLst>
                                        </p:cTn>
                                        <p:tgtEl>
                                          <p:spTgt spid="37"/>
                                        </p:tgtEl>
                                        <p:attrNameLst>
                                          <p:attrName>style.visibility</p:attrName>
                                        </p:attrNameLst>
                                      </p:cBhvr>
                                      <p:to>
                                        <p:strVal val="visible"/>
                                      </p:to>
                                    </p:set>
                                    <p:animEffect transition="in" filter="fade">
                                      <p:cBhvr>
                                        <p:cTn id="47" dur="5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p:bldP spid="30" grpId="0"/>
      <p:bldP spid="37" grpId="0"/>
      <p:bldP spid="3" grpId="0" animBg="1"/>
      <p:bldP spid="9" grpId="0" animBg="1"/>
      <p:bldP spid="11" grpId="0"/>
      <p:bldP spid="13" grpId="0"/>
    </p:bldLst>
  </p:timing>
</p:sld>
</file>

<file path=ppt/slides/slide2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1745" name="Rectangle 2"/>
          <p:cNvSpPr>
            <a:spLocks noGrp="1" noChangeArrowheads="1"/>
          </p:cNvSpPr>
          <p:nvPr>
            <p:ph type="title"/>
          </p:nvPr>
        </p:nvSpPr>
        <p:spPr>
          <a:xfrm>
            <a:off x="1905000" y="304800"/>
            <a:ext cx="9372600" cy="990600"/>
          </a:xfrm>
        </p:spPr>
        <p:txBody>
          <a:bodyPr/>
          <a:lstStyle/>
          <a:p>
            <a:pPr eaLnBrk="1" hangingPunct="1"/>
            <a:r>
              <a:rPr lang="en-US" sz="4800" b="1" dirty="0"/>
              <a:t> </a:t>
            </a:r>
            <a:r>
              <a:rPr lang="en-US" b="1" dirty="0"/>
              <a:t>Monetary Policy Under Flexible Exchange Rates</a:t>
            </a:r>
            <a:endParaRPr lang="en-US" b="1" i="1" dirty="0"/>
          </a:p>
        </p:txBody>
      </p:sp>
      <p:sp>
        <p:nvSpPr>
          <p:cNvPr id="31746" name="Rectangle 3"/>
          <p:cNvSpPr>
            <a:spLocks noGrp="1" noChangeArrowheads="1"/>
          </p:cNvSpPr>
          <p:nvPr>
            <p:ph type="body" sz="half" idx="1"/>
          </p:nvPr>
        </p:nvSpPr>
        <p:spPr>
          <a:xfrm>
            <a:off x="838200" y="1676400"/>
            <a:ext cx="10439400" cy="4114800"/>
          </a:xfrm>
        </p:spPr>
        <p:txBody>
          <a:bodyPr/>
          <a:lstStyle/>
          <a:p>
            <a:pPr lvl="1" eaLnBrk="1" hangingPunct="1">
              <a:lnSpc>
                <a:spcPct val="90000"/>
              </a:lnSpc>
            </a:pPr>
            <a:r>
              <a:rPr lang="en-US" sz="3200" dirty="0"/>
              <a:t>The bottom line: </a:t>
            </a:r>
          </a:p>
          <a:p>
            <a:pPr lvl="2" eaLnBrk="1" hangingPunct="1">
              <a:lnSpc>
                <a:spcPct val="90000"/>
              </a:lnSpc>
            </a:pPr>
            <a:r>
              <a:rPr lang="en-US" sz="2800" dirty="0"/>
              <a:t>When capital is relatively immobile, monetary policy is effective at increasing national income.</a:t>
            </a:r>
          </a:p>
          <a:p>
            <a:pPr lvl="2" eaLnBrk="1" hangingPunct="1">
              <a:lnSpc>
                <a:spcPct val="90000"/>
              </a:lnSpc>
            </a:pPr>
            <a:r>
              <a:rPr lang="en-US" sz="2800" dirty="0"/>
              <a:t>When capital is relatively mobile, monetary policy is particularly effective at increasing national income.</a:t>
            </a:r>
          </a:p>
          <a:p>
            <a:pPr lvl="1" eaLnBrk="1" hangingPunct="1">
              <a:lnSpc>
                <a:spcPct val="90000"/>
              </a:lnSpc>
            </a:pPr>
            <a:r>
              <a:rPr lang="en-US" sz="3200" dirty="0"/>
              <a:t>Hence, regardless of the degree of capital mobility, monetary policy is effective in increasing the GDP in flexible exchange rate regime.</a:t>
            </a:r>
          </a:p>
        </p:txBody>
      </p:sp>
    </p:spTree>
  </p:cSld>
  <p:clrMapOvr>
    <a:masterClrMapping/>
  </p:clrMapOvr>
  <p:transition/>
</p:sld>
</file>

<file path=ppt/slides/slide2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9937" name="Rectangle 2"/>
          <p:cNvSpPr>
            <a:spLocks noGrp="1" noChangeArrowheads="1"/>
          </p:cNvSpPr>
          <p:nvPr>
            <p:ph type="title"/>
          </p:nvPr>
        </p:nvSpPr>
        <p:spPr>
          <a:xfrm>
            <a:off x="1447800" y="228600"/>
            <a:ext cx="9829800" cy="1524000"/>
          </a:xfrm>
        </p:spPr>
        <p:txBody>
          <a:bodyPr/>
          <a:lstStyle/>
          <a:p>
            <a:pPr eaLnBrk="1" hangingPunct="1"/>
            <a:r>
              <a:rPr lang="en-US" sz="4800" b="1" dirty="0"/>
              <a:t> </a:t>
            </a:r>
            <a:r>
              <a:rPr lang="en-US" b="1" dirty="0"/>
              <a:t>Effects of Shocks in the IS/LM/BP Model (Imperfect K-Mobility)</a:t>
            </a:r>
            <a:endParaRPr lang="en-US" b="1" i="1" dirty="0"/>
          </a:p>
        </p:txBody>
      </p:sp>
      <p:sp>
        <p:nvSpPr>
          <p:cNvPr id="5123" name="Rectangle 3"/>
          <p:cNvSpPr>
            <a:spLocks noGrp="1" noChangeArrowheads="1"/>
          </p:cNvSpPr>
          <p:nvPr>
            <p:ph type="body" sz="half" idx="1"/>
          </p:nvPr>
        </p:nvSpPr>
        <p:spPr>
          <a:xfrm>
            <a:off x="1447800" y="1981200"/>
            <a:ext cx="10363200" cy="4191000"/>
          </a:xfrm>
        </p:spPr>
        <p:txBody>
          <a:bodyPr/>
          <a:lstStyle/>
          <a:p>
            <a:pPr lvl="1" eaLnBrk="1" hangingPunct="1">
              <a:lnSpc>
                <a:spcPct val="90000"/>
              </a:lnSpc>
            </a:pPr>
            <a:r>
              <a:rPr lang="en-US" dirty="0"/>
              <a:t>So far, we’ve examined the effects of fiscal and monetary policy holding a number of factors constant, including</a:t>
            </a:r>
          </a:p>
          <a:p>
            <a:pPr lvl="2" eaLnBrk="1" hangingPunct="1">
              <a:lnSpc>
                <a:spcPct val="90000"/>
              </a:lnSpc>
            </a:pPr>
            <a:r>
              <a:rPr lang="en-US" dirty="0"/>
              <a:t>domestic and foreign prices,</a:t>
            </a:r>
          </a:p>
          <a:p>
            <a:pPr lvl="2" eaLnBrk="1" hangingPunct="1">
              <a:lnSpc>
                <a:spcPct val="90000"/>
              </a:lnSpc>
            </a:pPr>
            <a:r>
              <a:rPr lang="en-US" dirty="0"/>
              <a:t>foreign interest rate,</a:t>
            </a:r>
          </a:p>
          <a:p>
            <a:pPr lvl="2" eaLnBrk="1" hangingPunct="1">
              <a:lnSpc>
                <a:spcPct val="90000"/>
              </a:lnSpc>
            </a:pPr>
            <a:r>
              <a:rPr lang="en-US" dirty="0"/>
              <a:t>trade policies,</a:t>
            </a:r>
          </a:p>
          <a:p>
            <a:pPr lvl="2" eaLnBrk="1" hangingPunct="1">
              <a:lnSpc>
                <a:spcPct val="90000"/>
              </a:lnSpc>
            </a:pPr>
            <a:r>
              <a:rPr lang="en-US" dirty="0"/>
              <a:t>economic institutions at home and abroad,</a:t>
            </a:r>
          </a:p>
          <a:p>
            <a:pPr lvl="2" eaLnBrk="1" hangingPunct="1">
              <a:lnSpc>
                <a:spcPct val="90000"/>
              </a:lnSpc>
            </a:pPr>
            <a:r>
              <a:rPr lang="en-US" dirty="0"/>
              <a:t>foreign income level, and </a:t>
            </a:r>
          </a:p>
          <a:p>
            <a:pPr lvl="2" eaLnBrk="1" hangingPunct="1">
              <a:lnSpc>
                <a:spcPct val="90000"/>
              </a:lnSpc>
            </a:pPr>
            <a:r>
              <a:rPr lang="en-US" dirty="0"/>
              <a:t>expected exchange rate changes.</a:t>
            </a:r>
          </a:p>
          <a:p>
            <a:pPr lvl="1" eaLnBrk="1" hangingPunct="1">
              <a:lnSpc>
                <a:spcPct val="90000"/>
              </a:lnSpc>
            </a:pPr>
            <a:r>
              <a:rPr lang="en-US" dirty="0"/>
              <a:t>How are changes in such variables (“shocks”) transmitted through the economy?</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5123">
                                            <p:txEl>
                                              <p:pRg st="0" end="0"/>
                                            </p:txEl>
                                          </p:spTgt>
                                        </p:tgtEl>
                                        <p:attrNameLst>
                                          <p:attrName>style.visibility</p:attrName>
                                        </p:attrNameLst>
                                      </p:cBhvr>
                                      <p:to>
                                        <p:strVal val="visible"/>
                                      </p:to>
                                    </p:set>
                                    <p:animEffect transition="in" filter="wipe(up)">
                                      <p:cBhvr>
                                        <p:cTn id="7" dur="500"/>
                                        <p:tgtEl>
                                          <p:spTgt spid="5123">
                                            <p:txEl>
                                              <p:pRg st="0" end="0"/>
                                            </p:txEl>
                                          </p:spTgt>
                                        </p:tgtEl>
                                      </p:cBhvr>
                                    </p:animEffect>
                                  </p:childTnLst>
                                </p:cTn>
                              </p:par>
                              <p:par>
                                <p:cTn id="8" presetID="2" presetClass="entr" presetSubtype="8" fill="hold" grpId="0" nodeType="withEffect">
                                  <p:stCondLst>
                                    <p:cond delay="0"/>
                                  </p:stCondLst>
                                  <p:childTnLst>
                                    <p:set>
                                      <p:cBhvr>
                                        <p:cTn id="9" dur="1" fill="hold">
                                          <p:stCondLst>
                                            <p:cond delay="0"/>
                                          </p:stCondLst>
                                        </p:cTn>
                                        <p:tgtEl>
                                          <p:spTgt spid="5123">
                                            <p:txEl>
                                              <p:pRg st="1" end="1"/>
                                            </p:txEl>
                                          </p:spTgt>
                                        </p:tgtEl>
                                        <p:attrNameLst>
                                          <p:attrName>style.visibility</p:attrName>
                                        </p:attrNameLst>
                                      </p:cBhvr>
                                      <p:to>
                                        <p:strVal val="visible"/>
                                      </p:to>
                                    </p:set>
                                    <p:anim calcmode="lin" valueType="num">
                                      <p:cBhvr additive="base">
                                        <p:cTn id="10" dur="500" fill="hold"/>
                                        <p:tgtEl>
                                          <p:spTgt spid="5123">
                                            <p:txEl>
                                              <p:pRg st="1" end="1"/>
                                            </p:txEl>
                                          </p:spTgt>
                                        </p:tgtEl>
                                        <p:attrNameLst>
                                          <p:attrName>ppt_x</p:attrName>
                                        </p:attrNameLst>
                                      </p:cBhvr>
                                      <p:tavLst>
                                        <p:tav tm="0">
                                          <p:val>
                                            <p:strVal val="0-#ppt_w/2"/>
                                          </p:val>
                                        </p:tav>
                                        <p:tav tm="100000">
                                          <p:val>
                                            <p:strVal val="#ppt_x"/>
                                          </p:val>
                                        </p:tav>
                                      </p:tavLst>
                                    </p:anim>
                                    <p:anim calcmode="lin" valueType="num">
                                      <p:cBhvr additive="base">
                                        <p:cTn id="11" dur="500" fill="hold"/>
                                        <p:tgtEl>
                                          <p:spTgt spid="5123">
                                            <p:txEl>
                                              <p:pRg st="1" end="1"/>
                                            </p:txEl>
                                          </p:spTgt>
                                        </p:tgtEl>
                                        <p:attrNameLst>
                                          <p:attrName>ppt_y</p:attrName>
                                        </p:attrNameLst>
                                      </p:cBhvr>
                                      <p:tavLst>
                                        <p:tav tm="0">
                                          <p:val>
                                            <p:strVal val="#ppt_y"/>
                                          </p:val>
                                        </p:tav>
                                        <p:tav tm="100000">
                                          <p:val>
                                            <p:strVal val="#ppt_y"/>
                                          </p:val>
                                        </p:tav>
                                      </p:tavLst>
                                    </p:anim>
                                  </p:childTnLst>
                                </p:cTn>
                              </p:par>
                              <p:par>
                                <p:cTn id="12" presetID="2" presetClass="entr" presetSubtype="8" fill="hold" grpId="0" nodeType="withEffect">
                                  <p:stCondLst>
                                    <p:cond delay="0"/>
                                  </p:stCondLst>
                                  <p:childTnLst>
                                    <p:set>
                                      <p:cBhvr>
                                        <p:cTn id="13" dur="1" fill="hold">
                                          <p:stCondLst>
                                            <p:cond delay="0"/>
                                          </p:stCondLst>
                                        </p:cTn>
                                        <p:tgtEl>
                                          <p:spTgt spid="5123">
                                            <p:txEl>
                                              <p:pRg st="2" end="2"/>
                                            </p:txEl>
                                          </p:spTgt>
                                        </p:tgtEl>
                                        <p:attrNameLst>
                                          <p:attrName>style.visibility</p:attrName>
                                        </p:attrNameLst>
                                      </p:cBhvr>
                                      <p:to>
                                        <p:strVal val="visible"/>
                                      </p:to>
                                    </p:set>
                                    <p:anim calcmode="lin" valueType="num">
                                      <p:cBhvr additive="base">
                                        <p:cTn id="14" dur="500" fill="hold"/>
                                        <p:tgtEl>
                                          <p:spTgt spid="5123">
                                            <p:txEl>
                                              <p:pRg st="2" end="2"/>
                                            </p:txEl>
                                          </p:spTgt>
                                        </p:tgtEl>
                                        <p:attrNameLst>
                                          <p:attrName>ppt_x</p:attrName>
                                        </p:attrNameLst>
                                      </p:cBhvr>
                                      <p:tavLst>
                                        <p:tav tm="0">
                                          <p:val>
                                            <p:strVal val="0-#ppt_w/2"/>
                                          </p:val>
                                        </p:tav>
                                        <p:tav tm="100000">
                                          <p:val>
                                            <p:strVal val="#ppt_x"/>
                                          </p:val>
                                        </p:tav>
                                      </p:tavLst>
                                    </p:anim>
                                    <p:anim calcmode="lin" valueType="num">
                                      <p:cBhvr additive="base">
                                        <p:cTn id="15" dur="500" fill="hold"/>
                                        <p:tgtEl>
                                          <p:spTgt spid="5123">
                                            <p:txEl>
                                              <p:pRg st="2" end="2"/>
                                            </p:txEl>
                                          </p:spTgt>
                                        </p:tgtEl>
                                        <p:attrNameLst>
                                          <p:attrName>ppt_y</p:attrName>
                                        </p:attrNameLst>
                                      </p:cBhvr>
                                      <p:tavLst>
                                        <p:tav tm="0">
                                          <p:val>
                                            <p:strVal val="#ppt_y"/>
                                          </p:val>
                                        </p:tav>
                                        <p:tav tm="100000">
                                          <p:val>
                                            <p:strVal val="#ppt_y"/>
                                          </p:val>
                                        </p:tav>
                                      </p:tavLst>
                                    </p:anim>
                                  </p:childTnLst>
                                </p:cTn>
                              </p:par>
                              <p:par>
                                <p:cTn id="16" presetID="2" presetClass="entr" presetSubtype="8" fill="hold" grpId="0" nodeType="withEffect">
                                  <p:stCondLst>
                                    <p:cond delay="0"/>
                                  </p:stCondLst>
                                  <p:childTnLst>
                                    <p:set>
                                      <p:cBhvr>
                                        <p:cTn id="17" dur="1" fill="hold">
                                          <p:stCondLst>
                                            <p:cond delay="0"/>
                                          </p:stCondLst>
                                        </p:cTn>
                                        <p:tgtEl>
                                          <p:spTgt spid="5123">
                                            <p:txEl>
                                              <p:pRg st="3" end="3"/>
                                            </p:txEl>
                                          </p:spTgt>
                                        </p:tgtEl>
                                        <p:attrNameLst>
                                          <p:attrName>style.visibility</p:attrName>
                                        </p:attrNameLst>
                                      </p:cBhvr>
                                      <p:to>
                                        <p:strVal val="visible"/>
                                      </p:to>
                                    </p:set>
                                    <p:anim calcmode="lin" valueType="num">
                                      <p:cBhvr additive="base">
                                        <p:cTn id="18" dur="500" fill="hold"/>
                                        <p:tgtEl>
                                          <p:spTgt spid="5123">
                                            <p:txEl>
                                              <p:pRg st="3" end="3"/>
                                            </p:txEl>
                                          </p:spTgt>
                                        </p:tgtEl>
                                        <p:attrNameLst>
                                          <p:attrName>ppt_x</p:attrName>
                                        </p:attrNameLst>
                                      </p:cBhvr>
                                      <p:tavLst>
                                        <p:tav tm="0">
                                          <p:val>
                                            <p:strVal val="0-#ppt_w/2"/>
                                          </p:val>
                                        </p:tav>
                                        <p:tav tm="100000">
                                          <p:val>
                                            <p:strVal val="#ppt_x"/>
                                          </p:val>
                                        </p:tav>
                                      </p:tavLst>
                                    </p:anim>
                                    <p:anim calcmode="lin" valueType="num">
                                      <p:cBhvr additive="base">
                                        <p:cTn id="19" dur="500" fill="hold"/>
                                        <p:tgtEl>
                                          <p:spTgt spid="5123">
                                            <p:txEl>
                                              <p:pRg st="3" end="3"/>
                                            </p:txEl>
                                          </p:spTgt>
                                        </p:tgtEl>
                                        <p:attrNameLst>
                                          <p:attrName>ppt_y</p:attrName>
                                        </p:attrNameLst>
                                      </p:cBhvr>
                                      <p:tavLst>
                                        <p:tav tm="0">
                                          <p:val>
                                            <p:strVal val="#ppt_y"/>
                                          </p:val>
                                        </p:tav>
                                        <p:tav tm="100000">
                                          <p:val>
                                            <p:strVal val="#ppt_y"/>
                                          </p:val>
                                        </p:tav>
                                      </p:tavLst>
                                    </p:anim>
                                  </p:childTnLst>
                                </p:cTn>
                              </p:par>
                              <p:par>
                                <p:cTn id="20" presetID="2" presetClass="entr" presetSubtype="8" fill="hold" grpId="0" nodeType="withEffect">
                                  <p:stCondLst>
                                    <p:cond delay="0"/>
                                  </p:stCondLst>
                                  <p:childTnLst>
                                    <p:set>
                                      <p:cBhvr>
                                        <p:cTn id="21" dur="1" fill="hold">
                                          <p:stCondLst>
                                            <p:cond delay="0"/>
                                          </p:stCondLst>
                                        </p:cTn>
                                        <p:tgtEl>
                                          <p:spTgt spid="5123">
                                            <p:txEl>
                                              <p:pRg st="4" end="4"/>
                                            </p:txEl>
                                          </p:spTgt>
                                        </p:tgtEl>
                                        <p:attrNameLst>
                                          <p:attrName>style.visibility</p:attrName>
                                        </p:attrNameLst>
                                      </p:cBhvr>
                                      <p:to>
                                        <p:strVal val="visible"/>
                                      </p:to>
                                    </p:set>
                                    <p:anim calcmode="lin" valueType="num">
                                      <p:cBhvr additive="base">
                                        <p:cTn id="22" dur="500" fill="hold"/>
                                        <p:tgtEl>
                                          <p:spTgt spid="5123">
                                            <p:txEl>
                                              <p:pRg st="4" end="4"/>
                                            </p:txEl>
                                          </p:spTgt>
                                        </p:tgtEl>
                                        <p:attrNameLst>
                                          <p:attrName>ppt_x</p:attrName>
                                        </p:attrNameLst>
                                      </p:cBhvr>
                                      <p:tavLst>
                                        <p:tav tm="0">
                                          <p:val>
                                            <p:strVal val="0-#ppt_w/2"/>
                                          </p:val>
                                        </p:tav>
                                        <p:tav tm="100000">
                                          <p:val>
                                            <p:strVal val="#ppt_x"/>
                                          </p:val>
                                        </p:tav>
                                      </p:tavLst>
                                    </p:anim>
                                    <p:anim calcmode="lin" valueType="num">
                                      <p:cBhvr additive="base">
                                        <p:cTn id="23" dur="500" fill="hold"/>
                                        <p:tgtEl>
                                          <p:spTgt spid="5123">
                                            <p:txEl>
                                              <p:pRg st="4" end="4"/>
                                            </p:txEl>
                                          </p:spTgt>
                                        </p:tgtEl>
                                        <p:attrNameLst>
                                          <p:attrName>ppt_y</p:attrName>
                                        </p:attrNameLst>
                                      </p:cBhvr>
                                      <p:tavLst>
                                        <p:tav tm="0">
                                          <p:val>
                                            <p:strVal val="#ppt_y"/>
                                          </p:val>
                                        </p:tav>
                                        <p:tav tm="100000">
                                          <p:val>
                                            <p:strVal val="#ppt_y"/>
                                          </p:val>
                                        </p:tav>
                                      </p:tavLst>
                                    </p:anim>
                                  </p:childTnLst>
                                </p:cTn>
                              </p:par>
                              <p:par>
                                <p:cTn id="24" presetID="2" presetClass="entr" presetSubtype="8" fill="hold" grpId="0" nodeType="withEffect">
                                  <p:stCondLst>
                                    <p:cond delay="0"/>
                                  </p:stCondLst>
                                  <p:childTnLst>
                                    <p:set>
                                      <p:cBhvr>
                                        <p:cTn id="25" dur="1" fill="hold">
                                          <p:stCondLst>
                                            <p:cond delay="0"/>
                                          </p:stCondLst>
                                        </p:cTn>
                                        <p:tgtEl>
                                          <p:spTgt spid="5123">
                                            <p:txEl>
                                              <p:pRg st="5" end="5"/>
                                            </p:txEl>
                                          </p:spTgt>
                                        </p:tgtEl>
                                        <p:attrNameLst>
                                          <p:attrName>style.visibility</p:attrName>
                                        </p:attrNameLst>
                                      </p:cBhvr>
                                      <p:to>
                                        <p:strVal val="visible"/>
                                      </p:to>
                                    </p:set>
                                    <p:anim calcmode="lin" valueType="num">
                                      <p:cBhvr additive="base">
                                        <p:cTn id="26" dur="500" fill="hold"/>
                                        <p:tgtEl>
                                          <p:spTgt spid="5123">
                                            <p:txEl>
                                              <p:pRg st="5" end="5"/>
                                            </p:txEl>
                                          </p:spTgt>
                                        </p:tgtEl>
                                        <p:attrNameLst>
                                          <p:attrName>ppt_x</p:attrName>
                                        </p:attrNameLst>
                                      </p:cBhvr>
                                      <p:tavLst>
                                        <p:tav tm="0">
                                          <p:val>
                                            <p:strVal val="0-#ppt_w/2"/>
                                          </p:val>
                                        </p:tav>
                                        <p:tav tm="100000">
                                          <p:val>
                                            <p:strVal val="#ppt_x"/>
                                          </p:val>
                                        </p:tav>
                                      </p:tavLst>
                                    </p:anim>
                                    <p:anim calcmode="lin" valueType="num">
                                      <p:cBhvr additive="base">
                                        <p:cTn id="27" dur="500" fill="hold"/>
                                        <p:tgtEl>
                                          <p:spTgt spid="5123">
                                            <p:txEl>
                                              <p:pRg st="5" end="5"/>
                                            </p:txEl>
                                          </p:spTgt>
                                        </p:tgtEl>
                                        <p:attrNameLst>
                                          <p:attrName>ppt_y</p:attrName>
                                        </p:attrNameLst>
                                      </p:cBhvr>
                                      <p:tavLst>
                                        <p:tav tm="0">
                                          <p:val>
                                            <p:strVal val="#ppt_y"/>
                                          </p:val>
                                        </p:tav>
                                        <p:tav tm="100000">
                                          <p:val>
                                            <p:strVal val="#ppt_y"/>
                                          </p:val>
                                        </p:tav>
                                      </p:tavLst>
                                    </p:anim>
                                  </p:childTnLst>
                                </p:cTn>
                              </p:par>
                              <p:par>
                                <p:cTn id="28" presetID="2" presetClass="entr" presetSubtype="8" fill="hold" grpId="0" nodeType="withEffect">
                                  <p:stCondLst>
                                    <p:cond delay="0"/>
                                  </p:stCondLst>
                                  <p:childTnLst>
                                    <p:set>
                                      <p:cBhvr>
                                        <p:cTn id="29" dur="1" fill="hold">
                                          <p:stCondLst>
                                            <p:cond delay="0"/>
                                          </p:stCondLst>
                                        </p:cTn>
                                        <p:tgtEl>
                                          <p:spTgt spid="5123">
                                            <p:txEl>
                                              <p:pRg st="6" end="6"/>
                                            </p:txEl>
                                          </p:spTgt>
                                        </p:tgtEl>
                                        <p:attrNameLst>
                                          <p:attrName>style.visibility</p:attrName>
                                        </p:attrNameLst>
                                      </p:cBhvr>
                                      <p:to>
                                        <p:strVal val="visible"/>
                                      </p:to>
                                    </p:set>
                                    <p:anim calcmode="lin" valueType="num">
                                      <p:cBhvr additive="base">
                                        <p:cTn id="30" dur="500" fill="hold"/>
                                        <p:tgtEl>
                                          <p:spTgt spid="5123">
                                            <p:txEl>
                                              <p:pRg st="6" end="6"/>
                                            </p:txEl>
                                          </p:spTgt>
                                        </p:tgtEl>
                                        <p:attrNameLst>
                                          <p:attrName>ppt_x</p:attrName>
                                        </p:attrNameLst>
                                      </p:cBhvr>
                                      <p:tavLst>
                                        <p:tav tm="0">
                                          <p:val>
                                            <p:strVal val="0-#ppt_w/2"/>
                                          </p:val>
                                        </p:tav>
                                        <p:tav tm="100000">
                                          <p:val>
                                            <p:strVal val="#ppt_x"/>
                                          </p:val>
                                        </p:tav>
                                      </p:tavLst>
                                    </p:anim>
                                    <p:anim calcmode="lin" valueType="num">
                                      <p:cBhvr additive="base">
                                        <p:cTn id="31" dur="500" fill="hold"/>
                                        <p:tgtEl>
                                          <p:spTgt spid="5123">
                                            <p:txEl>
                                              <p:pRg st="6" end="6"/>
                                            </p:txEl>
                                          </p:spTgt>
                                        </p:tgtEl>
                                        <p:attrNameLst>
                                          <p:attrName>ppt_y</p:attrName>
                                        </p:attrNameLst>
                                      </p:cBhvr>
                                      <p:tavLst>
                                        <p:tav tm="0">
                                          <p:val>
                                            <p:strVal val="#ppt_y"/>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22" presetClass="entr" presetSubtype="1" fill="hold" grpId="0" nodeType="clickEffect">
                                  <p:stCondLst>
                                    <p:cond delay="0"/>
                                  </p:stCondLst>
                                  <p:childTnLst>
                                    <p:set>
                                      <p:cBhvr>
                                        <p:cTn id="35" dur="1" fill="hold">
                                          <p:stCondLst>
                                            <p:cond delay="0"/>
                                          </p:stCondLst>
                                        </p:cTn>
                                        <p:tgtEl>
                                          <p:spTgt spid="5123">
                                            <p:txEl>
                                              <p:pRg st="7" end="7"/>
                                            </p:txEl>
                                          </p:spTgt>
                                        </p:tgtEl>
                                        <p:attrNameLst>
                                          <p:attrName>style.visibility</p:attrName>
                                        </p:attrNameLst>
                                      </p:cBhvr>
                                      <p:to>
                                        <p:strVal val="visible"/>
                                      </p:to>
                                    </p:set>
                                    <p:animEffect transition="in" filter="wipe(up)">
                                      <p:cBhvr>
                                        <p:cTn id="36" dur="500"/>
                                        <p:tgtEl>
                                          <p:spTgt spid="512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3" grpId="0" uiExpand="1" build="p"/>
    </p:bldLst>
  </p:timing>
</p:sld>
</file>

<file path=ppt/slides/slide2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0961" name="Rectangle 2"/>
          <p:cNvSpPr>
            <a:spLocks noGrp="1" noChangeArrowheads="1"/>
          </p:cNvSpPr>
          <p:nvPr>
            <p:ph type="title"/>
          </p:nvPr>
        </p:nvSpPr>
        <p:spPr>
          <a:xfrm>
            <a:off x="2209800" y="228600"/>
            <a:ext cx="8763000" cy="1066800"/>
          </a:xfrm>
        </p:spPr>
        <p:txBody>
          <a:bodyPr/>
          <a:lstStyle/>
          <a:p>
            <a:pPr eaLnBrk="1" hangingPunct="1"/>
            <a:r>
              <a:rPr lang="en-US" sz="4800" b="1" dirty="0"/>
              <a:t> </a:t>
            </a:r>
            <a:r>
              <a:rPr lang="en-US" b="1" dirty="0"/>
              <a:t>Effects of Shocks: A Foreign Price Shock</a:t>
            </a:r>
            <a:endParaRPr lang="en-US" b="1" i="1" dirty="0"/>
          </a:p>
        </p:txBody>
      </p:sp>
      <mc:AlternateContent xmlns:mc="http://schemas.openxmlformats.org/markup-compatibility/2006" xmlns:a14="http://schemas.microsoft.com/office/drawing/2010/main">
        <mc:Choice Requires="a14">
          <p:sp>
            <p:nvSpPr>
              <p:cNvPr id="5123" name="Rectangle 3"/>
              <p:cNvSpPr>
                <a:spLocks noGrp="1" noChangeArrowheads="1"/>
              </p:cNvSpPr>
              <p:nvPr>
                <p:ph type="body" sz="half" idx="1"/>
              </p:nvPr>
            </p:nvSpPr>
            <p:spPr>
              <a:xfrm>
                <a:off x="838200" y="1524000"/>
                <a:ext cx="10515600" cy="4572000"/>
              </a:xfrm>
            </p:spPr>
            <p:txBody>
              <a:bodyPr/>
              <a:lstStyle/>
              <a:p>
                <a:pPr lvl="1" eaLnBrk="1" hangingPunct="1">
                  <a:lnSpc>
                    <a:spcPct val="90000"/>
                  </a:lnSpc>
                </a:pPr>
                <a:r>
                  <a:rPr lang="en-US" sz="2200" dirty="0"/>
                  <a:t>If the foreign price level P* were to increase (relative to domestic price level), the real exchange rate </a:t>
                </a:r>
                <a14:m>
                  <m:oMath xmlns:m="http://schemas.openxmlformats.org/officeDocument/2006/math">
                    <m:r>
                      <a:rPr lang="en-US" sz="2200" i="1" smtClean="0">
                        <a:latin typeface="Cambria Math" panose="02040503050406030204" pitchFamily="18" charset="0"/>
                        <a:ea typeface="Cambria Math" panose="02040503050406030204" pitchFamily="18" charset="0"/>
                      </a:rPr>
                      <m:t>𝜀</m:t>
                    </m:r>
                    <m:r>
                      <a:rPr lang="en-US" sz="2200" b="0" i="1" smtClean="0">
                        <a:latin typeface="Cambria Math" panose="02040503050406030204" pitchFamily="18" charset="0"/>
                        <a:ea typeface="Cambria Math" panose="02040503050406030204" pitchFamily="18" charset="0"/>
                      </a:rPr>
                      <m:t>=</m:t>
                    </m:r>
                    <m:f>
                      <m:fPr>
                        <m:ctrlPr>
                          <a:rPr lang="en-US" sz="2200" b="0" i="1" smtClean="0">
                            <a:latin typeface="Cambria Math" panose="02040503050406030204" pitchFamily="18" charset="0"/>
                            <a:ea typeface="Cambria Math" panose="02040503050406030204" pitchFamily="18" charset="0"/>
                          </a:rPr>
                        </m:ctrlPr>
                      </m:fPr>
                      <m:num>
                        <m:r>
                          <a:rPr lang="en-US" sz="2200" b="0" i="1" smtClean="0">
                            <a:latin typeface="Cambria Math" panose="02040503050406030204" pitchFamily="18" charset="0"/>
                            <a:ea typeface="Cambria Math" panose="02040503050406030204" pitchFamily="18" charset="0"/>
                          </a:rPr>
                          <m:t>𝐸</m:t>
                        </m:r>
                        <m:sSup>
                          <m:sSupPr>
                            <m:ctrlPr>
                              <a:rPr lang="en-US" sz="2200" b="0" i="1" smtClean="0">
                                <a:latin typeface="Cambria Math" panose="02040503050406030204" pitchFamily="18" charset="0"/>
                                <a:ea typeface="Cambria Math" panose="02040503050406030204" pitchFamily="18" charset="0"/>
                              </a:rPr>
                            </m:ctrlPr>
                          </m:sSupPr>
                          <m:e>
                            <m:r>
                              <a:rPr lang="en-US" sz="2200" b="0" i="1" smtClean="0">
                                <a:latin typeface="Cambria Math" panose="02040503050406030204" pitchFamily="18" charset="0"/>
                                <a:ea typeface="Cambria Math" panose="02040503050406030204" pitchFamily="18" charset="0"/>
                              </a:rPr>
                              <m:t>𝑃</m:t>
                            </m:r>
                          </m:e>
                          <m:sup>
                            <m:r>
                              <a:rPr lang="en-US" sz="2200" b="0" i="1" smtClean="0">
                                <a:latin typeface="Cambria Math" panose="02040503050406030204" pitchFamily="18" charset="0"/>
                                <a:ea typeface="Cambria Math" panose="02040503050406030204" pitchFamily="18" charset="0"/>
                              </a:rPr>
                              <m:t>∗</m:t>
                            </m:r>
                          </m:sup>
                        </m:sSup>
                      </m:num>
                      <m:den>
                        <m:r>
                          <a:rPr lang="en-US" sz="2200" b="0" i="1" smtClean="0">
                            <a:latin typeface="Cambria Math" panose="02040503050406030204" pitchFamily="18" charset="0"/>
                            <a:ea typeface="Cambria Math" panose="02040503050406030204" pitchFamily="18" charset="0"/>
                          </a:rPr>
                          <m:t>𝑃</m:t>
                        </m:r>
                      </m:den>
                    </m:f>
                    <m:r>
                      <a:rPr lang="en-US" sz="2200" b="0" i="1" smtClean="0">
                        <a:latin typeface="Cambria Math" panose="02040503050406030204" pitchFamily="18" charset="0"/>
                        <a:ea typeface="Cambria Math" panose="02040503050406030204" pitchFamily="18" charset="0"/>
                      </a:rPr>
                      <m:t> </m:t>
                    </m:r>
                  </m:oMath>
                </a14:m>
                <a:r>
                  <a:rPr lang="en-US" sz="2200" dirty="0"/>
                  <a:t>would increase;</a:t>
                </a:r>
              </a:p>
              <a:p>
                <a:pPr lvl="1" eaLnBrk="1" hangingPunct="1">
                  <a:lnSpc>
                    <a:spcPct val="90000"/>
                  </a:lnSpc>
                </a:pPr>
                <a:r>
                  <a:rPr lang="en-US" sz="2200" dirty="0"/>
                  <a:t> Foreign goods will be relatively more expensive compared to domestic goods; </a:t>
                </a:r>
              </a:p>
              <a:p>
                <a:pPr lvl="1" eaLnBrk="1" hangingPunct="1">
                  <a:lnSpc>
                    <a:spcPct val="90000"/>
                  </a:lnSpc>
                </a:pPr>
                <a:r>
                  <a:rPr lang="en-US" sz="2200" dirty="0"/>
                  <a:t>The domestic economy would expand due to increases in exports and decreases in imports, thus the increase in NX (IS shifts right).</a:t>
                </a:r>
              </a:p>
              <a:p>
                <a:pPr lvl="1" eaLnBrk="1" hangingPunct="1">
                  <a:lnSpc>
                    <a:spcPct val="90000"/>
                  </a:lnSpc>
                </a:pPr>
                <a:r>
                  <a:rPr lang="en-US" sz="2200" dirty="0"/>
                  <a:t>Domestic GDP rises, domestic interest rate rises; there will be </a:t>
                </a:r>
                <a:r>
                  <a:rPr lang="en-US" sz="2200" dirty="0" err="1"/>
                  <a:t>BoP</a:t>
                </a:r>
                <a:r>
                  <a:rPr lang="en-US" sz="2200" dirty="0"/>
                  <a:t> surplus at high interest rate;</a:t>
                </a:r>
              </a:p>
              <a:p>
                <a:pPr lvl="1" eaLnBrk="1" hangingPunct="1">
                  <a:lnSpc>
                    <a:spcPct val="90000"/>
                  </a:lnSpc>
                </a:pPr>
                <a:r>
                  <a:rPr lang="en-US" sz="2200" dirty="0"/>
                  <a:t>The BP also shifts right due to expenditure switching effects of higher foreign prices (again, Net Exports improve).</a:t>
                </a:r>
              </a:p>
              <a:p>
                <a:pPr lvl="1" eaLnBrk="1" hangingPunct="1">
                  <a:lnSpc>
                    <a:spcPct val="90000"/>
                  </a:lnSpc>
                </a:pPr>
                <a:r>
                  <a:rPr lang="en-US" sz="2200" dirty="0"/>
                  <a:t>Both effects cause the domestic currency to appreciate.</a:t>
                </a:r>
              </a:p>
              <a:p>
                <a:pPr lvl="1" eaLnBrk="1" hangingPunct="1">
                  <a:lnSpc>
                    <a:spcPct val="90000"/>
                  </a:lnSpc>
                </a:pPr>
                <a:r>
                  <a:rPr lang="en-US" sz="2200" dirty="0"/>
                  <a:t>These shift IS and BP back to where they started.</a:t>
                </a:r>
              </a:p>
              <a:p>
                <a:pPr lvl="1" eaLnBrk="1" hangingPunct="1">
                  <a:lnSpc>
                    <a:spcPct val="90000"/>
                  </a:lnSpc>
                </a:pPr>
                <a:r>
                  <a:rPr lang="en-US" sz="2200" dirty="0"/>
                  <a:t>With flexible exchange rates, foreign price shocks do not distort the economy</a:t>
                </a:r>
              </a:p>
            </p:txBody>
          </p:sp>
        </mc:Choice>
        <mc:Fallback xmlns="">
          <p:sp>
            <p:nvSpPr>
              <p:cNvPr id="5123" name="Rectangle 3"/>
              <p:cNvSpPr>
                <a:spLocks noGrp="1" noRot="1" noChangeAspect="1" noMove="1" noResize="1" noEditPoints="1" noAdjustHandles="1" noChangeArrowheads="1" noChangeShapeType="1" noTextEdit="1"/>
              </p:cNvSpPr>
              <p:nvPr>
                <p:ph type="body" sz="half" idx="1"/>
              </p:nvPr>
            </p:nvSpPr>
            <p:spPr>
              <a:xfrm>
                <a:off x="838200" y="1524000"/>
                <a:ext cx="10515600" cy="4572000"/>
              </a:xfrm>
              <a:blipFill>
                <a:blip r:embed="rId2"/>
                <a:stretch>
                  <a:fillRect t="-1600" r="-1159" b="-4000"/>
                </a:stretch>
              </a:blipFill>
            </p:spPr>
            <p:txBody>
              <a:bodyPr/>
              <a:lstStyle/>
              <a:p>
                <a:r>
                  <a:rPr lang="en-US">
                    <a:noFill/>
                  </a:rPr>
                  <a:t> </a:t>
                </a:r>
              </a:p>
            </p:txBody>
          </p:sp>
        </mc:Fallback>
      </mc:AlternateContent>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5123">
                                            <p:txEl>
                                              <p:pRg st="0" end="0"/>
                                            </p:txEl>
                                          </p:spTgt>
                                        </p:tgtEl>
                                        <p:attrNameLst>
                                          <p:attrName>style.visibility</p:attrName>
                                        </p:attrNameLst>
                                      </p:cBhvr>
                                      <p:to>
                                        <p:strVal val="visible"/>
                                      </p:to>
                                    </p:set>
                                    <p:anim calcmode="lin" valueType="num">
                                      <p:cBhvr additive="base">
                                        <p:cTn id="7" dur="500" fill="hold"/>
                                        <p:tgtEl>
                                          <p:spTgt spid="5123">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5123">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5123">
                                            <p:txEl>
                                              <p:pRg st="1" end="1"/>
                                            </p:txEl>
                                          </p:spTgt>
                                        </p:tgtEl>
                                        <p:attrNameLst>
                                          <p:attrName>style.visibility</p:attrName>
                                        </p:attrNameLst>
                                      </p:cBhvr>
                                      <p:to>
                                        <p:strVal val="visible"/>
                                      </p:to>
                                    </p:set>
                                    <p:anim calcmode="lin" valueType="num">
                                      <p:cBhvr additive="base">
                                        <p:cTn id="13" dur="500" fill="hold"/>
                                        <p:tgtEl>
                                          <p:spTgt spid="5123">
                                            <p:txEl>
                                              <p:pRg st="1" end="1"/>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5123">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5123">
                                            <p:txEl>
                                              <p:pRg st="2" end="2"/>
                                            </p:txEl>
                                          </p:spTgt>
                                        </p:tgtEl>
                                        <p:attrNameLst>
                                          <p:attrName>style.visibility</p:attrName>
                                        </p:attrNameLst>
                                      </p:cBhvr>
                                      <p:to>
                                        <p:strVal val="visible"/>
                                      </p:to>
                                    </p:set>
                                    <p:anim calcmode="lin" valueType="num">
                                      <p:cBhvr additive="base">
                                        <p:cTn id="19" dur="500" fill="hold"/>
                                        <p:tgtEl>
                                          <p:spTgt spid="5123">
                                            <p:txEl>
                                              <p:pRg st="2" end="2"/>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5123">
                                            <p:txEl>
                                              <p:pRg st="2" end="2"/>
                                            </p:txEl>
                                          </p:spTgt>
                                        </p:tgtEl>
                                        <p:attrNameLst>
                                          <p:attrName>ppt_y</p:attrName>
                                        </p:attrNameLst>
                                      </p:cBhvr>
                                      <p:tavLst>
                                        <p:tav tm="0">
                                          <p:val>
                                            <p:strVal val="#ppt_y"/>
                                          </p:val>
                                        </p:tav>
                                        <p:tav tm="100000">
                                          <p:val>
                                            <p:strVal val="#ppt_y"/>
                                          </p:val>
                                        </p:tav>
                                      </p:tavLst>
                                    </p:anim>
                                  </p:childTnLst>
                                </p:cTn>
                              </p:par>
                              <p:par>
                                <p:cTn id="21" presetID="2" presetClass="entr" presetSubtype="8" fill="hold" grpId="0" nodeType="withEffect">
                                  <p:stCondLst>
                                    <p:cond delay="0"/>
                                  </p:stCondLst>
                                  <p:childTnLst>
                                    <p:set>
                                      <p:cBhvr>
                                        <p:cTn id="22" dur="1" fill="hold">
                                          <p:stCondLst>
                                            <p:cond delay="0"/>
                                          </p:stCondLst>
                                        </p:cTn>
                                        <p:tgtEl>
                                          <p:spTgt spid="5123">
                                            <p:txEl>
                                              <p:pRg st="3" end="3"/>
                                            </p:txEl>
                                          </p:spTgt>
                                        </p:tgtEl>
                                        <p:attrNameLst>
                                          <p:attrName>style.visibility</p:attrName>
                                        </p:attrNameLst>
                                      </p:cBhvr>
                                      <p:to>
                                        <p:strVal val="visible"/>
                                      </p:to>
                                    </p:set>
                                    <p:anim calcmode="lin" valueType="num">
                                      <p:cBhvr additive="base">
                                        <p:cTn id="23" dur="500" fill="hold"/>
                                        <p:tgtEl>
                                          <p:spTgt spid="5123">
                                            <p:txEl>
                                              <p:pRg st="3" end="3"/>
                                            </p:txEl>
                                          </p:spTgt>
                                        </p:tgtEl>
                                        <p:attrNameLst>
                                          <p:attrName>ppt_x</p:attrName>
                                        </p:attrNameLst>
                                      </p:cBhvr>
                                      <p:tavLst>
                                        <p:tav tm="0">
                                          <p:val>
                                            <p:strVal val="0-#ppt_w/2"/>
                                          </p:val>
                                        </p:tav>
                                        <p:tav tm="100000">
                                          <p:val>
                                            <p:strVal val="#ppt_x"/>
                                          </p:val>
                                        </p:tav>
                                      </p:tavLst>
                                    </p:anim>
                                    <p:anim calcmode="lin" valueType="num">
                                      <p:cBhvr additive="base">
                                        <p:cTn id="24" dur="500" fill="hold"/>
                                        <p:tgtEl>
                                          <p:spTgt spid="5123">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8" fill="hold" grpId="0" nodeType="clickEffect">
                                  <p:stCondLst>
                                    <p:cond delay="0"/>
                                  </p:stCondLst>
                                  <p:childTnLst>
                                    <p:set>
                                      <p:cBhvr>
                                        <p:cTn id="28" dur="1" fill="hold">
                                          <p:stCondLst>
                                            <p:cond delay="0"/>
                                          </p:stCondLst>
                                        </p:cTn>
                                        <p:tgtEl>
                                          <p:spTgt spid="5123">
                                            <p:txEl>
                                              <p:pRg st="4" end="4"/>
                                            </p:txEl>
                                          </p:spTgt>
                                        </p:tgtEl>
                                        <p:attrNameLst>
                                          <p:attrName>style.visibility</p:attrName>
                                        </p:attrNameLst>
                                      </p:cBhvr>
                                      <p:to>
                                        <p:strVal val="visible"/>
                                      </p:to>
                                    </p:set>
                                    <p:anim calcmode="lin" valueType="num">
                                      <p:cBhvr additive="base">
                                        <p:cTn id="29" dur="500" fill="hold"/>
                                        <p:tgtEl>
                                          <p:spTgt spid="5123">
                                            <p:txEl>
                                              <p:pRg st="4" end="4"/>
                                            </p:txEl>
                                          </p:spTgt>
                                        </p:tgtEl>
                                        <p:attrNameLst>
                                          <p:attrName>ppt_x</p:attrName>
                                        </p:attrNameLst>
                                      </p:cBhvr>
                                      <p:tavLst>
                                        <p:tav tm="0">
                                          <p:val>
                                            <p:strVal val="0-#ppt_w/2"/>
                                          </p:val>
                                        </p:tav>
                                        <p:tav tm="100000">
                                          <p:val>
                                            <p:strVal val="#ppt_x"/>
                                          </p:val>
                                        </p:tav>
                                      </p:tavLst>
                                    </p:anim>
                                    <p:anim calcmode="lin" valueType="num">
                                      <p:cBhvr additive="base">
                                        <p:cTn id="30" dur="500" fill="hold"/>
                                        <p:tgtEl>
                                          <p:spTgt spid="5123">
                                            <p:txEl>
                                              <p:pRg st="4" end="4"/>
                                            </p:txEl>
                                          </p:spTgt>
                                        </p:tgtEl>
                                        <p:attrNameLst>
                                          <p:attrName>ppt_y</p:attrName>
                                        </p:attrNameLst>
                                      </p:cBhvr>
                                      <p:tavLst>
                                        <p:tav tm="0">
                                          <p:val>
                                            <p:strVal val="#ppt_y"/>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8" fill="hold" grpId="0" nodeType="clickEffect">
                                  <p:stCondLst>
                                    <p:cond delay="0"/>
                                  </p:stCondLst>
                                  <p:childTnLst>
                                    <p:set>
                                      <p:cBhvr>
                                        <p:cTn id="34" dur="1" fill="hold">
                                          <p:stCondLst>
                                            <p:cond delay="0"/>
                                          </p:stCondLst>
                                        </p:cTn>
                                        <p:tgtEl>
                                          <p:spTgt spid="5123">
                                            <p:txEl>
                                              <p:pRg st="5" end="5"/>
                                            </p:txEl>
                                          </p:spTgt>
                                        </p:tgtEl>
                                        <p:attrNameLst>
                                          <p:attrName>style.visibility</p:attrName>
                                        </p:attrNameLst>
                                      </p:cBhvr>
                                      <p:to>
                                        <p:strVal val="visible"/>
                                      </p:to>
                                    </p:set>
                                    <p:anim calcmode="lin" valueType="num">
                                      <p:cBhvr additive="base">
                                        <p:cTn id="35" dur="500" fill="hold"/>
                                        <p:tgtEl>
                                          <p:spTgt spid="5123">
                                            <p:txEl>
                                              <p:pRg st="5" end="5"/>
                                            </p:txEl>
                                          </p:spTgt>
                                        </p:tgtEl>
                                        <p:attrNameLst>
                                          <p:attrName>ppt_x</p:attrName>
                                        </p:attrNameLst>
                                      </p:cBhvr>
                                      <p:tavLst>
                                        <p:tav tm="0">
                                          <p:val>
                                            <p:strVal val="0-#ppt_w/2"/>
                                          </p:val>
                                        </p:tav>
                                        <p:tav tm="100000">
                                          <p:val>
                                            <p:strVal val="#ppt_x"/>
                                          </p:val>
                                        </p:tav>
                                      </p:tavLst>
                                    </p:anim>
                                    <p:anim calcmode="lin" valueType="num">
                                      <p:cBhvr additive="base">
                                        <p:cTn id="36" dur="500" fill="hold"/>
                                        <p:tgtEl>
                                          <p:spTgt spid="5123">
                                            <p:txEl>
                                              <p:pRg st="5" end="5"/>
                                            </p:txEl>
                                          </p:spTgt>
                                        </p:tgtEl>
                                        <p:attrNameLst>
                                          <p:attrName>ppt_y</p:attrName>
                                        </p:attrNameLst>
                                      </p:cBhvr>
                                      <p:tavLst>
                                        <p:tav tm="0">
                                          <p:val>
                                            <p:strVal val="#ppt_y"/>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2" presetClass="entr" presetSubtype="8" fill="hold" grpId="0" nodeType="clickEffect">
                                  <p:stCondLst>
                                    <p:cond delay="0"/>
                                  </p:stCondLst>
                                  <p:childTnLst>
                                    <p:set>
                                      <p:cBhvr>
                                        <p:cTn id="40" dur="1" fill="hold">
                                          <p:stCondLst>
                                            <p:cond delay="0"/>
                                          </p:stCondLst>
                                        </p:cTn>
                                        <p:tgtEl>
                                          <p:spTgt spid="5123">
                                            <p:txEl>
                                              <p:pRg st="6" end="6"/>
                                            </p:txEl>
                                          </p:spTgt>
                                        </p:tgtEl>
                                        <p:attrNameLst>
                                          <p:attrName>style.visibility</p:attrName>
                                        </p:attrNameLst>
                                      </p:cBhvr>
                                      <p:to>
                                        <p:strVal val="visible"/>
                                      </p:to>
                                    </p:set>
                                    <p:anim calcmode="lin" valueType="num">
                                      <p:cBhvr additive="base">
                                        <p:cTn id="41" dur="500" fill="hold"/>
                                        <p:tgtEl>
                                          <p:spTgt spid="5123">
                                            <p:txEl>
                                              <p:pRg st="6" end="6"/>
                                            </p:txEl>
                                          </p:spTgt>
                                        </p:tgtEl>
                                        <p:attrNameLst>
                                          <p:attrName>ppt_x</p:attrName>
                                        </p:attrNameLst>
                                      </p:cBhvr>
                                      <p:tavLst>
                                        <p:tav tm="0">
                                          <p:val>
                                            <p:strVal val="0-#ppt_w/2"/>
                                          </p:val>
                                        </p:tav>
                                        <p:tav tm="100000">
                                          <p:val>
                                            <p:strVal val="#ppt_x"/>
                                          </p:val>
                                        </p:tav>
                                      </p:tavLst>
                                    </p:anim>
                                    <p:anim calcmode="lin" valueType="num">
                                      <p:cBhvr additive="base">
                                        <p:cTn id="42" dur="500" fill="hold"/>
                                        <p:tgtEl>
                                          <p:spTgt spid="5123">
                                            <p:txEl>
                                              <p:pRg st="6" end="6"/>
                                            </p:txEl>
                                          </p:spTgt>
                                        </p:tgtEl>
                                        <p:attrNameLst>
                                          <p:attrName>ppt_y</p:attrName>
                                        </p:attrNameLst>
                                      </p:cBhvr>
                                      <p:tavLst>
                                        <p:tav tm="0">
                                          <p:val>
                                            <p:strVal val="#ppt_y"/>
                                          </p:val>
                                        </p:tav>
                                        <p:tav tm="100000">
                                          <p:val>
                                            <p:strVal val="#ppt_y"/>
                                          </p:val>
                                        </p:tav>
                                      </p:tavLst>
                                    </p:anim>
                                  </p:childTnLst>
                                </p:cTn>
                              </p:par>
                              <p:par>
                                <p:cTn id="43" presetID="2" presetClass="entr" presetSubtype="8" fill="hold" grpId="0" nodeType="withEffect">
                                  <p:stCondLst>
                                    <p:cond delay="0"/>
                                  </p:stCondLst>
                                  <p:childTnLst>
                                    <p:set>
                                      <p:cBhvr>
                                        <p:cTn id="44" dur="1" fill="hold">
                                          <p:stCondLst>
                                            <p:cond delay="0"/>
                                          </p:stCondLst>
                                        </p:cTn>
                                        <p:tgtEl>
                                          <p:spTgt spid="5123">
                                            <p:txEl>
                                              <p:pRg st="7" end="7"/>
                                            </p:txEl>
                                          </p:spTgt>
                                        </p:tgtEl>
                                        <p:attrNameLst>
                                          <p:attrName>style.visibility</p:attrName>
                                        </p:attrNameLst>
                                      </p:cBhvr>
                                      <p:to>
                                        <p:strVal val="visible"/>
                                      </p:to>
                                    </p:set>
                                    <p:anim calcmode="lin" valueType="num">
                                      <p:cBhvr additive="base">
                                        <p:cTn id="45" dur="500" fill="hold"/>
                                        <p:tgtEl>
                                          <p:spTgt spid="5123">
                                            <p:txEl>
                                              <p:pRg st="7" end="7"/>
                                            </p:txEl>
                                          </p:spTgt>
                                        </p:tgtEl>
                                        <p:attrNameLst>
                                          <p:attrName>ppt_x</p:attrName>
                                        </p:attrNameLst>
                                      </p:cBhvr>
                                      <p:tavLst>
                                        <p:tav tm="0">
                                          <p:val>
                                            <p:strVal val="0-#ppt_w/2"/>
                                          </p:val>
                                        </p:tav>
                                        <p:tav tm="100000">
                                          <p:val>
                                            <p:strVal val="#ppt_x"/>
                                          </p:val>
                                        </p:tav>
                                      </p:tavLst>
                                    </p:anim>
                                    <p:anim calcmode="lin" valueType="num">
                                      <p:cBhvr additive="base">
                                        <p:cTn id="46" dur="500" fill="hold"/>
                                        <p:tgtEl>
                                          <p:spTgt spid="5123">
                                            <p:txEl>
                                              <p:pRg st="7" end="7"/>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3" grpId="0" uiExpand="1" build="p"/>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Title 1"/>
          <p:cNvSpPr>
            <a:spLocks noGrp="1"/>
          </p:cNvSpPr>
          <p:nvPr>
            <p:ph type="title"/>
          </p:nvPr>
        </p:nvSpPr>
        <p:spPr/>
        <p:txBody>
          <a:bodyPr/>
          <a:lstStyle/>
          <a:p>
            <a:pPr eaLnBrk="1" hangingPunct="1"/>
            <a:r>
              <a:rPr lang="en-US" b="1"/>
              <a:t>Foreign Price Shock</a:t>
            </a:r>
          </a:p>
        </p:txBody>
      </p:sp>
      <p:cxnSp>
        <p:nvCxnSpPr>
          <p:cNvPr id="4" name="Straight Arrow Connector 3"/>
          <p:cNvCxnSpPr/>
          <p:nvPr/>
        </p:nvCxnSpPr>
        <p:spPr>
          <a:xfrm rot="5400000" flipH="1" flipV="1">
            <a:off x="-150812" y="3357124"/>
            <a:ext cx="3657600" cy="3175"/>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5" name="Straight Arrow Connector 4"/>
          <p:cNvCxnSpPr/>
          <p:nvPr/>
        </p:nvCxnSpPr>
        <p:spPr>
          <a:xfrm flipV="1">
            <a:off x="1673745" y="5218906"/>
            <a:ext cx="4268788" cy="1588"/>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8" name="Straight Connector 7"/>
          <p:cNvCxnSpPr>
            <a:cxnSpLocks/>
          </p:cNvCxnSpPr>
          <p:nvPr/>
        </p:nvCxnSpPr>
        <p:spPr>
          <a:xfrm rot="5400000" flipH="1" flipV="1">
            <a:off x="2097880" y="1972468"/>
            <a:ext cx="2800350" cy="2646363"/>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41989" name="TextBox 8"/>
          <p:cNvSpPr txBox="1">
            <a:spLocks noChangeArrowheads="1"/>
          </p:cNvSpPr>
          <p:nvPr/>
        </p:nvSpPr>
        <p:spPr bwMode="auto">
          <a:xfrm>
            <a:off x="4741015" y="1571228"/>
            <a:ext cx="569913" cy="400050"/>
          </a:xfrm>
          <a:prstGeom prst="rect">
            <a:avLst/>
          </a:prstGeom>
          <a:noFill/>
          <a:ln w="9525">
            <a:noFill/>
            <a:miter lim="800000"/>
            <a:headEnd/>
            <a:tailEnd/>
          </a:ln>
        </p:spPr>
        <p:txBody>
          <a:bodyPr wrap="none">
            <a:spAutoFit/>
          </a:bodyPr>
          <a:lstStyle/>
          <a:p>
            <a:pPr algn="ctr" eaLnBrk="0" hangingPunct="0"/>
            <a:r>
              <a:rPr lang="en-US" sz="2000" dirty="0"/>
              <a:t>LM</a:t>
            </a:r>
          </a:p>
        </p:txBody>
      </p:sp>
      <p:cxnSp>
        <p:nvCxnSpPr>
          <p:cNvPr id="10" name="Straight Connector 9"/>
          <p:cNvCxnSpPr/>
          <p:nvPr/>
        </p:nvCxnSpPr>
        <p:spPr>
          <a:xfrm rot="16200000" flipH="1">
            <a:off x="1697036" y="2358259"/>
            <a:ext cx="2895600" cy="21336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flipV="1">
            <a:off x="2001232" y="2605512"/>
            <a:ext cx="3276600" cy="1524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41992" name="TextBox 18"/>
          <p:cNvSpPr txBox="1">
            <a:spLocks noChangeArrowheads="1"/>
          </p:cNvSpPr>
          <p:nvPr/>
        </p:nvSpPr>
        <p:spPr bwMode="auto">
          <a:xfrm>
            <a:off x="4082064" y="4774117"/>
            <a:ext cx="412750" cy="400050"/>
          </a:xfrm>
          <a:prstGeom prst="rect">
            <a:avLst/>
          </a:prstGeom>
          <a:noFill/>
          <a:ln w="9525">
            <a:noFill/>
            <a:miter lim="800000"/>
            <a:headEnd/>
            <a:tailEnd/>
          </a:ln>
        </p:spPr>
        <p:txBody>
          <a:bodyPr wrap="none">
            <a:spAutoFit/>
          </a:bodyPr>
          <a:lstStyle/>
          <a:p>
            <a:pPr algn="ctr" eaLnBrk="0" hangingPunct="0"/>
            <a:r>
              <a:rPr lang="en-US" sz="2000" dirty="0"/>
              <a:t>IS</a:t>
            </a:r>
          </a:p>
        </p:txBody>
      </p:sp>
      <p:cxnSp>
        <p:nvCxnSpPr>
          <p:cNvPr id="21" name="Straight Connector 20"/>
          <p:cNvCxnSpPr/>
          <p:nvPr/>
        </p:nvCxnSpPr>
        <p:spPr>
          <a:xfrm rot="5400000">
            <a:off x="2445541" y="4434476"/>
            <a:ext cx="1676400" cy="1588"/>
          </a:xfrm>
          <a:prstGeom prst="line">
            <a:avLst/>
          </a:prstGeom>
          <a:ln>
            <a:solidFill>
              <a:schemeClr val="tx1"/>
            </a:solidFill>
            <a:prstDash val="dashDot"/>
          </a:ln>
        </p:spPr>
        <p:style>
          <a:lnRef idx="1">
            <a:schemeClr val="accent1"/>
          </a:lnRef>
          <a:fillRef idx="0">
            <a:schemeClr val="accent1"/>
          </a:fillRef>
          <a:effectRef idx="0">
            <a:schemeClr val="accent1"/>
          </a:effectRef>
          <a:fontRef idx="minor">
            <a:schemeClr val="tx1"/>
          </a:fontRef>
        </p:style>
      </p:cxnSp>
      <p:sp>
        <p:nvSpPr>
          <p:cNvPr id="41994" name="TextBox 23"/>
          <p:cNvSpPr txBox="1">
            <a:spLocks noChangeArrowheads="1"/>
          </p:cNvSpPr>
          <p:nvPr/>
        </p:nvSpPr>
        <p:spPr bwMode="auto">
          <a:xfrm>
            <a:off x="3055140" y="5253789"/>
            <a:ext cx="455613" cy="400050"/>
          </a:xfrm>
          <a:prstGeom prst="rect">
            <a:avLst/>
          </a:prstGeom>
          <a:noFill/>
          <a:ln w="9525">
            <a:noFill/>
            <a:miter lim="800000"/>
            <a:headEnd/>
            <a:tailEnd/>
          </a:ln>
        </p:spPr>
        <p:txBody>
          <a:bodyPr wrap="none">
            <a:spAutoFit/>
          </a:bodyPr>
          <a:lstStyle/>
          <a:p>
            <a:pPr algn="ctr" eaLnBrk="0" hangingPunct="0"/>
            <a:r>
              <a:rPr lang="en-US" sz="2000" dirty="0"/>
              <a:t>Y</a:t>
            </a:r>
            <a:r>
              <a:rPr lang="en-US" sz="2000" baseline="-25000" dirty="0"/>
              <a:t>0</a:t>
            </a:r>
          </a:p>
        </p:txBody>
      </p:sp>
      <p:sp>
        <p:nvSpPr>
          <p:cNvPr id="41995" name="TextBox 41"/>
          <p:cNvSpPr txBox="1">
            <a:spLocks noChangeArrowheads="1"/>
          </p:cNvSpPr>
          <p:nvPr/>
        </p:nvSpPr>
        <p:spPr bwMode="auto">
          <a:xfrm>
            <a:off x="5222679" y="2390775"/>
            <a:ext cx="498475" cy="400050"/>
          </a:xfrm>
          <a:prstGeom prst="rect">
            <a:avLst/>
          </a:prstGeom>
          <a:noFill/>
          <a:ln w="9525">
            <a:noFill/>
            <a:miter lim="800000"/>
            <a:headEnd/>
            <a:tailEnd/>
          </a:ln>
        </p:spPr>
        <p:txBody>
          <a:bodyPr wrap="none">
            <a:spAutoFit/>
          </a:bodyPr>
          <a:lstStyle/>
          <a:p>
            <a:pPr algn="ctr" eaLnBrk="0" hangingPunct="0"/>
            <a:r>
              <a:rPr lang="en-US" sz="2000" dirty="0"/>
              <a:t>BP</a:t>
            </a:r>
            <a:endParaRPr lang="en-US" sz="2000" baseline="-25000" dirty="0"/>
          </a:p>
        </p:txBody>
      </p:sp>
      <p:sp>
        <p:nvSpPr>
          <p:cNvPr id="44" name="TextBox 43"/>
          <p:cNvSpPr txBox="1">
            <a:spLocks noChangeArrowheads="1"/>
          </p:cNvSpPr>
          <p:nvPr/>
        </p:nvSpPr>
        <p:spPr bwMode="auto">
          <a:xfrm>
            <a:off x="4694371" y="4585536"/>
            <a:ext cx="458788" cy="400050"/>
          </a:xfrm>
          <a:prstGeom prst="rect">
            <a:avLst/>
          </a:prstGeom>
          <a:noFill/>
          <a:ln w="9525">
            <a:noFill/>
            <a:miter lim="800000"/>
            <a:headEnd/>
            <a:tailEnd/>
          </a:ln>
        </p:spPr>
        <p:txBody>
          <a:bodyPr wrap="none">
            <a:spAutoFit/>
          </a:bodyPr>
          <a:lstStyle/>
          <a:p>
            <a:pPr algn="ctr" eaLnBrk="0" hangingPunct="0"/>
            <a:r>
              <a:rPr lang="en-US" sz="2000" dirty="0"/>
              <a:t>IS'</a:t>
            </a:r>
            <a:endParaRPr lang="en-US" sz="2000" baseline="-25000" dirty="0"/>
          </a:p>
        </p:txBody>
      </p:sp>
      <p:cxnSp>
        <p:nvCxnSpPr>
          <p:cNvPr id="55" name="Straight Connector 54"/>
          <p:cNvCxnSpPr/>
          <p:nvPr/>
        </p:nvCxnSpPr>
        <p:spPr>
          <a:xfrm rot="16200000" flipH="1">
            <a:off x="2293141" y="2186739"/>
            <a:ext cx="2895600" cy="2133600"/>
          </a:xfrm>
          <a:prstGeom prst="line">
            <a:avLst/>
          </a:prstGeom>
          <a:ln w="25400">
            <a:solidFill>
              <a:srgbClr val="A50021"/>
            </a:solidFill>
          </a:ln>
        </p:spPr>
        <p:style>
          <a:lnRef idx="1">
            <a:schemeClr val="accent1"/>
          </a:lnRef>
          <a:fillRef idx="0">
            <a:schemeClr val="accent1"/>
          </a:fillRef>
          <a:effectRef idx="0">
            <a:schemeClr val="accent1"/>
          </a:effectRef>
          <a:fontRef idx="minor">
            <a:schemeClr val="tx1"/>
          </a:fontRef>
        </p:style>
      </p:cxnSp>
      <p:cxnSp>
        <p:nvCxnSpPr>
          <p:cNvPr id="58" name="Straight Connector 57"/>
          <p:cNvCxnSpPr>
            <a:cxnSpLocks/>
          </p:cNvCxnSpPr>
          <p:nvPr/>
        </p:nvCxnSpPr>
        <p:spPr>
          <a:xfrm flipH="1" flipV="1">
            <a:off x="1685182" y="3552825"/>
            <a:ext cx="1599353" cy="1588"/>
          </a:xfrm>
          <a:prstGeom prst="line">
            <a:avLst/>
          </a:prstGeom>
          <a:ln>
            <a:solidFill>
              <a:schemeClr val="tx1"/>
            </a:solidFill>
            <a:prstDash val="dashDot"/>
          </a:ln>
        </p:spPr>
        <p:style>
          <a:lnRef idx="1">
            <a:schemeClr val="accent1"/>
          </a:lnRef>
          <a:fillRef idx="0">
            <a:schemeClr val="accent1"/>
          </a:fillRef>
          <a:effectRef idx="0">
            <a:schemeClr val="accent1"/>
          </a:effectRef>
          <a:fontRef idx="minor">
            <a:schemeClr val="tx1"/>
          </a:fontRef>
        </p:style>
      </p:cxnSp>
      <p:sp>
        <p:nvSpPr>
          <p:cNvPr id="41999" name="TextBox 59"/>
          <p:cNvSpPr txBox="1">
            <a:spLocks noChangeArrowheads="1"/>
          </p:cNvSpPr>
          <p:nvPr/>
        </p:nvSpPr>
        <p:spPr bwMode="auto">
          <a:xfrm>
            <a:off x="1282994" y="3367512"/>
            <a:ext cx="457200" cy="400050"/>
          </a:xfrm>
          <a:prstGeom prst="rect">
            <a:avLst/>
          </a:prstGeom>
          <a:noFill/>
          <a:ln w="9525">
            <a:noFill/>
            <a:miter lim="800000"/>
            <a:headEnd/>
            <a:tailEnd/>
          </a:ln>
        </p:spPr>
        <p:txBody>
          <a:bodyPr>
            <a:spAutoFit/>
          </a:bodyPr>
          <a:lstStyle/>
          <a:p>
            <a:pPr algn="ctr" eaLnBrk="0" hangingPunct="0"/>
            <a:r>
              <a:rPr lang="en-US" sz="2000" dirty="0"/>
              <a:t>i</a:t>
            </a:r>
            <a:r>
              <a:rPr lang="en-US" sz="2000" baseline="-25000" dirty="0"/>
              <a:t>0</a:t>
            </a:r>
          </a:p>
        </p:txBody>
      </p:sp>
      <p:sp>
        <p:nvSpPr>
          <p:cNvPr id="42000" name="TextBox 60"/>
          <p:cNvSpPr txBox="1">
            <a:spLocks noChangeArrowheads="1"/>
          </p:cNvSpPr>
          <p:nvPr/>
        </p:nvSpPr>
        <p:spPr bwMode="auto">
          <a:xfrm>
            <a:off x="1321648" y="1492605"/>
            <a:ext cx="381000" cy="400050"/>
          </a:xfrm>
          <a:prstGeom prst="rect">
            <a:avLst/>
          </a:prstGeom>
          <a:noFill/>
          <a:ln w="9525">
            <a:noFill/>
            <a:miter lim="800000"/>
            <a:headEnd/>
            <a:tailEnd/>
          </a:ln>
        </p:spPr>
        <p:txBody>
          <a:bodyPr>
            <a:spAutoFit/>
          </a:bodyPr>
          <a:lstStyle/>
          <a:p>
            <a:pPr algn="ctr" eaLnBrk="0" hangingPunct="0"/>
            <a:r>
              <a:rPr lang="en-US" sz="2000"/>
              <a:t>i</a:t>
            </a:r>
            <a:endParaRPr lang="en-US" sz="2000" baseline="30000"/>
          </a:p>
        </p:txBody>
      </p:sp>
      <p:sp>
        <p:nvSpPr>
          <p:cNvPr id="42001" name="TextBox 61"/>
          <p:cNvSpPr txBox="1">
            <a:spLocks noChangeArrowheads="1"/>
          </p:cNvSpPr>
          <p:nvPr/>
        </p:nvSpPr>
        <p:spPr bwMode="auto">
          <a:xfrm>
            <a:off x="5530654" y="5282736"/>
            <a:ext cx="381000" cy="400050"/>
          </a:xfrm>
          <a:prstGeom prst="rect">
            <a:avLst/>
          </a:prstGeom>
          <a:noFill/>
          <a:ln w="9525">
            <a:noFill/>
            <a:miter lim="800000"/>
            <a:headEnd/>
            <a:tailEnd/>
          </a:ln>
        </p:spPr>
        <p:txBody>
          <a:bodyPr>
            <a:spAutoFit/>
          </a:bodyPr>
          <a:lstStyle/>
          <a:p>
            <a:pPr algn="ctr" eaLnBrk="0" hangingPunct="0"/>
            <a:r>
              <a:rPr lang="en-US" sz="2000" dirty="0"/>
              <a:t>Y</a:t>
            </a:r>
            <a:endParaRPr lang="en-US" sz="2000" baseline="30000" dirty="0"/>
          </a:p>
        </p:txBody>
      </p:sp>
      <p:cxnSp>
        <p:nvCxnSpPr>
          <p:cNvPr id="25" name="Straight Connector 24"/>
          <p:cNvCxnSpPr/>
          <p:nvPr/>
        </p:nvCxnSpPr>
        <p:spPr>
          <a:xfrm flipV="1">
            <a:off x="2174873" y="3055158"/>
            <a:ext cx="3276600" cy="1524000"/>
          </a:xfrm>
          <a:prstGeom prst="line">
            <a:avLst/>
          </a:prstGeom>
          <a:ln w="25400">
            <a:solidFill>
              <a:srgbClr val="A50021"/>
            </a:solidFill>
          </a:ln>
        </p:spPr>
        <p:style>
          <a:lnRef idx="1">
            <a:schemeClr val="accent1"/>
          </a:lnRef>
          <a:fillRef idx="0">
            <a:schemeClr val="accent1"/>
          </a:fillRef>
          <a:effectRef idx="0">
            <a:schemeClr val="accent1"/>
          </a:effectRef>
          <a:fontRef idx="minor">
            <a:schemeClr val="tx1"/>
          </a:fontRef>
        </p:style>
      </p:cxnSp>
      <p:sp>
        <p:nvSpPr>
          <p:cNvPr id="26" name="TextBox 25"/>
          <p:cNvSpPr txBox="1">
            <a:spLocks noChangeArrowheads="1"/>
          </p:cNvSpPr>
          <p:nvPr/>
        </p:nvSpPr>
        <p:spPr bwMode="auto">
          <a:xfrm>
            <a:off x="5374670" y="2834371"/>
            <a:ext cx="546100" cy="400050"/>
          </a:xfrm>
          <a:prstGeom prst="rect">
            <a:avLst/>
          </a:prstGeom>
          <a:noFill/>
          <a:ln w="9525">
            <a:noFill/>
            <a:miter lim="800000"/>
            <a:headEnd/>
            <a:tailEnd/>
          </a:ln>
        </p:spPr>
        <p:txBody>
          <a:bodyPr wrap="none">
            <a:spAutoFit/>
          </a:bodyPr>
          <a:lstStyle/>
          <a:p>
            <a:pPr algn="ctr" eaLnBrk="0" hangingPunct="0"/>
            <a:r>
              <a:rPr lang="en-US" sz="2000" dirty="0"/>
              <a:t>BP'</a:t>
            </a:r>
            <a:endParaRPr lang="en-US" sz="2000" baseline="-25000" dirty="0"/>
          </a:p>
        </p:txBody>
      </p:sp>
      <p:cxnSp>
        <p:nvCxnSpPr>
          <p:cNvPr id="28" name="Straight Arrow Connector 27"/>
          <p:cNvCxnSpPr/>
          <p:nvPr/>
        </p:nvCxnSpPr>
        <p:spPr>
          <a:xfrm>
            <a:off x="3986348" y="4372289"/>
            <a:ext cx="457200" cy="1588"/>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9" name="Straight Arrow Connector 28"/>
          <p:cNvCxnSpPr/>
          <p:nvPr/>
        </p:nvCxnSpPr>
        <p:spPr>
          <a:xfrm>
            <a:off x="4758598" y="3023458"/>
            <a:ext cx="457200" cy="1588"/>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3" name="Oval 2">
            <a:extLst>
              <a:ext uri="{FF2B5EF4-FFF2-40B4-BE49-F238E27FC236}">
                <a16:creationId xmlns:a16="http://schemas.microsoft.com/office/drawing/2014/main" id="{C918B853-B2BD-4269-A457-1E5DA0581C87}"/>
              </a:ext>
            </a:extLst>
          </p:cNvPr>
          <p:cNvSpPr/>
          <p:nvPr/>
        </p:nvSpPr>
        <p:spPr>
          <a:xfrm>
            <a:off x="3510753" y="2938491"/>
            <a:ext cx="314273" cy="356297"/>
          </a:xfrm>
          <a:prstGeom prst="ellipse">
            <a:avLst/>
          </a:prstGeom>
          <a:noFill/>
          <a:ln>
            <a:solidFill>
              <a:srgbClr val="37D22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7" name="Düz Ok Bağlayıcısı 6">
            <a:extLst>
              <a:ext uri="{FF2B5EF4-FFF2-40B4-BE49-F238E27FC236}">
                <a16:creationId xmlns:a16="http://schemas.microsoft.com/office/drawing/2014/main" id="{BD572D93-0066-40AE-B08E-E04806D4FF1F}"/>
              </a:ext>
            </a:extLst>
          </p:cNvPr>
          <p:cNvCxnSpPr/>
          <p:nvPr/>
        </p:nvCxnSpPr>
        <p:spPr>
          <a:xfrm>
            <a:off x="3639532" y="1971278"/>
            <a:ext cx="0" cy="898170"/>
          </a:xfrm>
          <a:prstGeom prst="straightConnector1">
            <a:avLst/>
          </a:prstGeom>
          <a:ln w="19050">
            <a:solidFill>
              <a:srgbClr val="37D22E"/>
            </a:solidFill>
            <a:tailEnd type="triangle"/>
          </a:ln>
        </p:spPr>
        <p:style>
          <a:lnRef idx="1">
            <a:schemeClr val="accent1"/>
          </a:lnRef>
          <a:fillRef idx="0">
            <a:schemeClr val="accent1"/>
          </a:fillRef>
          <a:effectRef idx="0">
            <a:schemeClr val="accent1"/>
          </a:effectRef>
          <a:fontRef idx="minor">
            <a:schemeClr val="tx1"/>
          </a:fontRef>
        </p:style>
      </p:cxnSp>
      <p:sp>
        <p:nvSpPr>
          <p:cNvPr id="9" name="Metin kutusu 8">
            <a:extLst>
              <a:ext uri="{FF2B5EF4-FFF2-40B4-BE49-F238E27FC236}">
                <a16:creationId xmlns:a16="http://schemas.microsoft.com/office/drawing/2014/main" id="{783E3BF8-B83E-47A1-8AC8-B9A641535C06}"/>
              </a:ext>
            </a:extLst>
          </p:cNvPr>
          <p:cNvSpPr txBox="1"/>
          <p:nvPr/>
        </p:nvSpPr>
        <p:spPr>
          <a:xfrm>
            <a:off x="3039934" y="1669916"/>
            <a:ext cx="1298176" cy="369332"/>
          </a:xfrm>
          <a:prstGeom prst="rect">
            <a:avLst/>
          </a:prstGeom>
          <a:noFill/>
        </p:spPr>
        <p:txBody>
          <a:bodyPr wrap="none" rtlCol="0">
            <a:spAutoFit/>
          </a:bodyPr>
          <a:lstStyle/>
          <a:p>
            <a:r>
              <a:rPr lang="en-US" sz="1800" dirty="0" err="1"/>
              <a:t>BoP</a:t>
            </a:r>
            <a:r>
              <a:rPr lang="en-US" sz="1800" dirty="0"/>
              <a:t> surplus</a:t>
            </a:r>
          </a:p>
        </p:txBody>
      </p:sp>
      <p:sp>
        <p:nvSpPr>
          <p:cNvPr id="11" name="Metin kutusu 10">
            <a:extLst>
              <a:ext uri="{FF2B5EF4-FFF2-40B4-BE49-F238E27FC236}">
                <a16:creationId xmlns:a16="http://schemas.microsoft.com/office/drawing/2014/main" id="{7905739A-03CB-43FB-ADAE-3C6F2F46EA9F}"/>
              </a:ext>
            </a:extLst>
          </p:cNvPr>
          <p:cNvSpPr txBox="1"/>
          <p:nvPr/>
        </p:nvSpPr>
        <p:spPr>
          <a:xfrm>
            <a:off x="4827178" y="2648542"/>
            <a:ext cx="453970" cy="369332"/>
          </a:xfrm>
          <a:prstGeom prst="rect">
            <a:avLst/>
          </a:prstGeom>
          <a:noFill/>
        </p:spPr>
        <p:txBody>
          <a:bodyPr wrap="none" rtlCol="0">
            <a:spAutoFit/>
          </a:bodyPr>
          <a:lstStyle/>
          <a:p>
            <a:r>
              <a:rPr lang="en-US" sz="1800" dirty="0"/>
              <a:t>(1)</a:t>
            </a:r>
          </a:p>
        </p:txBody>
      </p:sp>
      <p:sp>
        <p:nvSpPr>
          <p:cNvPr id="30" name="Metin kutusu 29">
            <a:extLst>
              <a:ext uri="{FF2B5EF4-FFF2-40B4-BE49-F238E27FC236}">
                <a16:creationId xmlns:a16="http://schemas.microsoft.com/office/drawing/2014/main" id="{249E5C71-2559-41E0-80A2-F66B0ECE74B8}"/>
              </a:ext>
            </a:extLst>
          </p:cNvPr>
          <p:cNvSpPr txBox="1"/>
          <p:nvPr/>
        </p:nvSpPr>
        <p:spPr>
          <a:xfrm>
            <a:off x="3959965" y="3999967"/>
            <a:ext cx="453970" cy="369332"/>
          </a:xfrm>
          <a:prstGeom prst="rect">
            <a:avLst/>
          </a:prstGeom>
          <a:noFill/>
        </p:spPr>
        <p:txBody>
          <a:bodyPr wrap="none" rtlCol="0">
            <a:spAutoFit/>
          </a:bodyPr>
          <a:lstStyle/>
          <a:p>
            <a:r>
              <a:rPr lang="en-US" sz="1800" dirty="0"/>
              <a:t>(1)</a:t>
            </a:r>
          </a:p>
        </p:txBody>
      </p:sp>
      <p:cxnSp>
        <p:nvCxnSpPr>
          <p:cNvPr id="13" name="Düz Ok Bağlayıcısı 12">
            <a:extLst>
              <a:ext uri="{FF2B5EF4-FFF2-40B4-BE49-F238E27FC236}">
                <a16:creationId xmlns:a16="http://schemas.microsoft.com/office/drawing/2014/main" id="{CCDF3BDA-DFAD-4D1B-BF94-7F2923CA5D7F}"/>
              </a:ext>
            </a:extLst>
          </p:cNvPr>
          <p:cNvCxnSpPr>
            <a:cxnSpLocks/>
          </p:cNvCxnSpPr>
          <p:nvPr/>
        </p:nvCxnSpPr>
        <p:spPr>
          <a:xfrm flipH="1">
            <a:off x="4231524" y="3160868"/>
            <a:ext cx="669739" cy="796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17" name="Düz Ok Bağlayıcısı 16">
            <a:extLst>
              <a:ext uri="{FF2B5EF4-FFF2-40B4-BE49-F238E27FC236}">
                <a16:creationId xmlns:a16="http://schemas.microsoft.com/office/drawing/2014/main" id="{10B641ED-FE39-4BEB-9F5F-4F5E485A2D6A}"/>
              </a:ext>
            </a:extLst>
          </p:cNvPr>
          <p:cNvCxnSpPr/>
          <p:nvPr/>
        </p:nvCxnSpPr>
        <p:spPr>
          <a:xfrm flipH="1">
            <a:off x="2670824" y="2628865"/>
            <a:ext cx="612122" cy="12508"/>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18" name="Metin kutusu 17">
            <a:extLst>
              <a:ext uri="{FF2B5EF4-FFF2-40B4-BE49-F238E27FC236}">
                <a16:creationId xmlns:a16="http://schemas.microsoft.com/office/drawing/2014/main" id="{1F3F9894-5CA4-4EC5-9CC7-A224EBD67AEC}"/>
              </a:ext>
            </a:extLst>
          </p:cNvPr>
          <p:cNvSpPr txBox="1"/>
          <p:nvPr/>
        </p:nvSpPr>
        <p:spPr>
          <a:xfrm>
            <a:off x="2577302" y="2318913"/>
            <a:ext cx="453970" cy="369332"/>
          </a:xfrm>
          <a:prstGeom prst="rect">
            <a:avLst/>
          </a:prstGeom>
          <a:noFill/>
        </p:spPr>
        <p:txBody>
          <a:bodyPr wrap="none" rtlCol="0">
            <a:spAutoFit/>
          </a:bodyPr>
          <a:lstStyle/>
          <a:p>
            <a:r>
              <a:rPr lang="en-US" sz="1800" dirty="0"/>
              <a:t>(2)</a:t>
            </a:r>
          </a:p>
        </p:txBody>
      </p:sp>
      <p:sp>
        <p:nvSpPr>
          <p:cNvPr id="36" name="Metin kutusu 35">
            <a:extLst>
              <a:ext uri="{FF2B5EF4-FFF2-40B4-BE49-F238E27FC236}">
                <a16:creationId xmlns:a16="http://schemas.microsoft.com/office/drawing/2014/main" id="{385A1D58-6210-49FF-B550-2C3DD1B5B2B2}"/>
              </a:ext>
            </a:extLst>
          </p:cNvPr>
          <p:cNvSpPr txBox="1"/>
          <p:nvPr/>
        </p:nvSpPr>
        <p:spPr>
          <a:xfrm>
            <a:off x="4114210" y="3163973"/>
            <a:ext cx="453970" cy="369332"/>
          </a:xfrm>
          <a:prstGeom prst="rect">
            <a:avLst/>
          </a:prstGeom>
          <a:noFill/>
        </p:spPr>
        <p:txBody>
          <a:bodyPr wrap="none" rtlCol="0">
            <a:spAutoFit/>
          </a:bodyPr>
          <a:lstStyle/>
          <a:p>
            <a:r>
              <a:rPr lang="en-US" sz="1800" dirty="0"/>
              <a:t>(2)</a:t>
            </a:r>
          </a:p>
        </p:txBody>
      </p:sp>
      <mc:AlternateContent xmlns:mc="http://schemas.openxmlformats.org/markup-compatibility/2006" xmlns:a14="http://schemas.microsoft.com/office/drawing/2010/main">
        <mc:Choice Requires="a14">
          <p:sp>
            <p:nvSpPr>
              <p:cNvPr id="2" name="Metin kutusu 1">
                <a:extLst>
                  <a:ext uri="{FF2B5EF4-FFF2-40B4-BE49-F238E27FC236}">
                    <a16:creationId xmlns:a16="http://schemas.microsoft.com/office/drawing/2014/main" id="{13697299-B39B-4FAD-B754-B72820842C62}"/>
                  </a:ext>
                </a:extLst>
              </p:cNvPr>
              <p:cNvSpPr txBox="1"/>
              <p:nvPr/>
            </p:nvSpPr>
            <p:spPr>
              <a:xfrm>
                <a:off x="7087929" y="1219200"/>
                <a:ext cx="4557708" cy="5262979"/>
              </a:xfrm>
              <a:prstGeom prst="rect">
                <a:avLst/>
              </a:prstGeom>
              <a:noFill/>
            </p:spPr>
            <p:txBody>
              <a:bodyPr wrap="square" rtlCol="0">
                <a:spAutoFit/>
              </a:bodyPr>
              <a:lstStyle/>
              <a:p>
                <a14:m>
                  <m:oMath xmlns:m="http://schemas.openxmlformats.org/officeDocument/2006/math">
                    <m:r>
                      <a:rPr lang="en-US" i="1" smtClean="0">
                        <a:latin typeface="Cambria Math" panose="02040503050406030204" pitchFamily="18" charset="0"/>
                        <a:ea typeface="Cambria Math" panose="02040503050406030204" pitchFamily="18" charset="0"/>
                      </a:rPr>
                      <m:t>∆</m:t>
                    </m:r>
                    <m:sSup>
                      <m:sSupPr>
                        <m:ctrlPr>
                          <a:rPr lang="en-US" i="1" smtClean="0">
                            <a:latin typeface="Cambria Math" panose="02040503050406030204" pitchFamily="18" charset="0"/>
                            <a:ea typeface="Cambria Math" panose="02040503050406030204" pitchFamily="18" charset="0"/>
                          </a:rPr>
                        </m:ctrlPr>
                      </m:sSupPr>
                      <m:e>
                        <m:r>
                          <a:rPr lang="en-US" b="0" i="1" smtClean="0">
                            <a:latin typeface="Cambria Math" panose="02040503050406030204" pitchFamily="18" charset="0"/>
                            <a:ea typeface="Cambria Math" panose="02040503050406030204" pitchFamily="18" charset="0"/>
                          </a:rPr>
                          <m:t>𝑃</m:t>
                        </m:r>
                      </m:e>
                      <m:sup>
                        <m:r>
                          <a:rPr lang="en-US" b="0" i="1" smtClean="0">
                            <a:latin typeface="Cambria Math" panose="02040503050406030204" pitchFamily="18" charset="0"/>
                            <a:ea typeface="Cambria Math" panose="02040503050406030204" pitchFamily="18" charset="0"/>
                          </a:rPr>
                          <m:t>∗</m:t>
                        </m:r>
                      </m:sup>
                    </m:sSup>
                    <m:r>
                      <a:rPr lang="en-US" b="0" i="1" smtClean="0">
                        <a:latin typeface="Cambria Math" panose="02040503050406030204" pitchFamily="18" charset="0"/>
                        <a:ea typeface="Cambria Math" panose="02040503050406030204" pitchFamily="18" charset="0"/>
                      </a:rPr>
                      <m:t>&gt;0</m:t>
                    </m:r>
                  </m:oMath>
                </a14:m>
                <a:r>
                  <a:rPr lang="en-US" dirty="0"/>
                  <a:t>:</a:t>
                </a:r>
              </a:p>
              <a:p>
                <a:pPr marL="457200" indent="-457200">
                  <a:buAutoNum type="arabicParenBoth"/>
                </a:pPr>
                <a:r>
                  <a:rPr lang="en-US" dirty="0"/>
                  <a:t>The foreign goods are relatively more expensive, exports rise, imports fall, NX improves, IS shifts right, BP shifts right; At new domestic interest rate there is incipient </a:t>
                </a:r>
                <a:r>
                  <a:rPr lang="en-US" dirty="0" err="1"/>
                  <a:t>BoP</a:t>
                </a:r>
                <a:r>
                  <a:rPr lang="en-US" dirty="0"/>
                  <a:t> surplus, domestic currency appreciates;</a:t>
                </a:r>
              </a:p>
              <a:p>
                <a:pPr marL="457200" indent="-457200">
                  <a:buAutoNum type="arabicParenBoth"/>
                </a:pPr>
                <a:r>
                  <a:rPr lang="en-US" dirty="0"/>
                  <a:t>With domestic currency appreciation, NX worsens; IS and BP shift back to original positions.</a:t>
                </a:r>
              </a:p>
              <a:p>
                <a:r>
                  <a:rPr lang="en-US" dirty="0"/>
                  <a:t>No changes in the equilibrium.</a:t>
                </a:r>
              </a:p>
              <a:p>
                <a:endParaRPr lang="en-US" dirty="0"/>
              </a:p>
            </p:txBody>
          </p:sp>
        </mc:Choice>
        <mc:Fallback xmlns="">
          <p:sp>
            <p:nvSpPr>
              <p:cNvPr id="2" name="Metin kutusu 1">
                <a:extLst>
                  <a:ext uri="{FF2B5EF4-FFF2-40B4-BE49-F238E27FC236}">
                    <a16:creationId xmlns:a16="http://schemas.microsoft.com/office/drawing/2014/main" id="{13697299-B39B-4FAD-B754-B72820842C62}"/>
                  </a:ext>
                </a:extLst>
              </p:cNvPr>
              <p:cNvSpPr txBox="1">
                <a:spLocks noRot="1" noChangeAspect="1" noMove="1" noResize="1" noEditPoints="1" noAdjustHandles="1" noChangeArrowheads="1" noChangeShapeType="1" noTextEdit="1"/>
              </p:cNvSpPr>
              <p:nvPr/>
            </p:nvSpPr>
            <p:spPr>
              <a:xfrm>
                <a:off x="7087929" y="1219200"/>
                <a:ext cx="4557708" cy="5262979"/>
              </a:xfrm>
              <a:prstGeom prst="rect">
                <a:avLst/>
              </a:prstGeom>
              <a:blipFill>
                <a:blip r:embed="rId2"/>
                <a:stretch>
                  <a:fillRect l="-2142" t="-927" r="-1205"/>
                </a:stretch>
              </a:blipFill>
            </p:spPr>
            <p:txBody>
              <a:bodyPr/>
              <a:lstStyle/>
              <a:p>
                <a:r>
                  <a:rPr lang="en-US">
                    <a:noFill/>
                  </a:rPr>
                  <a:t> </a:t>
                </a:r>
              </a:p>
            </p:txBody>
          </p:sp>
        </mc:Fallback>
      </mc:AlternateContent>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5"/>
                                        </p:tgtEl>
                                        <p:attrNameLst>
                                          <p:attrName>style.visibility</p:attrName>
                                        </p:attrNameLst>
                                      </p:cBhvr>
                                      <p:to>
                                        <p:strVal val="visible"/>
                                      </p:to>
                                    </p:set>
                                    <p:anim calcmode="lin" valueType="num">
                                      <p:cBhvr additive="base">
                                        <p:cTn id="7" dur="500" fill="hold"/>
                                        <p:tgtEl>
                                          <p:spTgt spid="55"/>
                                        </p:tgtEl>
                                        <p:attrNameLst>
                                          <p:attrName>ppt_x</p:attrName>
                                        </p:attrNameLst>
                                      </p:cBhvr>
                                      <p:tavLst>
                                        <p:tav tm="0">
                                          <p:val>
                                            <p:strVal val="#ppt_x"/>
                                          </p:val>
                                        </p:tav>
                                        <p:tav tm="100000">
                                          <p:val>
                                            <p:strVal val="#ppt_x"/>
                                          </p:val>
                                        </p:tav>
                                      </p:tavLst>
                                    </p:anim>
                                    <p:anim calcmode="lin" valueType="num">
                                      <p:cBhvr additive="base">
                                        <p:cTn id="8" dur="500" fill="hold"/>
                                        <p:tgtEl>
                                          <p:spTgt spid="55"/>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44"/>
                                        </p:tgtEl>
                                        <p:attrNameLst>
                                          <p:attrName>style.visibility</p:attrName>
                                        </p:attrNameLst>
                                      </p:cBhvr>
                                      <p:to>
                                        <p:strVal val="visible"/>
                                      </p:to>
                                    </p:set>
                                    <p:anim calcmode="lin" valueType="num">
                                      <p:cBhvr additive="base">
                                        <p:cTn id="11" dur="500" fill="hold"/>
                                        <p:tgtEl>
                                          <p:spTgt spid="44"/>
                                        </p:tgtEl>
                                        <p:attrNameLst>
                                          <p:attrName>ppt_x</p:attrName>
                                        </p:attrNameLst>
                                      </p:cBhvr>
                                      <p:tavLst>
                                        <p:tav tm="0">
                                          <p:val>
                                            <p:strVal val="#ppt_x"/>
                                          </p:val>
                                        </p:tav>
                                        <p:tav tm="100000">
                                          <p:val>
                                            <p:strVal val="#ppt_x"/>
                                          </p:val>
                                        </p:tav>
                                      </p:tavLst>
                                    </p:anim>
                                    <p:anim calcmode="lin" valueType="num">
                                      <p:cBhvr additive="base">
                                        <p:cTn id="12" dur="500" fill="hold"/>
                                        <p:tgtEl>
                                          <p:spTgt spid="44"/>
                                        </p:tgtEl>
                                        <p:attrNameLst>
                                          <p:attrName>ppt_y</p:attrName>
                                        </p:attrNameLst>
                                      </p:cBhvr>
                                      <p:tavLst>
                                        <p:tav tm="0">
                                          <p:val>
                                            <p:strVal val="1+#ppt_h/2"/>
                                          </p:val>
                                        </p:tav>
                                        <p:tav tm="100000">
                                          <p:val>
                                            <p:strVal val="#ppt_y"/>
                                          </p:val>
                                        </p:tav>
                                      </p:tavLst>
                                    </p:anim>
                                  </p:childTnLst>
                                </p:cTn>
                              </p:par>
                              <p:par>
                                <p:cTn id="13" presetID="10" presetClass="entr" presetSubtype="0" fill="hold" grpId="0" nodeType="withEffect">
                                  <p:stCondLst>
                                    <p:cond delay="0"/>
                                  </p:stCondLst>
                                  <p:childTnLst>
                                    <p:set>
                                      <p:cBhvr>
                                        <p:cTn id="14" dur="1" fill="hold">
                                          <p:stCondLst>
                                            <p:cond delay="0"/>
                                          </p:stCondLst>
                                        </p:cTn>
                                        <p:tgtEl>
                                          <p:spTgt spid="30"/>
                                        </p:tgtEl>
                                        <p:attrNameLst>
                                          <p:attrName>style.visibility</p:attrName>
                                        </p:attrNameLst>
                                      </p:cBhvr>
                                      <p:to>
                                        <p:strVal val="visible"/>
                                      </p:to>
                                    </p:set>
                                    <p:animEffect transition="in" filter="fade">
                                      <p:cBhvr>
                                        <p:cTn id="15" dur="500"/>
                                        <p:tgtEl>
                                          <p:spTgt spid="30"/>
                                        </p:tgtEl>
                                      </p:cBhvr>
                                    </p:animEffect>
                                  </p:childTnLst>
                                </p:cTn>
                              </p:par>
                              <p:par>
                                <p:cTn id="16" presetID="10" presetClass="entr" presetSubtype="0" fill="hold" nodeType="withEffect">
                                  <p:stCondLst>
                                    <p:cond delay="0"/>
                                  </p:stCondLst>
                                  <p:childTnLst>
                                    <p:set>
                                      <p:cBhvr>
                                        <p:cTn id="17" dur="1" fill="hold">
                                          <p:stCondLst>
                                            <p:cond delay="0"/>
                                          </p:stCondLst>
                                        </p:cTn>
                                        <p:tgtEl>
                                          <p:spTgt spid="28"/>
                                        </p:tgtEl>
                                        <p:attrNameLst>
                                          <p:attrName>style.visibility</p:attrName>
                                        </p:attrNameLst>
                                      </p:cBhvr>
                                      <p:to>
                                        <p:strVal val="visible"/>
                                      </p:to>
                                    </p:set>
                                    <p:animEffect transition="in" filter="fade">
                                      <p:cBhvr>
                                        <p:cTn id="18" dur="500"/>
                                        <p:tgtEl>
                                          <p:spTgt spid="28"/>
                                        </p:tgtEl>
                                      </p:cBhvr>
                                    </p:animEffect>
                                  </p:childTnLst>
                                </p:cTn>
                              </p:par>
                              <p:par>
                                <p:cTn id="19" presetID="2" presetClass="entr" presetSubtype="4" fill="hold" nodeType="withEffect">
                                  <p:stCondLst>
                                    <p:cond delay="0"/>
                                  </p:stCondLst>
                                  <p:childTnLst>
                                    <p:set>
                                      <p:cBhvr>
                                        <p:cTn id="20" dur="1" fill="hold">
                                          <p:stCondLst>
                                            <p:cond delay="0"/>
                                          </p:stCondLst>
                                        </p:cTn>
                                        <p:tgtEl>
                                          <p:spTgt spid="25"/>
                                        </p:tgtEl>
                                        <p:attrNameLst>
                                          <p:attrName>style.visibility</p:attrName>
                                        </p:attrNameLst>
                                      </p:cBhvr>
                                      <p:to>
                                        <p:strVal val="visible"/>
                                      </p:to>
                                    </p:set>
                                    <p:anim calcmode="lin" valueType="num">
                                      <p:cBhvr additive="base">
                                        <p:cTn id="21" dur="500" fill="hold"/>
                                        <p:tgtEl>
                                          <p:spTgt spid="25"/>
                                        </p:tgtEl>
                                        <p:attrNameLst>
                                          <p:attrName>ppt_x</p:attrName>
                                        </p:attrNameLst>
                                      </p:cBhvr>
                                      <p:tavLst>
                                        <p:tav tm="0">
                                          <p:val>
                                            <p:strVal val="#ppt_x"/>
                                          </p:val>
                                        </p:tav>
                                        <p:tav tm="100000">
                                          <p:val>
                                            <p:strVal val="#ppt_x"/>
                                          </p:val>
                                        </p:tav>
                                      </p:tavLst>
                                    </p:anim>
                                    <p:anim calcmode="lin" valueType="num">
                                      <p:cBhvr additive="base">
                                        <p:cTn id="22" dur="500" fill="hold"/>
                                        <p:tgtEl>
                                          <p:spTgt spid="25"/>
                                        </p:tgtEl>
                                        <p:attrNameLst>
                                          <p:attrName>ppt_y</p:attrName>
                                        </p:attrNameLst>
                                      </p:cBhvr>
                                      <p:tavLst>
                                        <p:tav tm="0">
                                          <p:val>
                                            <p:strVal val="1+#ppt_h/2"/>
                                          </p:val>
                                        </p:tav>
                                        <p:tav tm="100000">
                                          <p:val>
                                            <p:strVal val="#ppt_y"/>
                                          </p:val>
                                        </p:tav>
                                      </p:tavLst>
                                    </p:anim>
                                  </p:childTnLst>
                                </p:cTn>
                              </p:par>
                              <p:par>
                                <p:cTn id="23" presetID="2" presetClass="entr" presetSubtype="4" fill="hold" grpId="0" nodeType="withEffect">
                                  <p:stCondLst>
                                    <p:cond delay="0"/>
                                  </p:stCondLst>
                                  <p:childTnLst>
                                    <p:set>
                                      <p:cBhvr>
                                        <p:cTn id="24" dur="1" fill="hold">
                                          <p:stCondLst>
                                            <p:cond delay="0"/>
                                          </p:stCondLst>
                                        </p:cTn>
                                        <p:tgtEl>
                                          <p:spTgt spid="26"/>
                                        </p:tgtEl>
                                        <p:attrNameLst>
                                          <p:attrName>style.visibility</p:attrName>
                                        </p:attrNameLst>
                                      </p:cBhvr>
                                      <p:to>
                                        <p:strVal val="visible"/>
                                      </p:to>
                                    </p:set>
                                    <p:anim calcmode="lin" valueType="num">
                                      <p:cBhvr additive="base">
                                        <p:cTn id="25" dur="500" fill="hold"/>
                                        <p:tgtEl>
                                          <p:spTgt spid="26"/>
                                        </p:tgtEl>
                                        <p:attrNameLst>
                                          <p:attrName>ppt_x</p:attrName>
                                        </p:attrNameLst>
                                      </p:cBhvr>
                                      <p:tavLst>
                                        <p:tav tm="0">
                                          <p:val>
                                            <p:strVal val="#ppt_x"/>
                                          </p:val>
                                        </p:tav>
                                        <p:tav tm="100000">
                                          <p:val>
                                            <p:strVal val="#ppt_x"/>
                                          </p:val>
                                        </p:tav>
                                      </p:tavLst>
                                    </p:anim>
                                    <p:anim calcmode="lin" valueType="num">
                                      <p:cBhvr additive="base">
                                        <p:cTn id="26" dur="500" fill="hold"/>
                                        <p:tgtEl>
                                          <p:spTgt spid="26"/>
                                        </p:tgtEl>
                                        <p:attrNameLst>
                                          <p:attrName>ppt_y</p:attrName>
                                        </p:attrNameLst>
                                      </p:cBhvr>
                                      <p:tavLst>
                                        <p:tav tm="0">
                                          <p:val>
                                            <p:strVal val="1+#ppt_h/2"/>
                                          </p:val>
                                        </p:tav>
                                        <p:tav tm="100000">
                                          <p:val>
                                            <p:strVal val="#ppt_y"/>
                                          </p:val>
                                        </p:tav>
                                      </p:tavLst>
                                    </p:anim>
                                  </p:childTnLst>
                                </p:cTn>
                              </p:par>
                              <p:par>
                                <p:cTn id="27" presetID="10" presetClass="entr" presetSubtype="0" fill="hold" nodeType="withEffect">
                                  <p:stCondLst>
                                    <p:cond delay="0"/>
                                  </p:stCondLst>
                                  <p:childTnLst>
                                    <p:set>
                                      <p:cBhvr>
                                        <p:cTn id="28" dur="1" fill="hold">
                                          <p:stCondLst>
                                            <p:cond delay="0"/>
                                          </p:stCondLst>
                                        </p:cTn>
                                        <p:tgtEl>
                                          <p:spTgt spid="29"/>
                                        </p:tgtEl>
                                        <p:attrNameLst>
                                          <p:attrName>style.visibility</p:attrName>
                                        </p:attrNameLst>
                                      </p:cBhvr>
                                      <p:to>
                                        <p:strVal val="visible"/>
                                      </p:to>
                                    </p:set>
                                    <p:animEffect transition="in" filter="fade">
                                      <p:cBhvr>
                                        <p:cTn id="29" dur="500"/>
                                        <p:tgtEl>
                                          <p:spTgt spid="29"/>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11"/>
                                        </p:tgtEl>
                                        <p:attrNameLst>
                                          <p:attrName>style.visibility</p:attrName>
                                        </p:attrNameLst>
                                      </p:cBhvr>
                                      <p:to>
                                        <p:strVal val="visible"/>
                                      </p:to>
                                    </p:set>
                                    <p:animEffect transition="in" filter="fade">
                                      <p:cBhvr>
                                        <p:cTn id="32" dur="500"/>
                                        <p:tgtEl>
                                          <p:spTgt spid="11"/>
                                        </p:tgtEl>
                                      </p:cBhvr>
                                    </p:animEffect>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gtEl>
                                        <p:attrNameLst>
                                          <p:attrName>style.visibility</p:attrName>
                                        </p:attrNameLst>
                                      </p:cBhvr>
                                      <p:to>
                                        <p:strVal val="visible"/>
                                      </p:to>
                                    </p:set>
                                    <p:anim calcmode="lin" valueType="num">
                                      <p:cBhvr additive="base">
                                        <p:cTn id="37" dur="500" fill="hold"/>
                                        <p:tgtEl>
                                          <p:spTgt spid="3"/>
                                        </p:tgtEl>
                                        <p:attrNameLst>
                                          <p:attrName>ppt_x</p:attrName>
                                        </p:attrNameLst>
                                      </p:cBhvr>
                                      <p:tavLst>
                                        <p:tav tm="0">
                                          <p:val>
                                            <p:strVal val="#ppt_x"/>
                                          </p:val>
                                        </p:tav>
                                        <p:tav tm="100000">
                                          <p:val>
                                            <p:strVal val="#ppt_x"/>
                                          </p:val>
                                        </p:tav>
                                      </p:tavLst>
                                    </p:anim>
                                    <p:anim calcmode="lin" valueType="num">
                                      <p:cBhvr additive="base">
                                        <p:cTn id="38" dur="500" fill="hold"/>
                                        <p:tgtEl>
                                          <p:spTgt spid="3"/>
                                        </p:tgtEl>
                                        <p:attrNameLst>
                                          <p:attrName>ppt_y</p:attrName>
                                        </p:attrNameLst>
                                      </p:cBhvr>
                                      <p:tavLst>
                                        <p:tav tm="0">
                                          <p:val>
                                            <p:strVal val="1+#ppt_h/2"/>
                                          </p:val>
                                        </p:tav>
                                        <p:tav tm="100000">
                                          <p:val>
                                            <p:strVal val="#ppt_y"/>
                                          </p:val>
                                        </p:tav>
                                      </p:tavLst>
                                    </p:anim>
                                  </p:childTnLst>
                                </p:cTn>
                              </p:par>
                              <p:par>
                                <p:cTn id="39" presetID="10" presetClass="entr" presetSubtype="0" fill="hold" nodeType="withEffect">
                                  <p:stCondLst>
                                    <p:cond delay="0"/>
                                  </p:stCondLst>
                                  <p:childTnLst>
                                    <p:set>
                                      <p:cBhvr>
                                        <p:cTn id="40" dur="1" fill="hold">
                                          <p:stCondLst>
                                            <p:cond delay="0"/>
                                          </p:stCondLst>
                                        </p:cTn>
                                        <p:tgtEl>
                                          <p:spTgt spid="7"/>
                                        </p:tgtEl>
                                        <p:attrNameLst>
                                          <p:attrName>style.visibility</p:attrName>
                                        </p:attrNameLst>
                                      </p:cBhvr>
                                      <p:to>
                                        <p:strVal val="visible"/>
                                      </p:to>
                                    </p:set>
                                    <p:animEffect transition="in" filter="fade">
                                      <p:cBhvr>
                                        <p:cTn id="41" dur="500"/>
                                        <p:tgtEl>
                                          <p:spTgt spid="7"/>
                                        </p:tgtEl>
                                      </p:cBhvr>
                                    </p:animEffect>
                                  </p:childTnLst>
                                </p:cTn>
                              </p:par>
                              <p:par>
                                <p:cTn id="42" presetID="10" presetClass="entr" presetSubtype="0" fill="hold" grpId="0" nodeType="withEffect">
                                  <p:stCondLst>
                                    <p:cond delay="0"/>
                                  </p:stCondLst>
                                  <p:childTnLst>
                                    <p:set>
                                      <p:cBhvr>
                                        <p:cTn id="43" dur="1" fill="hold">
                                          <p:stCondLst>
                                            <p:cond delay="0"/>
                                          </p:stCondLst>
                                        </p:cTn>
                                        <p:tgtEl>
                                          <p:spTgt spid="9"/>
                                        </p:tgtEl>
                                        <p:attrNameLst>
                                          <p:attrName>style.visibility</p:attrName>
                                        </p:attrNameLst>
                                      </p:cBhvr>
                                      <p:to>
                                        <p:strVal val="visible"/>
                                      </p:to>
                                    </p:set>
                                    <p:animEffect transition="in" filter="fade">
                                      <p:cBhvr>
                                        <p:cTn id="44" dur="500"/>
                                        <p:tgtEl>
                                          <p:spTgt spid="9"/>
                                        </p:tgtEl>
                                      </p:cBhvr>
                                    </p:animEffect>
                                  </p:childTnLst>
                                </p:cTn>
                              </p:par>
                            </p:childTnLst>
                          </p:cTn>
                        </p:par>
                      </p:childTnLst>
                    </p:cTn>
                  </p:par>
                  <p:par>
                    <p:cTn id="45" fill="hold">
                      <p:stCondLst>
                        <p:cond delay="indefinite"/>
                      </p:stCondLst>
                      <p:childTnLst>
                        <p:par>
                          <p:cTn id="46" fill="hold">
                            <p:stCondLst>
                              <p:cond delay="0"/>
                            </p:stCondLst>
                            <p:childTnLst>
                              <p:par>
                                <p:cTn id="47" presetID="10" presetClass="entr" presetSubtype="0" fill="hold" grpId="0" nodeType="clickEffect">
                                  <p:stCondLst>
                                    <p:cond delay="0"/>
                                  </p:stCondLst>
                                  <p:childTnLst>
                                    <p:set>
                                      <p:cBhvr>
                                        <p:cTn id="48" dur="1" fill="hold">
                                          <p:stCondLst>
                                            <p:cond delay="0"/>
                                          </p:stCondLst>
                                        </p:cTn>
                                        <p:tgtEl>
                                          <p:spTgt spid="18"/>
                                        </p:tgtEl>
                                        <p:attrNameLst>
                                          <p:attrName>style.visibility</p:attrName>
                                        </p:attrNameLst>
                                      </p:cBhvr>
                                      <p:to>
                                        <p:strVal val="visible"/>
                                      </p:to>
                                    </p:set>
                                    <p:animEffect transition="in" filter="fade">
                                      <p:cBhvr>
                                        <p:cTn id="49" dur="500"/>
                                        <p:tgtEl>
                                          <p:spTgt spid="18"/>
                                        </p:tgtEl>
                                      </p:cBhvr>
                                    </p:animEffect>
                                  </p:childTnLst>
                                </p:cTn>
                              </p:par>
                              <p:par>
                                <p:cTn id="50" presetID="10" presetClass="entr" presetSubtype="0" fill="hold" nodeType="withEffect">
                                  <p:stCondLst>
                                    <p:cond delay="0"/>
                                  </p:stCondLst>
                                  <p:childTnLst>
                                    <p:set>
                                      <p:cBhvr>
                                        <p:cTn id="51" dur="1" fill="hold">
                                          <p:stCondLst>
                                            <p:cond delay="0"/>
                                          </p:stCondLst>
                                        </p:cTn>
                                        <p:tgtEl>
                                          <p:spTgt spid="17"/>
                                        </p:tgtEl>
                                        <p:attrNameLst>
                                          <p:attrName>style.visibility</p:attrName>
                                        </p:attrNameLst>
                                      </p:cBhvr>
                                      <p:to>
                                        <p:strVal val="visible"/>
                                      </p:to>
                                    </p:set>
                                    <p:animEffect transition="in" filter="fade">
                                      <p:cBhvr>
                                        <p:cTn id="52" dur="500"/>
                                        <p:tgtEl>
                                          <p:spTgt spid="17"/>
                                        </p:tgtEl>
                                      </p:cBhvr>
                                    </p:animEffect>
                                  </p:childTnLst>
                                </p:cTn>
                              </p:par>
                              <p:par>
                                <p:cTn id="53" presetID="10" presetClass="entr" presetSubtype="0" fill="hold" grpId="0" nodeType="withEffect">
                                  <p:stCondLst>
                                    <p:cond delay="0"/>
                                  </p:stCondLst>
                                  <p:childTnLst>
                                    <p:set>
                                      <p:cBhvr>
                                        <p:cTn id="54" dur="1" fill="hold">
                                          <p:stCondLst>
                                            <p:cond delay="0"/>
                                          </p:stCondLst>
                                        </p:cTn>
                                        <p:tgtEl>
                                          <p:spTgt spid="36"/>
                                        </p:tgtEl>
                                        <p:attrNameLst>
                                          <p:attrName>style.visibility</p:attrName>
                                        </p:attrNameLst>
                                      </p:cBhvr>
                                      <p:to>
                                        <p:strVal val="visible"/>
                                      </p:to>
                                    </p:set>
                                    <p:animEffect transition="in" filter="fade">
                                      <p:cBhvr>
                                        <p:cTn id="55" dur="500"/>
                                        <p:tgtEl>
                                          <p:spTgt spid="36"/>
                                        </p:tgtEl>
                                      </p:cBhvr>
                                    </p:animEffect>
                                  </p:childTnLst>
                                </p:cTn>
                              </p:par>
                              <p:par>
                                <p:cTn id="56" presetID="10" presetClass="entr" presetSubtype="0" fill="hold" nodeType="withEffect">
                                  <p:stCondLst>
                                    <p:cond delay="0"/>
                                  </p:stCondLst>
                                  <p:childTnLst>
                                    <p:set>
                                      <p:cBhvr>
                                        <p:cTn id="57" dur="1" fill="hold">
                                          <p:stCondLst>
                                            <p:cond delay="0"/>
                                          </p:stCondLst>
                                        </p:cTn>
                                        <p:tgtEl>
                                          <p:spTgt spid="13"/>
                                        </p:tgtEl>
                                        <p:attrNameLst>
                                          <p:attrName>style.visibility</p:attrName>
                                        </p:attrNameLst>
                                      </p:cBhvr>
                                      <p:to>
                                        <p:strVal val="visible"/>
                                      </p:to>
                                    </p:set>
                                    <p:animEffect transition="in" filter="fade">
                                      <p:cBhvr>
                                        <p:cTn id="58"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p:bldP spid="26" grpId="0"/>
      <p:bldP spid="3" grpId="0" animBg="1"/>
      <p:bldP spid="9" grpId="0"/>
      <p:bldP spid="11" grpId="0"/>
      <p:bldP spid="30" grpId="0"/>
      <p:bldP spid="18" grpId="0"/>
      <p:bldP spid="36" grpId="0"/>
    </p:bldLst>
  </p:timing>
</p:sld>
</file>

<file path=ppt/slides/slide2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5057" name="Rectangle 2"/>
          <p:cNvSpPr>
            <a:spLocks noGrp="1" noChangeArrowheads="1"/>
          </p:cNvSpPr>
          <p:nvPr>
            <p:ph type="title"/>
          </p:nvPr>
        </p:nvSpPr>
        <p:spPr>
          <a:xfrm>
            <a:off x="2286000" y="190500"/>
            <a:ext cx="8610600" cy="1104900"/>
          </a:xfrm>
        </p:spPr>
        <p:txBody>
          <a:bodyPr/>
          <a:lstStyle/>
          <a:p>
            <a:pPr eaLnBrk="1" hangingPunct="1"/>
            <a:r>
              <a:rPr lang="en-US" sz="4800" b="1" dirty="0"/>
              <a:t> </a:t>
            </a:r>
            <a:r>
              <a:rPr lang="en-US" b="1" dirty="0"/>
              <a:t>Effects of Shocks: A Domestic Price Shock</a:t>
            </a:r>
            <a:endParaRPr lang="en-US" b="1" i="1" dirty="0"/>
          </a:p>
        </p:txBody>
      </p:sp>
      <mc:AlternateContent xmlns:mc="http://schemas.openxmlformats.org/markup-compatibility/2006" xmlns:a14="http://schemas.microsoft.com/office/drawing/2010/main">
        <mc:Choice Requires="a14">
          <p:sp>
            <p:nvSpPr>
              <p:cNvPr id="5123" name="Rectangle 3"/>
              <p:cNvSpPr>
                <a:spLocks noGrp="1" noChangeArrowheads="1"/>
              </p:cNvSpPr>
              <p:nvPr>
                <p:ph type="body" sz="half" idx="1"/>
              </p:nvPr>
            </p:nvSpPr>
            <p:spPr>
              <a:xfrm>
                <a:off x="1371600" y="1524000"/>
                <a:ext cx="10591800" cy="4648200"/>
              </a:xfrm>
            </p:spPr>
            <p:txBody>
              <a:bodyPr/>
              <a:lstStyle/>
              <a:p>
                <a:pPr lvl="1" eaLnBrk="1" hangingPunct="1">
                  <a:lnSpc>
                    <a:spcPct val="90000"/>
                  </a:lnSpc>
                </a:pPr>
                <a:r>
                  <a:rPr lang="en-US" dirty="0"/>
                  <a:t>If the domestic price level were to increase (exogenously, relative to the foreign price level), the real exchange rate </a:t>
                </a:r>
                <a14:m>
                  <m:oMath xmlns:m="http://schemas.openxmlformats.org/officeDocument/2006/math">
                    <m:r>
                      <a:rPr lang="en-US" i="1">
                        <a:latin typeface="Cambria Math" panose="02040503050406030204" pitchFamily="18" charset="0"/>
                        <a:ea typeface="Cambria Math" panose="02040503050406030204" pitchFamily="18" charset="0"/>
                      </a:rPr>
                      <m:t>𝜀</m:t>
                    </m:r>
                    <m:r>
                      <a:rPr lang="en-US" i="1">
                        <a:latin typeface="Cambria Math" panose="02040503050406030204" pitchFamily="18" charset="0"/>
                        <a:ea typeface="Cambria Math" panose="02040503050406030204" pitchFamily="18" charset="0"/>
                      </a:rPr>
                      <m:t>=</m:t>
                    </m:r>
                    <m:f>
                      <m:fPr>
                        <m:ctrlPr>
                          <a:rPr lang="en-US" i="1">
                            <a:latin typeface="Cambria Math" panose="02040503050406030204" pitchFamily="18" charset="0"/>
                            <a:ea typeface="Cambria Math" panose="02040503050406030204" pitchFamily="18" charset="0"/>
                          </a:rPr>
                        </m:ctrlPr>
                      </m:fPr>
                      <m:num>
                        <m:r>
                          <a:rPr lang="en-US" i="1">
                            <a:latin typeface="Cambria Math" panose="02040503050406030204" pitchFamily="18" charset="0"/>
                            <a:ea typeface="Cambria Math" panose="02040503050406030204" pitchFamily="18" charset="0"/>
                          </a:rPr>
                          <m:t>𝐸</m:t>
                        </m:r>
                        <m:sSup>
                          <m:sSupPr>
                            <m:ctrlPr>
                              <a:rPr lang="en-US" i="1">
                                <a:latin typeface="Cambria Math" panose="02040503050406030204" pitchFamily="18" charset="0"/>
                                <a:ea typeface="Cambria Math" panose="02040503050406030204" pitchFamily="18" charset="0"/>
                              </a:rPr>
                            </m:ctrlPr>
                          </m:sSupPr>
                          <m:e>
                            <m:r>
                              <a:rPr lang="en-US" i="1">
                                <a:latin typeface="Cambria Math" panose="02040503050406030204" pitchFamily="18" charset="0"/>
                                <a:ea typeface="Cambria Math" panose="02040503050406030204" pitchFamily="18" charset="0"/>
                              </a:rPr>
                              <m:t>𝑃</m:t>
                            </m:r>
                          </m:e>
                          <m:sup>
                            <m:r>
                              <a:rPr lang="en-US" i="1">
                                <a:latin typeface="Cambria Math" panose="02040503050406030204" pitchFamily="18" charset="0"/>
                                <a:ea typeface="Cambria Math" panose="02040503050406030204" pitchFamily="18" charset="0"/>
                              </a:rPr>
                              <m:t>∗</m:t>
                            </m:r>
                          </m:sup>
                        </m:sSup>
                      </m:num>
                      <m:den>
                        <m:r>
                          <a:rPr lang="en-US" i="1">
                            <a:latin typeface="Cambria Math" panose="02040503050406030204" pitchFamily="18" charset="0"/>
                            <a:ea typeface="Cambria Math" panose="02040503050406030204" pitchFamily="18" charset="0"/>
                          </a:rPr>
                          <m:t>𝑃</m:t>
                        </m:r>
                      </m:den>
                    </m:f>
                    <m:r>
                      <a:rPr lang="en-US" i="1">
                        <a:latin typeface="Cambria Math" panose="02040503050406030204" pitchFamily="18" charset="0"/>
                        <a:ea typeface="Cambria Math" panose="02040503050406030204" pitchFamily="18" charset="0"/>
                      </a:rPr>
                      <m:t> </m:t>
                    </m:r>
                  </m:oMath>
                </a14:m>
                <a:r>
                  <a:rPr lang="en-US" dirty="0"/>
                  <a:t>would fall, making domestic goods relatively more expensive compared to foreign goods; </a:t>
                </a:r>
              </a:p>
              <a:p>
                <a:pPr lvl="1" eaLnBrk="1" hangingPunct="1">
                  <a:lnSpc>
                    <a:spcPct val="90000"/>
                  </a:lnSpc>
                </a:pPr>
                <a:r>
                  <a:rPr lang="en-US" dirty="0"/>
                  <a:t>Exports would fall, imports would increase, worsening the Net Exports, this shifts the IS to the left;</a:t>
                </a:r>
              </a:p>
              <a:p>
                <a:pPr lvl="1" eaLnBrk="1" hangingPunct="1">
                  <a:lnSpc>
                    <a:spcPct val="90000"/>
                  </a:lnSpc>
                </a:pPr>
                <a:r>
                  <a:rPr lang="en-US" dirty="0"/>
                  <a:t>With the rise in P, the real money supply </a:t>
                </a:r>
                <a14:m>
                  <m:oMath xmlns:m="http://schemas.openxmlformats.org/officeDocument/2006/math">
                    <m:f>
                      <m:fPr>
                        <m:type m:val="lin"/>
                        <m:ctrlPr>
                          <a:rPr lang="en-US" i="1" smtClean="0">
                            <a:latin typeface="Cambria Math" panose="02040503050406030204" pitchFamily="18" charset="0"/>
                          </a:rPr>
                        </m:ctrlPr>
                      </m:fPr>
                      <m:num>
                        <m:r>
                          <a:rPr lang="en-US" b="0" i="1" smtClean="0">
                            <a:latin typeface="Cambria Math" panose="02040503050406030204" pitchFamily="18" charset="0"/>
                          </a:rPr>
                          <m:t>𝑀</m:t>
                        </m:r>
                      </m:num>
                      <m:den>
                        <m:r>
                          <a:rPr lang="en-US" b="0" i="1" smtClean="0">
                            <a:latin typeface="Cambria Math" panose="02040503050406030204" pitchFamily="18" charset="0"/>
                          </a:rPr>
                          <m:t>𝑃</m:t>
                        </m:r>
                        <m:r>
                          <a:rPr lang="en-US" b="0" i="1" smtClean="0">
                            <a:latin typeface="Cambria Math" panose="02040503050406030204" pitchFamily="18" charset="0"/>
                          </a:rPr>
                          <m:t> </m:t>
                        </m:r>
                      </m:den>
                    </m:f>
                  </m:oMath>
                </a14:m>
                <a:r>
                  <a:rPr lang="en-US" dirty="0"/>
                  <a:t>would fall, shifting LM leftwards.</a:t>
                </a:r>
              </a:p>
              <a:p>
                <a:pPr lvl="1" eaLnBrk="1" hangingPunct="1">
                  <a:lnSpc>
                    <a:spcPct val="90000"/>
                  </a:lnSpc>
                </a:pPr>
                <a:r>
                  <a:rPr lang="en-US" dirty="0"/>
                  <a:t>The BP curve will also shift left with the fall in NX in order to bring the BOP back into equilibrium.</a:t>
                </a:r>
              </a:p>
            </p:txBody>
          </p:sp>
        </mc:Choice>
        <mc:Fallback xmlns="">
          <p:sp>
            <p:nvSpPr>
              <p:cNvPr id="5123" name="Rectangle 3"/>
              <p:cNvSpPr>
                <a:spLocks noGrp="1" noRot="1" noChangeAspect="1" noMove="1" noResize="1" noEditPoints="1" noAdjustHandles="1" noChangeArrowheads="1" noChangeShapeType="1" noTextEdit="1"/>
              </p:cNvSpPr>
              <p:nvPr>
                <p:ph type="body" sz="half" idx="1"/>
              </p:nvPr>
            </p:nvSpPr>
            <p:spPr>
              <a:xfrm>
                <a:off x="1371600" y="1524000"/>
                <a:ext cx="10591800" cy="4648200"/>
              </a:xfrm>
              <a:blipFill>
                <a:blip r:embed="rId2"/>
                <a:stretch>
                  <a:fillRect t="-2228"/>
                </a:stretch>
              </a:blipFill>
            </p:spPr>
            <p:txBody>
              <a:bodyPr/>
              <a:lstStyle/>
              <a:p>
                <a:r>
                  <a:rPr lang="en-US">
                    <a:noFill/>
                  </a:rPr>
                  <a:t> </a:t>
                </a:r>
              </a:p>
            </p:txBody>
          </p:sp>
        </mc:Fallback>
      </mc:AlternateContent>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5123">
                                            <p:txEl>
                                              <p:pRg st="0" end="0"/>
                                            </p:txEl>
                                          </p:spTgt>
                                        </p:tgtEl>
                                        <p:attrNameLst>
                                          <p:attrName>style.visibility</p:attrName>
                                        </p:attrNameLst>
                                      </p:cBhvr>
                                      <p:to>
                                        <p:strVal val="visible"/>
                                      </p:to>
                                    </p:set>
                                    <p:anim calcmode="lin" valueType="num">
                                      <p:cBhvr additive="base">
                                        <p:cTn id="7" dur="500" fill="hold"/>
                                        <p:tgtEl>
                                          <p:spTgt spid="5123">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5123">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2" presetClass="entr" presetSubtype="1" fill="hold" grpId="0" nodeType="clickEffect">
                                  <p:stCondLst>
                                    <p:cond delay="0"/>
                                  </p:stCondLst>
                                  <p:childTnLst>
                                    <p:set>
                                      <p:cBhvr>
                                        <p:cTn id="12" dur="1" fill="hold">
                                          <p:stCondLst>
                                            <p:cond delay="0"/>
                                          </p:stCondLst>
                                        </p:cTn>
                                        <p:tgtEl>
                                          <p:spTgt spid="5123">
                                            <p:txEl>
                                              <p:pRg st="1" end="1"/>
                                            </p:txEl>
                                          </p:spTgt>
                                        </p:tgtEl>
                                        <p:attrNameLst>
                                          <p:attrName>style.visibility</p:attrName>
                                        </p:attrNameLst>
                                      </p:cBhvr>
                                      <p:to>
                                        <p:strVal val="visible"/>
                                      </p:to>
                                    </p:set>
                                    <p:animEffect transition="in" filter="wipe(up)">
                                      <p:cBhvr>
                                        <p:cTn id="13" dur="500"/>
                                        <p:tgtEl>
                                          <p:spTgt spid="5123">
                                            <p:txEl>
                                              <p:pRg st="1" end="1"/>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2" presetClass="entr" presetSubtype="8" fill="hold" grpId="0" nodeType="clickEffect">
                                  <p:stCondLst>
                                    <p:cond delay="0"/>
                                  </p:stCondLst>
                                  <p:childTnLst>
                                    <p:set>
                                      <p:cBhvr>
                                        <p:cTn id="17" dur="1" fill="hold">
                                          <p:stCondLst>
                                            <p:cond delay="0"/>
                                          </p:stCondLst>
                                        </p:cTn>
                                        <p:tgtEl>
                                          <p:spTgt spid="5123">
                                            <p:txEl>
                                              <p:pRg st="2" end="2"/>
                                            </p:txEl>
                                          </p:spTgt>
                                        </p:tgtEl>
                                        <p:attrNameLst>
                                          <p:attrName>style.visibility</p:attrName>
                                        </p:attrNameLst>
                                      </p:cBhvr>
                                      <p:to>
                                        <p:strVal val="visible"/>
                                      </p:to>
                                    </p:set>
                                    <p:anim calcmode="lin" valueType="num">
                                      <p:cBhvr additive="base">
                                        <p:cTn id="18" dur="500" fill="hold"/>
                                        <p:tgtEl>
                                          <p:spTgt spid="5123">
                                            <p:txEl>
                                              <p:pRg st="2" end="2"/>
                                            </p:txEl>
                                          </p:spTgt>
                                        </p:tgtEl>
                                        <p:attrNameLst>
                                          <p:attrName>ppt_x</p:attrName>
                                        </p:attrNameLst>
                                      </p:cBhvr>
                                      <p:tavLst>
                                        <p:tav tm="0">
                                          <p:val>
                                            <p:strVal val="0-#ppt_w/2"/>
                                          </p:val>
                                        </p:tav>
                                        <p:tav tm="100000">
                                          <p:val>
                                            <p:strVal val="#ppt_x"/>
                                          </p:val>
                                        </p:tav>
                                      </p:tavLst>
                                    </p:anim>
                                    <p:anim calcmode="lin" valueType="num">
                                      <p:cBhvr additive="base">
                                        <p:cTn id="19" dur="500" fill="hold"/>
                                        <p:tgtEl>
                                          <p:spTgt spid="5123">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 presetClass="entr" presetSubtype="8" fill="hold" grpId="0" nodeType="clickEffect">
                                  <p:stCondLst>
                                    <p:cond delay="0"/>
                                  </p:stCondLst>
                                  <p:childTnLst>
                                    <p:set>
                                      <p:cBhvr>
                                        <p:cTn id="23" dur="1" fill="hold">
                                          <p:stCondLst>
                                            <p:cond delay="0"/>
                                          </p:stCondLst>
                                        </p:cTn>
                                        <p:tgtEl>
                                          <p:spTgt spid="5123">
                                            <p:txEl>
                                              <p:pRg st="3" end="3"/>
                                            </p:txEl>
                                          </p:spTgt>
                                        </p:tgtEl>
                                        <p:attrNameLst>
                                          <p:attrName>style.visibility</p:attrName>
                                        </p:attrNameLst>
                                      </p:cBhvr>
                                      <p:to>
                                        <p:strVal val="visible"/>
                                      </p:to>
                                    </p:set>
                                    <p:anim calcmode="lin" valueType="num">
                                      <p:cBhvr additive="base">
                                        <p:cTn id="24" dur="500" fill="hold"/>
                                        <p:tgtEl>
                                          <p:spTgt spid="5123">
                                            <p:txEl>
                                              <p:pRg st="3" end="3"/>
                                            </p:txEl>
                                          </p:spTgt>
                                        </p:tgtEl>
                                        <p:attrNameLst>
                                          <p:attrName>ppt_x</p:attrName>
                                        </p:attrNameLst>
                                      </p:cBhvr>
                                      <p:tavLst>
                                        <p:tav tm="0">
                                          <p:val>
                                            <p:strVal val="0-#ppt_w/2"/>
                                          </p:val>
                                        </p:tav>
                                        <p:tav tm="100000">
                                          <p:val>
                                            <p:strVal val="#ppt_x"/>
                                          </p:val>
                                        </p:tav>
                                      </p:tavLst>
                                    </p:anim>
                                    <p:anim calcmode="lin" valueType="num">
                                      <p:cBhvr additive="base">
                                        <p:cTn id="25" dur="500" fill="hold"/>
                                        <p:tgtEl>
                                          <p:spTgt spid="5123">
                                            <p:txEl>
                                              <p:pRg st="3" end="3"/>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3" grpId="0" uiExpand="1" build="p"/>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Title 1"/>
          <p:cNvSpPr>
            <a:spLocks noGrp="1"/>
          </p:cNvSpPr>
          <p:nvPr>
            <p:ph type="title"/>
          </p:nvPr>
        </p:nvSpPr>
        <p:spPr/>
        <p:txBody>
          <a:bodyPr/>
          <a:lstStyle/>
          <a:p>
            <a:pPr eaLnBrk="1" hangingPunct="1"/>
            <a:r>
              <a:rPr lang="en-US" b="1"/>
              <a:t>Domestic Price Shock</a:t>
            </a:r>
          </a:p>
        </p:txBody>
      </p:sp>
      <p:cxnSp>
        <p:nvCxnSpPr>
          <p:cNvPr id="4" name="Straight Arrow Connector 3"/>
          <p:cNvCxnSpPr/>
          <p:nvPr/>
        </p:nvCxnSpPr>
        <p:spPr>
          <a:xfrm rot="5400000" flipH="1" flipV="1">
            <a:off x="2362201" y="3352801"/>
            <a:ext cx="3657600" cy="3175"/>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5" name="Straight Arrow Connector 4"/>
          <p:cNvCxnSpPr/>
          <p:nvPr/>
        </p:nvCxnSpPr>
        <p:spPr>
          <a:xfrm flipV="1">
            <a:off x="4191000" y="5181600"/>
            <a:ext cx="4268788" cy="1588"/>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8" name="Straight Connector 7"/>
          <p:cNvCxnSpPr>
            <a:endCxn id="46085" idx="2"/>
          </p:cNvCxnSpPr>
          <p:nvPr/>
        </p:nvCxnSpPr>
        <p:spPr>
          <a:xfrm rot="5400000" flipH="1" flipV="1">
            <a:off x="4664075" y="2080526"/>
            <a:ext cx="2800350" cy="2646363"/>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46085" name="TextBox 8"/>
          <p:cNvSpPr txBox="1">
            <a:spLocks noChangeArrowheads="1"/>
          </p:cNvSpPr>
          <p:nvPr/>
        </p:nvSpPr>
        <p:spPr bwMode="auto">
          <a:xfrm>
            <a:off x="7103269" y="1603482"/>
            <a:ext cx="569913" cy="400050"/>
          </a:xfrm>
          <a:prstGeom prst="rect">
            <a:avLst/>
          </a:prstGeom>
          <a:noFill/>
          <a:ln w="9525">
            <a:noFill/>
            <a:miter lim="800000"/>
            <a:headEnd/>
            <a:tailEnd/>
          </a:ln>
        </p:spPr>
        <p:txBody>
          <a:bodyPr wrap="none">
            <a:spAutoFit/>
          </a:bodyPr>
          <a:lstStyle/>
          <a:p>
            <a:pPr algn="ctr" eaLnBrk="0" hangingPunct="0"/>
            <a:r>
              <a:rPr lang="en-US" sz="2000" dirty="0"/>
              <a:t>LM</a:t>
            </a:r>
          </a:p>
        </p:txBody>
      </p:sp>
      <p:cxnSp>
        <p:nvCxnSpPr>
          <p:cNvPr id="10" name="Straight Connector 9"/>
          <p:cNvCxnSpPr/>
          <p:nvPr/>
        </p:nvCxnSpPr>
        <p:spPr>
          <a:xfrm rot="16200000" flipH="1">
            <a:off x="4343400" y="2286000"/>
            <a:ext cx="2895600" cy="21336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flipV="1">
            <a:off x="4648200" y="2590800"/>
            <a:ext cx="3276600" cy="1524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46088" name="TextBox 18"/>
          <p:cNvSpPr txBox="1">
            <a:spLocks noChangeArrowheads="1"/>
          </p:cNvSpPr>
          <p:nvPr/>
        </p:nvSpPr>
        <p:spPr bwMode="auto">
          <a:xfrm>
            <a:off x="6858000" y="4572000"/>
            <a:ext cx="412750" cy="400050"/>
          </a:xfrm>
          <a:prstGeom prst="rect">
            <a:avLst/>
          </a:prstGeom>
          <a:noFill/>
          <a:ln w="9525">
            <a:noFill/>
            <a:miter lim="800000"/>
            <a:headEnd/>
            <a:tailEnd/>
          </a:ln>
        </p:spPr>
        <p:txBody>
          <a:bodyPr wrap="none">
            <a:spAutoFit/>
          </a:bodyPr>
          <a:lstStyle/>
          <a:p>
            <a:pPr algn="ctr" eaLnBrk="0" hangingPunct="0"/>
            <a:r>
              <a:rPr lang="en-US" sz="2000"/>
              <a:t>IS</a:t>
            </a:r>
          </a:p>
        </p:txBody>
      </p:sp>
      <p:cxnSp>
        <p:nvCxnSpPr>
          <p:cNvPr id="21" name="Straight Connector 20"/>
          <p:cNvCxnSpPr/>
          <p:nvPr/>
        </p:nvCxnSpPr>
        <p:spPr>
          <a:xfrm rot="5400000">
            <a:off x="5106194" y="4342606"/>
            <a:ext cx="1676400" cy="1588"/>
          </a:xfrm>
          <a:prstGeom prst="line">
            <a:avLst/>
          </a:prstGeom>
          <a:ln>
            <a:solidFill>
              <a:schemeClr val="tx1"/>
            </a:solidFill>
            <a:prstDash val="dashDot"/>
          </a:ln>
        </p:spPr>
        <p:style>
          <a:lnRef idx="1">
            <a:schemeClr val="accent1"/>
          </a:lnRef>
          <a:fillRef idx="0">
            <a:schemeClr val="accent1"/>
          </a:fillRef>
          <a:effectRef idx="0">
            <a:schemeClr val="accent1"/>
          </a:effectRef>
          <a:fontRef idx="minor">
            <a:schemeClr val="tx1"/>
          </a:fontRef>
        </p:style>
      </p:cxnSp>
      <p:sp>
        <p:nvSpPr>
          <p:cNvPr id="46090" name="TextBox 23"/>
          <p:cNvSpPr txBox="1">
            <a:spLocks noChangeArrowheads="1"/>
          </p:cNvSpPr>
          <p:nvPr/>
        </p:nvSpPr>
        <p:spPr bwMode="auto">
          <a:xfrm>
            <a:off x="5715001" y="5257800"/>
            <a:ext cx="455613" cy="400050"/>
          </a:xfrm>
          <a:prstGeom prst="rect">
            <a:avLst/>
          </a:prstGeom>
          <a:noFill/>
          <a:ln w="9525">
            <a:noFill/>
            <a:miter lim="800000"/>
            <a:headEnd/>
            <a:tailEnd/>
          </a:ln>
        </p:spPr>
        <p:txBody>
          <a:bodyPr wrap="none">
            <a:spAutoFit/>
          </a:bodyPr>
          <a:lstStyle/>
          <a:p>
            <a:pPr algn="ctr" eaLnBrk="0" hangingPunct="0"/>
            <a:r>
              <a:rPr lang="en-US" sz="2000"/>
              <a:t>Y</a:t>
            </a:r>
            <a:r>
              <a:rPr lang="en-US" sz="2000" baseline="-25000"/>
              <a:t>0</a:t>
            </a:r>
          </a:p>
        </p:txBody>
      </p:sp>
      <p:sp>
        <p:nvSpPr>
          <p:cNvPr id="46091" name="TextBox 41"/>
          <p:cNvSpPr txBox="1">
            <a:spLocks noChangeArrowheads="1"/>
          </p:cNvSpPr>
          <p:nvPr/>
        </p:nvSpPr>
        <p:spPr bwMode="auto">
          <a:xfrm>
            <a:off x="7924801" y="2286000"/>
            <a:ext cx="498475" cy="400050"/>
          </a:xfrm>
          <a:prstGeom prst="rect">
            <a:avLst/>
          </a:prstGeom>
          <a:noFill/>
          <a:ln w="9525">
            <a:noFill/>
            <a:miter lim="800000"/>
            <a:headEnd/>
            <a:tailEnd/>
          </a:ln>
        </p:spPr>
        <p:txBody>
          <a:bodyPr wrap="none">
            <a:spAutoFit/>
          </a:bodyPr>
          <a:lstStyle/>
          <a:p>
            <a:pPr algn="ctr" eaLnBrk="0" hangingPunct="0"/>
            <a:r>
              <a:rPr lang="en-US" sz="2000"/>
              <a:t>BP</a:t>
            </a:r>
            <a:endParaRPr lang="en-US" sz="2000" baseline="-25000"/>
          </a:p>
        </p:txBody>
      </p:sp>
      <p:cxnSp>
        <p:nvCxnSpPr>
          <p:cNvPr id="58" name="Straight Connector 57"/>
          <p:cNvCxnSpPr/>
          <p:nvPr/>
        </p:nvCxnSpPr>
        <p:spPr>
          <a:xfrm rot="10800000">
            <a:off x="4191000" y="3505200"/>
            <a:ext cx="1752600" cy="1588"/>
          </a:xfrm>
          <a:prstGeom prst="line">
            <a:avLst/>
          </a:prstGeom>
          <a:ln>
            <a:solidFill>
              <a:schemeClr val="tx1"/>
            </a:solidFill>
            <a:prstDash val="dashDot"/>
          </a:ln>
        </p:spPr>
        <p:style>
          <a:lnRef idx="1">
            <a:schemeClr val="accent1"/>
          </a:lnRef>
          <a:fillRef idx="0">
            <a:schemeClr val="accent1"/>
          </a:fillRef>
          <a:effectRef idx="0">
            <a:schemeClr val="accent1"/>
          </a:effectRef>
          <a:fontRef idx="minor">
            <a:schemeClr val="tx1"/>
          </a:fontRef>
        </p:style>
      </p:cxnSp>
      <p:sp>
        <p:nvSpPr>
          <p:cNvPr id="46093" name="TextBox 59"/>
          <p:cNvSpPr txBox="1">
            <a:spLocks noChangeArrowheads="1"/>
          </p:cNvSpPr>
          <p:nvPr/>
        </p:nvSpPr>
        <p:spPr bwMode="auto">
          <a:xfrm>
            <a:off x="3657600" y="3352800"/>
            <a:ext cx="457200" cy="400050"/>
          </a:xfrm>
          <a:prstGeom prst="rect">
            <a:avLst/>
          </a:prstGeom>
          <a:noFill/>
          <a:ln w="9525">
            <a:noFill/>
            <a:miter lim="800000"/>
            <a:headEnd/>
            <a:tailEnd/>
          </a:ln>
        </p:spPr>
        <p:txBody>
          <a:bodyPr>
            <a:spAutoFit/>
          </a:bodyPr>
          <a:lstStyle/>
          <a:p>
            <a:pPr algn="ctr" eaLnBrk="0" hangingPunct="0"/>
            <a:r>
              <a:rPr lang="en-US" sz="2000"/>
              <a:t>i</a:t>
            </a:r>
            <a:r>
              <a:rPr lang="en-US" sz="2000" baseline="-25000"/>
              <a:t>0</a:t>
            </a:r>
          </a:p>
        </p:txBody>
      </p:sp>
      <p:sp>
        <p:nvSpPr>
          <p:cNvPr id="46094" name="TextBox 60"/>
          <p:cNvSpPr txBox="1">
            <a:spLocks noChangeArrowheads="1"/>
          </p:cNvSpPr>
          <p:nvPr/>
        </p:nvSpPr>
        <p:spPr bwMode="auto">
          <a:xfrm>
            <a:off x="3733800" y="1447800"/>
            <a:ext cx="381000" cy="400050"/>
          </a:xfrm>
          <a:prstGeom prst="rect">
            <a:avLst/>
          </a:prstGeom>
          <a:noFill/>
          <a:ln w="9525">
            <a:noFill/>
            <a:miter lim="800000"/>
            <a:headEnd/>
            <a:tailEnd/>
          </a:ln>
        </p:spPr>
        <p:txBody>
          <a:bodyPr>
            <a:spAutoFit/>
          </a:bodyPr>
          <a:lstStyle/>
          <a:p>
            <a:pPr algn="ctr" eaLnBrk="0" hangingPunct="0"/>
            <a:r>
              <a:rPr lang="en-US" sz="2000"/>
              <a:t>i</a:t>
            </a:r>
            <a:endParaRPr lang="en-US" sz="2000" baseline="30000"/>
          </a:p>
        </p:txBody>
      </p:sp>
      <p:sp>
        <p:nvSpPr>
          <p:cNvPr id="46095" name="TextBox 61"/>
          <p:cNvSpPr txBox="1">
            <a:spLocks noChangeArrowheads="1"/>
          </p:cNvSpPr>
          <p:nvPr/>
        </p:nvSpPr>
        <p:spPr bwMode="auto">
          <a:xfrm>
            <a:off x="8382000" y="5334000"/>
            <a:ext cx="381000" cy="400050"/>
          </a:xfrm>
          <a:prstGeom prst="rect">
            <a:avLst/>
          </a:prstGeom>
          <a:noFill/>
          <a:ln w="9525">
            <a:noFill/>
            <a:miter lim="800000"/>
            <a:headEnd/>
            <a:tailEnd/>
          </a:ln>
        </p:spPr>
        <p:txBody>
          <a:bodyPr>
            <a:spAutoFit/>
          </a:bodyPr>
          <a:lstStyle/>
          <a:p>
            <a:pPr algn="ctr" eaLnBrk="0" hangingPunct="0"/>
            <a:r>
              <a:rPr lang="en-US" sz="2000"/>
              <a:t>Y</a:t>
            </a:r>
            <a:endParaRPr lang="en-US" sz="2000" baseline="30000"/>
          </a:p>
        </p:txBody>
      </p:sp>
      <p:cxnSp>
        <p:nvCxnSpPr>
          <p:cNvPr id="17" name="Straight Connector 16"/>
          <p:cNvCxnSpPr/>
          <p:nvPr/>
        </p:nvCxnSpPr>
        <p:spPr>
          <a:xfrm rot="5400000" flipH="1" flipV="1">
            <a:off x="4495007" y="1677194"/>
            <a:ext cx="2800350" cy="2646363"/>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sp>
        <p:nvSpPr>
          <p:cNvPr id="18" name="TextBox 17"/>
          <p:cNvSpPr txBox="1">
            <a:spLocks noChangeArrowheads="1"/>
          </p:cNvSpPr>
          <p:nvPr/>
        </p:nvSpPr>
        <p:spPr bwMode="auto">
          <a:xfrm>
            <a:off x="7086600" y="1295400"/>
            <a:ext cx="615950" cy="400050"/>
          </a:xfrm>
          <a:prstGeom prst="rect">
            <a:avLst/>
          </a:prstGeom>
          <a:noFill/>
          <a:ln w="9525">
            <a:noFill/>
            <a:miter lim="800000"/>
            <a:headEnd/>
            <a:tailEnd/>
          </a:ln>
        </p:spPr>
        <p:txBody>
          <a:bodyPr wrap="none">
            <a:spAutoFit/>
          </a:bodyPr>
          <a:lstStyle/>
          <a:p>
            <a:pPr algn="ctr" eaLnBrk="0" hangingPunct="0"/>
            <a:r>
              <a:rPr lang="en-US" sz="2000"/>
              <a:t>LM'</a:t>
            </a:r>
          </a:p>
        </p:txBody>
      </p:sp>
      <p:cxnSp>
        <p:nvCxnSpPr>
          <p:cNvPr id="20" name="Straight Connector 19"/>
          <p:cNvCxnSpPr/>
          <p:nvPr/>
        </p:nvCxnSpPr>
        <p:spPr>
          <a:xfrm rot="16200000" flipH="1">
            <a:off x="4114800" y="2438400"/>
            <a:ext cx="2895600" cy="2133600"/>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sp>
        <p:nvSpPr>
          <p:cNvPr id="22" name="TextBox 21"/>
          <p:cNvSpPr txBox="1">
            <a:spLocks noChangeArrowheads="1"/>
          </p:cNvSpPr>
          <p:nvPr/>
        </p:nvSpPr>
        <p:spPr bwMode="auto">
          <a:xfrm>
            <a:off x="6400800" y="4800600"/>
            <a:ext cx="458788" cy="400050"/>
          </a:xfrm>
          <a:prstGeom prst="rect">
            <a:avLst/>
          </a:prstGeom>
          <a:noFill/>
          <a:ln w="9525">
            <a:noFill/>
            <a:miter lim="800000"/>
            <a:headEnd/>
            <a:tailEnd/>
          </a:ln>
        </p:spPr>
        <p:txBody>
          <a:bodyPr wrap="none">
            <a:spAutoFit/>
          </a:bodyPr>
          <a:lstStyle/>
          <a:p>
            <a:pPr algn="ctr" eaLnBrk="0" hangingPunct="0"/>
            <a:r>
              <a:rPr lang="en-US" sz="2000"/>
              <a:t>IS'</a:t>
            </a:r>
          </a:p>
        </p:txBody>
      </p:sp>
      <p:cxnSp>
        <p:nvCxnSpPr>
          <p:cNvPr id="23" name="Straight Connector 22"/>
          <p:cNvCxnSpPr/>
          <p:nvPr/>
        </p:nvCxnSpPr>
        <p:spPr>
          <a:xfrm flipV="1">
            <a:off x="4343400" y="2438400"/>
            <a:ext cx="3276600" cy="1524000"/>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sp>
        <p:nvSpPr>
          <p:cNvPr id="25" name="TextBox 24"/>
          <p:cNvSpPr txBox="1">
            <a:spLocks noChangeArrowheads="1"/>
          </p:cNvSpPr>
          <p:nvPr/>
        </p:nvSpPr>
        <p:spPr bwMode="auto">
          <a:xfrm>
            <a:off x="7620000" y="2057400"/>
            <a:ext cx="546100" cy="400050"/>
          </a:xfrm>
          <a:prstGeom prst="rect">
            <a:avLst/>
          </a:prstGeom>
          <a:noFill/>
          <a:ln w="9525">
            <a:noFill/>
            <a:miter lim="800000"/>
            <a:headEnd/>
            <a:tailEnd/>
          </a:ln>
        </p:spPr>
        <p:txBody>
          <a:bodyPr wrap="none">
            <a:spAutoFit/>
          </a:bodyPr>
          <a:lstStyle/>
          <a:p>
            <a:pPr algn="ctr" eaLnBrk="0" hangingPunct="0"/>
            <a:r>
              <a:rPr lang="en-US" sz="2000"/>
              <a:t>BP'</a:t>
            </a:r>
            <a:endParaRPr lang="en-US" sz="2000" baseline="-25000"/>
          </a:p>
        </p:txBody>
      </p:sp>
      <p:cxnSp>
        <p:nvCxnSpPr>
          <p:cNvPr id="26" name="Straight Connector 25"/>
          <p:cNvCxnSpPr/>
          <p:nvPr/>
        </p:nvCxnSpPr>
        <p:spPr>
          <a:xfrm rot="5400000">
            <a:off x="4610894" y="4304506"/>
            <a:ext cx="1752600" cy="1588"/>
          </a:xfrm>
          <a:prstGeom prst="line">
            <a:avLst/>
          </a:prstGeom>
          <a:ln>
            <a:solidFill>
              <a:schemeClr val="tx1"/>
            </a:solidFill>
            <a:prstDash val="dashDot"/>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a:xfrm rot="10800000">
            <a:off x="4191000" y="3429000"/>
            <a:ext cx="1295400" cy="1588"/>
          </a:xfrm>
          <a:prstGeom prst="line">
            <a:avLst/>
          </a:prstGeom>
          <a:ln>
            <a:solidFill>
              <a:schemeClr val="tx1"/>
            </a:solidFill>
            <a:prstDash val="dashDot"/>
          </a:ln>
        </p:spPr>
        <p:style>
          <a:lnRef idx="1">
            <a:schemeClr val="accent1"/>
          </a:lnRef>
          <a:fillRef idx="0">
            <a:schemeClr val="accent1"/>
          </a:fillRef>
          <a:effectRef idx="0">
            <a:schemeClr val="accent1"/>
          </a:effectRef>
          <a:fontRef idx="minor">
            <a:schemeClr val="tx1"/>
          </a:fontRef>
        </p:style>
      </p:cxnSp>
      <p:sp>
        <p:nvSpPr>
          <p:cNvPr id="30" name="TextBox 29"/>
          <p:cNvSpPr txBox="1">
            <a:spLocks noChangeArrowheads="1"/>
          </p:cNvSpPr>
          <p:nvPr/>
        </p:nvSpPr>
        <p:spPr bwMode="auto">
          <a:xfrm>
            <a:off x="3733800" y="3124200"/>
            <a:ext cx="457200" cy="400050"/>
          </a:xfrm>
          <a:prstGeom prst="rect">
            <a:avLst/>
          </a:prstGeom>
          <a:noFill/>
          <a:ln w="9525">
            <a:noFill/>
            <a:miter lim="800000"/>
            <a:headEnd/>
            <a:tailEnd/>
          </a:ln>
        </p:spPr>
        <p:txBody>
          <a:bodyPr>
            <a:spAutoFit/>
          </a:bodyPr>
          <a:lstStyle/>
          <a:p>
            <a:pPr algn="ctr" eaLnBrk="0" hangingPunct="0"/>
            <a:r>
              <a:rPr lang="en-US" sz="2000"/>
              <a:t>i</a:t>
            </a:r>
            <a:r>
              <a:rPr lang="en-US" sz="2000" baseline="-25000"/>
              <a:t>1</a:t>
            </a:r>
          </a:p>
        </p:txBody>
      </p:sp>
      <p:sp>
        <p:nvSpPr>
          <p:cNvPr id="31" name="TextBox 30"/>
          <p:cNvSpPr txBox="1">
            <a:spLocks noChangeArrowheads="1"/>
          </p:cNvSpPr>
          <p:nvPr/>
        </p:nvSpPr>
        <p:spPr bwMode="auto">
          <a:xfrm>
            <a:off x="5257801" y="5257800"/>
            <a:ext cx="455613" cy="400050"/>
          </a:xfrm>
          <a:prstGeom prst="rect">
            <a:avLst/>
          </a:prstGeom>
          <a:noFill/>
          <a:ln w="9525">
            <a:noFill/>
            <a:miter lim="800000"/>
            <a:headEnd/>
            <a:tailEnd/>
          </a:ln>
        </p:spPr>
        <p:txBody>
          <a:bodyPr wrap="none">
            <a:spAutoFit/>
          </a:bodyPr>
          <a:lstStyle/>
          <a:p>
            <a:pPr algn="ctr" eaLnBrk="0" hangingPunct="0"/>
            <a:r>
              <a:rPr lang="en-US" sz="2000"/>
              <a:t>Y</a:t>
            </a:r>
            <a:r>
              <a:rPr lang="en-US" sz="2000" baseline="-25000"/>
              <a:t>1</a:t>
            </a:r>
          </a:p>
        </p:txBody>
      </p:sp>
      <mc:AlternateContent xmlns:mc="http://schemas.openxmlformats.org/markup-compatibility/2006" xmlns:a14="http://schemas.microsoft.com/office/drawing/2010/main">
        <mc:Choice Requires="a14">
          <p:sp>
            <p:nvSpPr>
              <p:cNvPr id="2" name="Metin kutusu 1">
                <a:extLst>
                  <a:ext uri="{FF2B5EF4-FFF2-40B4-BE49-F238E27FC236}">
                    <a16:creationId xmlns:a16="http://schemas.microsoft.com/office/drawing/2014/main" id="{57174AC4-5447-4890-BDDC-B4050B993E80}"/>
                  </a:ext>
                </a:extLst>
              </p:cNvPr>
              <p:cNvSpPr txBox="1"/>
              <p:nvPr/>
            </p:nvSpPr>
            <p:spPr>
              <a:xfrm>
                <a:off x="9144000" y="1600200"/>
                <a:ext cx="2819400" cy="4154984"/>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𝑃</m:t>
                      </m:r>
                      <m:r>
                        <a:rPr lang="en-US" b="0" i="1" smtClean="0">
                          <a:latin typeface="Cambria Math" panose="02040503050406030204" pitchFamily="18" charset="0"/>
                          <a:ea typeface="Cambria Math" panose="02040503050406030204" pitchFamily="18" charset="0"/>
                        </a:rPr>
                        <m:t>&gt;0:</m:t>
                      </m:r>
                    </m:oMath>
                  </m:oMathPara>
                </a14:m>
                <a:endParaRPr lang="en-US" b="0" dirty="0">
                  <a:ea typeface="Cambria Math" panose="02040503050406030204" pitchFamily="18" charset="0"/>
                </a:endParaRPr>
              </a:p>
              <a:p>
                <a:r>
                  <a:rPr lang="en-US" dirty="0"/>
                  <a:t>In this case, all changes are occurring simultaneously, therefore there is no secondary exchange rate effect!</a:t>
                </a:r>
              </a:p>
              <a:p>
                <a:r>
                  <a:rPr lang="en-US" dirty="0"/>
                  <a:t>Y definitely falls, change in </a:t>
                </a:r>
                <a:r>
                  <a:rPr lang="en-US" dirty="0" err="1"/>
                  <a:t>i</a:t>
                </a:r>
                <a:r>
                  <a:rPr lang="en-US" dirty="0"/>
                  <a:t> is ambiguous!</a:t>
                </a:r>
              </a:p>
            </p:txBody>
          </p:sp>
        </mc:Choice>
        <mc:Fallback xmlns="">
          <p:sp>
            <p:nvSpPr>
              <p:cNvPr id="2" name="Metin kutusu 1">
                <a:extLst>
                  <a:ext uri="{FF2B5EF4-FFF2-40B4-BE49-F238E27FC236}">
                    <a16:creationId xmlns:a16="http://schemas.microsoft.com/office/drawing/2014/main" id="{57174AC4-5447-4890-BDDC-B4050B993E80}"/>
                  </a:ext>
                </a:extLst>
              </p:cNvPr>
              <p:cNvSpPr txBox="1">
                <a:spLocks noRot="1" noChangeAspect="1" noMove="1" noResize="1" noEditPoints="1" noAdjustHandles="1" noChangeArrowheads="1" noChangeShapeType="1" noTextEdit="1"/>
              </p:cNvSpPr>
              <p:nvPr/>
            </p:nvSpPr>
            <p:spPr>
              <a:xfrm>
                <a:off x="9144000" y="1600200"/>
                <a:ext cx="2819400" cy="4154984"/>
              </a:xfrm>
              <a:prstGeom prst="rect">
                <a:avLst/>
              </a:prstGeom>
              <a:blipFill>
                <a:blip r:embed="rId2"/>
                <a:stretch>
                  <a:fillRect l="-3240" b="-2349"/>
                </a:stretch>
              </a:blipFill>
            </p:spPr>
            <p:txBody>
              <a:bodyPr/>
              <a:lstStyle/>
              <a:p>
                <a:r>
                  <a:rPr lang="en-US">
                    <a:noFill/>
                  </a:rPr>
                  <a:t> </a:t>
                </a:r>
              </a:p>
            </p:txBody>
          </p:sp>
        </mc:Fallback>
      </mc:AlternateContent>
      <p:cxnSp>
        <p:nvCxnSpPr>
          <p:cNvPr id="6" name="Düz Ok Bağlayıcısı 5">
            <a:extLst>
              <a:ext uri="{FF2B5EF4-FFF2-40B4-BE49-F238E27FC236}">
                <a16:creationId xmlns:a16="http://schemas.microsoft.com/office/drawing/2014/main" id="{A0B30D31-E0A9-4D5F-A399-037E18B912B9}"/>
              </a:ext>
            </a:extLst>
          </p:cNvPr>
          <p:cNvCxnSpPr/>
          <p:nvPr/>
        </p:nvCxnSpPr>
        <p:spPr>
          <a:xfrm flipH="1" flipV="1">
            <a:off x="6858000" y="2003532"/>
            <a:ext cx="245269" cy="206268"/>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9" name="Düz Ok Bağlayıcısı 8">
            <a:extLst>
              <a:ext uri="{FF2B5EF4-FFF2-40B4-BE49-F238E27FC236}">
                <a16:creationId xmlns:a16="http://schemas.microsoft.com/office/drawing/2014/main" id="{E71AF79E-59E3-4A37-A105-46C3120D9917}"/>
              </a:ext>
            </a:extLst>
          </p:cNvPr>
          <p:cNvCxnSpPr/>
          <p:nvPr/>
        </p:nvCxnSpPr>
        <p:spPr>
          <a:xfrm flipH="1">
            <a:off x="4741068" y="2286000"/>
            <a:ext cx="211932" cy="15240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12" name="Düz Ok Bağlayıcısı 11">
            <a:extLst>
              <a:ext uri="{FF2B5EF4-FFF2-40B4-BE49-F238E27FC236}">
                <a16:creationId xmlns:a16="http://schemas.microsoft.com/office/drawing/2014/main" id="{8442BC17-1C97-4C5A-8D10-FD8C0476C696}"/>
              </a:ext>
            </a:extLst>
          </p:cNvPr>
          <p:cNvCxnSpPr/>
          <p:nvPr/>
        </p:nvCxnSpPr>
        <p:spPr>
          <a:xfrm flipH="1" flipV="1">
            <a:off x="7270750" y="2590800"/>
            <a:ext cx="116682" cy="22860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barn(inVertical)">
                                      <p:cBhvr>
                                        <p:cTn id="7" dur="500"/>
                                        <p:tgtEl>
                                          <p:spTgt spid="17"/>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18"/>
                                        </p:tgtEl>
                                        <p:attrNameLst>
                                          <p:attrName>style.visibility</p:attrName>
                                        </p:attrNameLst>
                                      </p:cBhvr>
                                      <p:to>
                                        <p:strVal val="visible"/>
                                      </p:to>
                                    </p:set>
                                    <p:animEffect transition="in" filter="barn(inVertical)">
                                      <p:cBhvr>
                                        <p:cTn id="10" dur="500"/>
                                        <p:tgtEl>
                                          <p:spTgt spid="18"/>
                                        </p:tgtEl>
                                      </p:cBhvr>
                                    </p:animEffect>
                                  </p:childTnLst>
                                </p:cTn>
                              </p:par>
                              <p:par>
                                <p:cTn id="11" presetID="16" presetClass="entr" presetSubtype="21" fill="hold" nodeType="withEffect">
                                  <p:stCondLst>
                                    <p:cond delay="0"/>
                                  </p:stCondLst>
                                  <p:childTnLst>
                                    <p:set>
                                      <p:cBhvr>
                                        <p:cTn id="12" dur="1" fill="hold">
                                          <p:stCondLst>
                                            <p:cond delay="0"/>
                                          </p:stCondLst>
                                        </p:cTn>
                                        <p:tgtEl>
                                          <p:spTgt spid="20"/>
                                        </p:tgtEl>
                                        <p:attrNameLst>
                                          <p:attrName>style.visibility</p:attrName>
                                        </p:attrNameLst>
                                      </p:cBhvr>
                                      <p:to>
                                        <p:strVal val="visible"/>
                                      </p:to>
                                    </p:set>
                                    <p:animEffect transition="in" filter="barn(inVertical)">
                                      <p:cBhvr>
                                        <p:cTn id="13" dur="500"/>
                                        <p:tgtEl>
                                          <p:spTgt spid="20"/>
                                        </p:tgtEl>
                                      </p:cBhvr>
                                    </p:animEffect>
                                  </p:childTnLst>
                                </p:cTn>
                              </p:par>
                              <p:par>
                                <p:cTn id="14" presetID="2" presetClass="entr" presetSubtype="2" fill="hold" grpId="0" nodeType="withEffect">
                                  <p:stCondLst>
                                    <p:cond delay="0"/>
                                  </p:stCondLst>
                                  <p:childTnLst>
                                    <p:set>
                                      <p:cBhvr>
                                        <p:cTn id="15" dur="1" fill="hold">
                                          <p:stCondLst>
                                            <p:cond delay="0"/>
                                          </p:stCondLst>
                                        </p:cTn>
                                        <p:tgtEl>
                                          <p:spTgt spid="22"/>
                                        </p:tgtEl>
                                        <p:attrNameLst>
                                          <p:attrName>style.visibility</p:attrName>
                                        </p:attrNameLst>
                                      </p:cBhvr>
                                      <p:to>
                                        <p:strVal val="visible"/>
                                      </p:to>
                                    </p:set>
                                    <p:anim calcmode="lin" valueType="num">
                                      <p:cBhvr additive="base">
                                        <p:cTn id="16" dur="500" fill="hold"/>
                                        <p:tgtEl>
                                          <p:spTgt spid="22"/>
                                        </p:tgtEl>
                                        <p:attrNameLst>
                                          <p:attrName>ppt_x</p:attrName>
                                        </p:attrNameLst>
                                      </p:cBhvr>
                                      <p:tavLst>
                                        <p:tav tm="0">
                                          <p:val>
                                            <p:strVal val="1+#ppt_w/2"/>
                                          </p:val>
                                        </p:tav>
                                        <p:tav tm="100000">
                                          <p:val>
                                            <p:strVal val="#ppt_x"/>
                                          </p:val>
                                        </p:tav>
                                      </p:tavLst>
                                    </p:anim>
                                    <p:anim calcmode="lin" valueType="num">
                                      <p:cBhvr additive="base">
                                        <p:cTn id="17" dur="500" fill="hold"/>
                                        <p:tgtEl>
                                          <p:spTgt spid="22"/>
                                        </p:tgtEl>
                                        <p:attrNameLst>
                                          <p:attrName>ppt_y</p:attrName>
                                        </p:attrNameLst>
                                      </p:cBhvr>
                                      <p:tavLst>
                                        <p:tav tm="0">
                                          <p:val>
                                            <p:strVal val="#ppt_y"/>
                                          </p:val>
                                        </p:tav>
                                        <p:tav tm="100000">
                                          <p:val>
                                            <p:strVal val="#ppt_y"/>
                                          </p:val>
                                        </p:tav>
                                      </p:tavLst>
                                    </p:anim>
                                  </p:childTnLst>
                                </p:cTn>
                              </p:par>
                              <p:par>
                                <p:cTn id="18" presetID="2" presetClass="entr" presetSubtype="2" fill="hold" grpId="0" nodeType="withEffect">
                                  <p:stCondLst>
                                    <p:cond delay="0"/>
                                  </p:stCondLst>
                                  <p:childTnLst>
                                    <p:set>
                                      <p:cBhvr>
                                        <p:cTn id="19" dur="1" fill="hold">
                                          <p:stCondLst>
                                            <p:cond delay="0"/>
                                          </p:stCondLst>
                                        </p:cTn>
                                        <p:tgtEl>
                                          <p:spTgt spid="25"/>
                                        </p:tgtEl>
                                        <p:attrNameLst>
                                          <p:attrName>style.visibility</p:attrName>
                                        </p:attrNameLst>
                                      </p:cBhvr>
                                      <p:to>
                                        <p:strVal val="visible"/>
                                      </p:to>
                                    </p:set>
                                    <p:anim calcmode="lin" valueType="num">
                                      <p:cBhvr additive="base">
                                        <p:cTn id="20" dur="500" fill="hold"/>
                                        <p:tgtEl>
                                          <p:spTgt spid="25"/>
                                        </p:tgtEl>
                                        <p:attrNameLst>
                                          <p:attrName>ppt_x</p:attrName>
                                        </p:attrNameLst>
                                      </p:cBhvr>
                                      <p:tavLst>
                                        <p:tav tm="0">
                                          <p:val>
                                            <p:strVal val="1+#ppt_w/2"/>
                                          </p:val>
                                        </p:tav>
                                        <p:tav tm="100000">
                                          <p:val>
                                            <p:strVal val="#ppt_x"/>
                                          </p:val>
                                        </p:tav>
                                      </p:tavLst>
                                    </p:anim>
                                    <p:anim calcmode="lin" valueType="num">
                                      <p:cBhvr additive="base">
                                        <p:cTn id="21" dur="500" fill="hold"/>
                                        <p:tgtEl>
                                          <p:spTgt spid="25"/>
                                        </p:tgtEl>
                                        <p:attrNameLst>
                                          <p:attrName>ppt_y</p:attrName>
                                        </p:attrNameLst>
                                      </p:cBhvr>
                                      <p:tavLst>
                                        <p:tav tm="0">
                                          <p:val>
                                            <p:strVal val="#ppt_y"/>
                                          </p:val>
                                        </p:tav>
                                        <p:tav tm="100000">
                                          <p:val>
                                            <p:strVal val="#ppt_y"/>
                                          </p:val>
                                        </p:tav>
                                      </p:tavLst>
                                    </p:anim>
                                  </p:childTnLst>
                                </p:cTn>
                              </p:par>
                              <p:par>
                                <p:cTn id="22" presetID="2" presetClass="entr" presetSubtype="2" fill="hold" nodeType="withEffect">
                                  <p:stCondLst>
                                    <p:cond delay="0"/>
                                  </p:stCondLst>
                                  <p:childTnLst>
                                    <p:set>
                                      <p:cBhvr>
                                        <p:cTn id="23" dur="1" fill="hold">
                                          <p:stCondLst>
                                            <p:cond delay="0"/>
                                          </p:stCondLst>
                                        </p:cTn>
                                        <p:tgtEl>
                                          <p:spTgt spid="26"/>
                                        </p:tgtEl>
                                        <p:attrNameLst>
                                          <p:attrName>style.visibility</p:attrName>
                                        </p:attrNameLst>
                                      </p:cBhvr>
                                      <p:to>
                                        <p:strVal val="visible"/>
                                      </p:to>
                                    </p:set>
                                    <p:anim calcmode="lin" valueType="num">
                                      <p:cBhvr additive="base">
                                        <p:cTn id="24" dur="500" fill="hold"/>
                                        <p:tgtEl>
                                          <p:spTgt spid="26"/>
                                        </p:tgtEl>
                                        <p:attrNameLst>
                                          <p:attrName>ppt_x</p:attrName>
                                        </p:attrNameLst>
                                      </p:cBhvr>
                                      <p:tavLst>
                                        <p:tav tm="0">
                                          <p:val>
                                            <p:strVal val="1+#ppt_w/2"/>
                                          </p:val>
                                        </p:tav>
                                        <p:tav tm="100000">
                                          <p:val>
                                            <p:strVal val="#ppt_x"/>
                                          </p:val>
                                        </p:tav>
                                      </p:tavLst>
                                    </p:anim>
                                    <p:anim calcmode="lin" valueType="num">
                                      <p:cBhvr additive="base">
                                        <p:cTn id="25" dur="500" fill="hold"/>
                                        <p:tgtEl>
                                          <p:spTgt spid="26"/>
                                        </p:tgtEl>
                                        <p:attrNameLst>
                                          <p:attrName>ppt_y</p:attrName>
                                        </p:attrNameLst>
                                      </p:cBhvr>
                                      <p:tavLst>
                                        <p:tav tm="0">
                                          <p:val>
                                            <p:strVal val="#ppt_y"/>
                                          </p:val>
                                        </p:tav>
                                        <p:tav tm="100000">
                                          <p:val>
                                            <p:strVal val="#ppt_y"/>
                                          </p:val>
                                        </p:tav>
                                      </p:tavLst>
                                    </p:anim>
                                  </p:childTnLst>
                                </p:cTn>
                              </p:par>
                              <p:par>
                                <p:cTn id="26" presetID="16" presetClass="entr" presetSubtype="21" fill="hold" nodeType="withEffect">
                                  <p:stCondLst>
                                    <p:cond delay="0"/>
                                  </p:stCondLst>
                                  <p:childTnLst>
                                    <p:set>
                                      <p:cBhvr>
                                        <p:cTn id="27" dur="1" fill="hold">
                                          <p:stCondLst>
                                            <p:cond delay="0"/>
                                          </p:stCondLst>
                                        </p:cTn>
                                        <p:tgtEl>
                                          <p:spTgt spid="23"/>
                                        </p:tgtEl>
                                        <p:attrNameLst>
                                          <p:attrName>style.visibility</p:attrName>
                                        </p:attrNameLst>
                                      </p:cBhvr>
                                      <p:to>
                                        <p:strVal val="visible"/>
                                      </p:to>
                                    </p:set>
                                    <p:animEffect transition="in" filter="barn(inVertical)">
                                      <p:cBhvr>
                                        <p:cTn id="28" dur="500"/>
                                        <p:tgtEl>
                                          <p:spTgt spid="23"/>
                                        </p:tgtEl>
                                      </p:cBhvr>
                                    </p:animEffect>
                                  </p:childTnLst>
                                </p:cTn>
                              </p:par>
                              <p:par>
                                <p:cTn id="29" presetID="2" presetClass="entr" presetSubtype="2" fill="hold" nodeType="withEffect">
                                  <p:stCondLst>
                                    <p:cond delay="0"/>
                                  </p:stCondLst>
                                  <p:childTnLst>
                                    <p:set>
                                      <p:cBhvr>
                                        <p:cTn id="30" dur="1" fill="hold">
                                          <p:stCondLst>
                                            <p:cond delay="0"/>
                                          </p:stCondLst>
                                        </p:cTn>
                                        <p:tgtEl>
                                          <p:spTgt spid="28"/>
                                        </p:tgtEl>
                                        <p:attrNameLst>
                                          <p:attrName>style.visibility</p:attrName>
                                        </p:attrNameLst>
                                      </p:cBhvr>
                                      <p:to>
                                        <p:strVal val="visible"/>
                                      </p:to>
                                    </p:set>
                                    <p:anim calcmode="lin" valueType="num">
                                      <p:cBhvr additive="base">
                                        <p:cTn id="31" dur="500" fill="hold"/>
                                        <p:tgtEl>
                                          <p:spTgt spid="28"/>
                                        </p:tgtEl>
                                        <p:attrNameLst>
                                          <p:attrName>ppt_x</p:attrName>
                                        </p:attrNameLst>
                                      </p:cBhvr>
                                      <p:tavLst>
                                        <p:tav tm="0">
                                          <p:val>
                                            <p:strVal val="1+#ppt_w/2"/>
                                          </p:val>
                                        </p:tav>
                                        <p:tav tm="100000">
                                          <p:val>
                                            <p:strVal val="#ppt_x"/>
                                          </p:val>
                                        </p:tav>
                                      </p:tavLst>
                                    </p:anim>
                                    <p:anim calcmode="lin" valueType="num">
                                      <p:cBhvr additive="base">
                                        <p:cTn id="32" dur="500" fill="hold"/>
                                        <p:tgtEl>
                                          <p:spTgt spid="28"/>
                                        </p:tgtEl>
                                        <p:attrNameLst>
                                          <p:attrName>ppt_y</p:attrName>
                                        </p:attrNameLst>
                                      </p:cBhvr>
                                      <p:tavLst>
                                        <p:tav tm="0">
                                          <p:val>
                                            <p:strVal val="#ppt_y"/>
                                          </p:val>
                                        </p:tav>
                                        <p:tav tm="100000">
                                          <p:val>
                                            <p:strVal val="#ppt_y"/>
                                          </p:val>
                                        </p:tav>
                                      </p:tavLst>
                                    </p:anim>
                                  </p:childTnLst>
                                </p:cTn>
                              </p:par>
                              <p:par>
                                <p:cTn id="33" presetID="2" presetClass="entr" presetSubtype="2" fill="hold" grpId="0" nodeType="withEffect">
                                  <p:stCondLst>
                                    <p:cond delay="0"/>
                                  </p:stCondLst>
                                  <p:childTnLst>
                                    <p:set>
                                      <p:cBhvr>
                                        <p:cTn id="34" dur="1" fill="hold">
                                          <p:stCondLst>
                                            <p:cond delay="0"/>
                                          </p:stCondLst>
                                        </p:cTn>
                                        <p:tgtEl>
                                          <p:spTgt spid="30"/>
                                        </p:tgtEl>
                                        <p:attrNameLst>
                                          <p:attrName>style.visibility</p:attrName>
                                        </p:attrNameLst>
                                      </p:cBhvr>
                                      <p:to>
                                        <p:strVal val="visible"/>
                                      </p:to>
                                    </p:set>
                                    <p:anim calcmode="lin" valueType="num">
                                      <p:cBhvr additive="base">
                                        <p:cTn id="35" dur="500" fill="hold"/>
                                        <p:tgtEl>
                                          <p:spTgt spid="30"/>
                                        </p:tgtEl>
                                        <p:attrNameLst>
                                          <p:attrName>ppt_x</p:attrName>
                                        </p:attrNameLst>
                                      </p:cBhvr>
                                      <p:tavLst>
                                        <p:tav tm="0">
                                          <p:val>
                                            <p:strVal val="1+#ppt_w/2"/>
                                          </p:val>
                                        </p:tav>
                                        <p:tav tm="100000">
                                          <p:val>
                                            <p:strVal val="#ppt_x"/>
                                          </p:val>
                                        </p:tav>
                                      </p:tavLst>
                                    </p:anim>
                                    <p:anim calcmode="lin" valueType="num">
                                      <p:cBhvr additive="base">
                                        <p:cTn id="36" dur="500" fill="hold"/>
                                        <p:tgtEl>
                                          <p:spTgt spid="30"/>
                                        </p:tgtEl>
                                        <p:attrNameLst>
                                          <p:attrName>ppt_y</p:attrName>
                                        </p:attrNameLst>
                                      </p:cBhvr>
                                      <p:tavLst>
                                        <p:tav tm="0">
                                          <p:val>
                                            <p:strVal val="#ppt_y"/>
                                          </p:val>
                                        </p:tav>
                                        <p:tav tm="100000">
                                          <p:val>
                                            <p:strVal val="#ppt_y"/>
                                          </p:val>
                                        </p:tav>
                                      </p:tavLst>
                                    </p:anim>
                                  </p:childTnLst>
                                </p:cTn>
                              </p:par>
                              <p:par>
                                <p:cTn id="37" presetID="2" presetClass="entr" presetSubtype="2" fill="hold" grpId="0" nodeType="withEffect">
                                  <p:stCondLst>
                                    <p:cond delay="0"/>
                                  </p:stCondLst>
                                  <p:childTnLst>
                                    <p:set>
                                      <p:cBhvr>
                                        <p:cTn id="38" dur="1" fill="hold">
                                          <p:stCondLst>
                                            <p:cond delay="0"/>
                                          </p:stCondLst>
                                        </p:cTn>
                                        <p:tgtEl>
                                          <p:spTgt spid="31"/>
                                        </p:tgtEl>
                                        <p:attrNameLst>
                                          <p:attrName>style.visibility</p:attrName>
                                        </p:attrNameLst>
                                      </p:cBhvr>
                                      <p:to>
                                        <p:strVal val="visible"/>
                                      </p:to>
                                    </p:set>
                                    <p:anim calcmode="lin" valueType="num">
                                      <p:cBhvr additive="base">
                                        <p:cTn id="39" dur="500" fill="hold"/>
                                        <p:tgtEl>
                                          <p:spTgt spid="31"/>
                                        </p:tgtEl>
                                        <p:attrNameLst>
                                          <p:attrName>ppt_x</p:attrName>
                                        </p:attrNameLst>
                                      </p:cBhvr>
                                      <p:tavLst>
                                        <p:tav tm="0">
                                          <p:val>
                                            <p:strVal val="1+#ppt_w/2"/>
                                          </p:val>
                                        </p:tav>
                                        <p:tav tm="100000">
                                          <p:val>
                                            <p:strVal val="#ppt_x"/>
                                          </p:val>
                                        </p:tav>
                                      </p:tavLst>
                                    </p:anim>
                                    <p:anim calcmode="lin" valueType="num">
                                      <p:cBhvr additive="base">
                                        <p:cTn id="40" dur="500" fill="hold"/>
                                        <p:tgtEl>
                                          <p:spTgt spid="31"/>
                                        </p:tgtEl>
                                        <p:attrNameLst>
                                          <p:attrName>ppt_y</p:attrName>
                                        </p:attrNameLst>
                                      </p:cBhvr>
                                      <p:tavLst>
                                        <p:tav tm="0">
                                          <p:val>
                                            <p:strVal val="#ppt_y"/>
                                          </p:val>
                                        </p:tav>
                                        <p:tav tm="100000">
                                          <p:val>
                                            <p:strVal val="#ppt_y"/>
                                          </p:val>
                                        </p:tav>
                                      </p:tavLst>
                                    </p:anim>
                                  </p:childTnLst>
                                </p:cTn>
                              </p:par>
                              <p:par>
                                <p:cTn id="41" presetID="10" presetClass="entr" presetSubtype="0" fill="hold" nodeType="withEffect">
                                  <p:stCondLst>
                                    <p:cond delay="0"/>
                                  </p:stCondLst>
                                  <p:childTnLst>
                                    <p:set>
                                      <p:cBhvr>
                                        <p:cTn id="42" dur="1" fill="hold">
                                          <p:stCondLst>
                                            <p:cond delay="0"/>
                                          </p:stCondLst>
                                        </p:cTn>
                                        <p:tgtEl>
                                          <p:spTgt spid="6"/>
                                        </p:tgtEl>
                                        <p:attrNameLst>
                                          <p:attrName>style.visibility</p:attrName>
                                        </p:attrNameLst>
                                      </p:cBhvr>
                                      <p:to>
                                        <p:strVal val="visible"/>
                                      </p:to>
                                    </p:set>
                                    <p:animEffect transition="in" filter="fade">
                                      <p:cBhvr>
                                        <p:cTn id="43" dur="500"/>
                                        <p:tgtEl>
                                          <p:spTgt spid="6"/>
                                        </p:tgtEl>
                                      </p:cBhvr>
                                    </p:animEffect>
                                  </p:childTnLst>
                                </p:cTn>
                              </p:par>
                              <p:par>
                                <p:cTn id="44" presetID="10" presetClass="entr" presetSubtype="0" fill="hold" nodeType="withEffect">
                                  <p:stCondLst>
                                    <p:cond delay="0"/>
                                  </p:stCondLst>
                                  <p:childTnLst>
                                    <p:set>
                                      <p:cBhvr>
                                        <p:cTn id="45" dur="1" fill="hold">
                                          <p:stCondLst>
                                            <p:cond delay="0"/>
                                          </p:stCondLst>
                                        </p:cTn>
                                        <p:tgtEl>
                                          <p:spTgt spid="9"/>
                                        </p:tgtEl>
                                        <p:attrNameLst>
                                          <p:attrName>style.visibility</p:attrName>
                                        </p:attrNameLst>
                                      </p:cBhvr>
                                      <p:to>
                                        <p:strVal val="visible"/>
                                      </p:to>
                                    </p:set>
                                    <p:animEffect transition="in" filter="fade">
                                      <p:cBhvr>
                                        <p:cTn id="46" dur="500"/>
                                        <p:tgtEl>
                                          <p:spTgt spid="9"/>
                                        </p:tgtEl>
                                      </p:cBhvr>
                                    </p:animEffect>
                                  </p:childTnLst>
                                </p:cTn>
                              </p:par>
                              <p:par>
                                <p:cTn id="47" presetID="10" presetClass="entr" presetSubtype="0" fill="hold" nodeType="withEffect">
                                  <p:stCondLst>
                                    <p:cond delay="0"/>
                                  </p:stCondLst>
                                  <p:childTnLst>
                                    <p:set>
                                      <p:cBhvr>
                                        <p:cTn id="48" dur="1" fill="hold">
                                          <p:stCondLst>
                                            <p:cond delay="0"/>
                                          </p:stCondLst>
                                        </p:cTn>
                                        <p:tgtEl>
                                          <p:spTgt spid="12"/>
                                        </p:tgtEl>
                                        <p:attrNameLst>
                                          <p:attrName>style.visibility</p:attrName>
                                        </p:attrNameLst>
                                      </p:cBhvr>
                                      <p:to>
                                        <p:strVal val="visible"/>
                                      </p:to>
                                    </p:set>
                                    <p:animEffect transition="in" filter="fade">
                                      <p:cBhvr>
                                        <p:cTn id="49"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22" grpId="0"/>
      <p:bldP spid="25" grpId="0"/>
      <p:bldP spid="30" grpId="0"/>
      <p:bldP spid="31" grpId="0"/>
    </p:bldLst>
  </p:timing>
</p:sld>
</file>

<file path=ppt/slides/slide2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7105" name="Rectangle 2"/>
          <p:cNvSpPr>
            <a:spLocks noGrp="1" noChangeArrowheads="1"/>
          </p:cNvSpPr>
          <p:nvPr>
            <p:ph type="title"/>
          </p:nvPr>
        </p:nvSpPr>
        <p:spPr>
          <a:xfrm>
            <a:off x="2667000" y="0"/>
            <a:ext cx="8001000" cy="1104900"/>
          </a:xfrm>
        </p:spPr>
        <p:txBody>
          <a:bodyPr/>
          <a:lstStyle/>
          <a:p>
            <a:pPr eaLnBrk="1" hangingPunct="1"/>
            <a:r>
              <a:rPr lang="en-US" sz="4800" b="1"/>
              <a:t> </a:t>
            </a:r>
            <a:r>
              <a:rPr lang="en-US" b="1"/>
              <a:t>Effects of Shocks: A Foreign Interest Rate Shock</a:t>
            </a:r>
            <a:endParaRPr lang="en-US" b="1" i="1"/>
          </a:p>
        </p:txBody>
      </p:sp>
      <p:sp>
        <p:nvSpPr>
          <p:cNvPr id="5123" name="Rectangle 3"/>
          <p:cNvSpPr>
            <a:spLocks noGrp="1" noChangeArrowheads="1"/>
          </p:cNvSpPr>
          <p:nvPr>
            <p:ph type="body" sz="half" idx="1"/>
          </p:nvPr>
        </p:nvSpPr>
        <p:spPr>
          <a:xfrm>
            <a:off x="990600" y="1447800"/>
            <a:ext cx="10591800" cy="4419600"/>
          </a:xfrm>
        </p:spPr>
        <p:txBody>
          <a:bodyPr/>
          <a:lstStyle/>
          <a:p>
            <a:pPr lvl="1" eaLnBrk="1" hangingPunct="1">
              <a:lnSpc>
                <a:spcPct val="90000"/>
              </a:lnSpc>
            </a:pPr>
            <a:r>
              <a:rPr lang="en-US" sz="3200" dirty="0"/>
              <a:t>If the foreign interest rate were to increase, the home country should experience an exogenous outflow of short-term capital; BP shifts leftwards.</a:t>
            </a:r>
          </a:p>
          <a:p>
            <a:pPr lvl="1" eaLnBrk="1" hangingPunct="1">
              <a:lnSpc>
                <a:spcPct val="90000"/>
              </a:lnSpc>
            </a:pPr>
            <a:r>
              <a:rPr lang="en-US" sz="3200" dirty="0"/>
              <a:t>At the original domestic interest rate, there will be incipient </a:t>
            </a:r>
            <a:r>
              <a:rPr lang="en-US" sz="3200" dirty="0" err="1"/>
              <a:t>BoP</a:t>
            </a:r>
            <a:r>
              <a:rPr lang="en-US" sz="3200" dirty="0"/>
              <a:t> deficit;</a:t>
            </a:r>
          </a:p>
          <a:p>
            <a:pPr lvl="1" eaLnBrk="1" hangingPunct="1">
              <a:lnSpc>
                <a:spcPct val="90000"/>
              </a:lnSpc>
            </a:pPr>
            <a:r>
              <a:rPr lang="en-US" sz="3200" dirty="0"/>
              <a:t>With </a:t>
            </a:r>
            <a:r>
              <a:rPr lang="en-US" sz="3200" dirty="0" err="1"/>
              <a:t>BoP</a:t>
            </a:r>
            <a:r>
              <a:rPr lang="en-US" sz="3200" dirty="0"/>
              <a:t> deficit, the domestic currency depreciates.</a:t>
            </a:r>
          </a:p>
          <a:p>
            <a:pPr lvl="1" eaLnBrk="1" hangingPunct="1">
              <a:lnSpc>
                <a:spcPct val="90000"/>
              </a:lnSpc>
            </a:pPr>
            <a:r>
              <a:rPr lang="en-US" sz="3200" dirty="0"/>
              <a:t>This shifts </a:t>
            </a:r>
          </a:p>
          <a:p>
            <a:pPr lvl="2" eaLnBrk="1" hangingPunct="1">
              <a:lnSpc>
                <a:spcPct val="90000"/>
              </a:lnSpc>
            </a:pPr>
            <a:r>
              <a:rPr lang="en-US" sz="2800" dirty="0"/>
              <a:t>the IS curve rightward and</a:t>
            </a:r>
          </a:p>
          <a:p>
            <a:pPr lvl="2" eaLnBrk="1" hangingPunct="1">
              <a:lnSpc>
                <a:spcPct val="90000"/>
              </a:lnSpc>
            </a:pPr>
            <a:r>
              <a:rPr lang="en-US" sz="2800" dirty="0"/>
              <a:t>the BP curve back towards the right.</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5123">
                                            <p:txEl>
                                              <p:pRg st="0" end="0"/>
                                            </p:txEl>
                                          </p:spTgt>
                                        </p:tgtEl>
                                        <p:attrNameLst>
                                          <p:attrName>style.visibility</p:attrName>
                                        </p:attrNameLst>
                                      </p:cBhvr>
                                      <p:to>
                                        <p:strVal val="visible"/>
                                      </p:to>
                                    </p:set>
                                    <p:animEffect transition="in" filter="barn(outVertical)">
                                      <p:cBhvr>
                                        <p:cTn id="7" dur="500"/>
                                        <p:tgtEl>
                                          <p:spTgt spid="5123">
                                            <p:txEl>
                                              <p:pRg st="0" end="0"/>
                                            </p:txEl>
                                          </p:spTgt>
                                        </p:tgtEl>
                                      </p:cBhvr>
                                    </p:animEffect>
                                  </p:childTnLst>
                                </p:cTn>
                              </p:par>
                              <p:par>
                                <p:cTn id="8" presetID="16" presetClass="entr" presetSubtype="37" fill="hold" grpId="0" nodeType="withEffect">
                                  <p:stCondLst>
                                    <p:cond delay="0"/>
                                  </p:stCondLst>
                                  <p:childTnLst>
                                    <p:set>
                                      <p:cBhvr>
                                        <p:cTn id="9" dur="1" fill="hold">
                                          <p:stCondLst>
                                            <p:cond delay="0"/>
                                          </p:stCondLst>
                                        </p:cTn>
                                        <p:tgtEl>
                                          <p:spTgt spid="5123">
                                            <p:txEl>
                                              <p:pRg st="1" end="1"/>
                                            </p:txEl>
                                          </p:spTgt>
                                        </p:tgtEl>
                                        <p:attrNameLst>
                                          <p:attrName>style.visibility</p:attrName>
                                        </p:attrNameLst>
                                      </p:cBhvr>
                                      <p:to>
                                        <p:strVal val="visible"/>
                                      </p:to>
                                    </p:set>
                                    <p:animEffect transition="in" filter="barn(outVertical)">
                                      <p:cBhvr>
                                        <p:cTn id="10" dur="500"/>
                                        <p:tgtEl>
                                          <p:spTgt spid="5123">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6" presetClass="entr" presetSubtype="37" fill="hold" grpId="0" nodeType="clickEffect">
                                  <p:stCondLst>
                                    <p:cond delay="0"/>
                                  </p:stCondLst>
                                  <p:childTnLst>
                                    <p:set>
                                      <p:cBhvr>
                                        <p:cTn id="14" dur="1" fill="hold">
                                          <p:stCondLst>
                                            <p:cond delay="0"/>
                                          </p:stCondLst>
                                        </p:cTn>
                                        <p:tgtEl>
                                          <p:spTgt spid="5123">
                                            <p:txEl>
                                              <p:pRg st="2" end="2"/>
                                            </p:txEl>
                                          </p:spTgt>
                                        </p:tgtEl>
                                        <p:attrNameLst>
                                          <p:attrName>style.visibility</p:attrName>
                                        </p:attrNameLst>
                                      </p:cBhvr>
                                      <p:to>
                                        <p:strVal val="visible"/>
                                      </p:to>
                                    </p:set>
                                    <p:animEffect transition="in" filter="barn(outVertical)">
                                      <p:cBhvr>
                                        <p:cTn id="15" dur="500"/>
                                        <p:tgtEl>
                                          <p:spTgt spid="5123">
                                            <p:txEl>
                                              <p:pRg st="2" end="2"/>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5123">
                                            <p:txEl>
                                              <p:pRg st="3" end="3"/>
                                            </p:txEl>
                                          </p:spTgt>
                                        </p:tgtEl>
                                        <p:attrNameLst>
                                          <p:attrName>style.visibility</p:attrName>
                                        </p:attrNameLst>
                                      </p:cBhvr>
                                      <p:to>
                                        <p:strVal val="visible"/>
                                      </p:to>
                                    </p:set>
                                    <p:animEffect transition="in" filter="fade">
                                      <p:cBhvr>
                                        <p:cTn id="20" dur="500"/>
                                        <p:tgtEl>
                                          <p:spTgt spid="5123">
                                            <p:txEl>
                                              <p:pRg st="3" end="3"/>
                                            </p:txEl>
                                          </p:spTgt>
                                        </p:tgtEl>
                                      </p:cBhvr>
                                    </p:animEffect>
                                  </p:childTnLst>
                                </p:cTn>
                              </p:par>
                              <p:par>
                                <p:cTn id="21" presetID="16" presetClass="entr" presetSubtype="21" fill="hold" grpId="0" nodeType="withEffect">
                                  <p:stCondLst>
                                    <p:cond delay="0"/>
                                  </p:stCondLst>
                                  <p:childTnLst>
                                    <p:set>
                                      <p:cBhvr>
                                        <p:cTn id="22" dur="1" fill="hold">
                                          <p:stCondLst>
                                            <p:cond delay="0"/>
                                          </p:stCondLst>
                                        </p:cTn>
                                        <p:tgtEl>
                                          <p:spTgt spid="5123">
                                            <p:txEl>
                                              <p:pRg st="4" end="4"/>
                                            </p:txEl>
                                          </p:spTgt>
                                        </p:tgtEl>
                                        <p:attrNameLst>
                                          <p:attrName>style.visibility</p:attrName>
                                        </p:attrNameLst>
                                      </p:cBhvr>
                                      <p:to>
                                        <p:strVal val="visible"/>
                                      </p:to>
                                    </p:set>
                                    <p:animEffect transition="in" filter="barn(inVertical)">
                                      <p:cBhvr>
                                        <p:cTn id="23" dur="500"/>
                                        <p:tgtEl>
                                          <p:spTgt spid="5123">
                                            <p:txEl>
                                              <p:pRg st="4" end="4"/>
                                            </p:txEl>
                                          </p:spTgt>
                                        </p:tgtEl>
                                      </p:cBhvr>
                                    </p:animEffect>
                                  </p:childTnLst>
                                </p:cTn>
                              </p:par>
                              <p:par>
                                <p:cTn id="24" presetID="16" presetClass="entr" presetSubtype="21" fill="hold" grpId="0" nodeType="withEffect">
                                  <p:stCondLst>
                                    <p:cond delay="0"/>
                                  </p:stCondLst>
                                  <p:childTnLst>
                                    <p:set>
                                      <p:cBhvr>
                                        <p:cTn id="25" dur="1" fill="hold">
                                          <p:stCondLst>
                                            <p:cond delay="0"/>
                                          </p:stCondLst>
                                        </p:cTn>
                                        <p:tgtEl>
                                          <p:spTgt spid="5123">
                                            <p:txEl>
                                              <p:pRg st="5" end="5"/>
                                            </p:txEl>
                                          </p:spTgt>
                                        </p:tgtEl>
                                        <p:attrNameLst>
                                          <p:attrName>style.visibility</p:attrName>
                                        </p:attrNameLst>
                                      </p:cBhvr>
                                      <p:to>
                                        <p:strVal val="visible"/>
                                      </p:to>
                                    </p:set>
                                    <p:animEffect transition="in" filter="barn(inVertical)">
                                      <p:cBhvr>
                                        <p:cTn id="26" dur="500"/>
                                        <p:tgtEl>
                                          <p:spTgt spid="512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3" grpId="0" uiExpand="1" build="p"/>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3" name="Title 1"/>
          <p:cNvSpPr>
            <a:spLocks noGrp="1"/>
          </p:cNvSpPr>
          <p:nvPr>
            <p:ph type="title"/>
          </p:nvPr>
        </p:nvSpPr>
        <p:spPr/>
        <p:txBody>
          <a:bodyPr/>
          <a:lstStyle/>
          <a:p>
            <a:pPr eaLnBrk="1" hangingPunct="1"/>
            <a:r>
              <a:rPr lang="en-US" b="1" dirty="0"/>
              <a:t>Foreign Interest Rate Shock</a:t>
            </a:r>
          </a:p>
        </p:txBody>
      </p:sp>
      <p:cxnSp>
        <p:nvCxnSpPr>
          <p:cNvPr id="4" name="Straight Arrow Connector 3"/>
          <p:cNvCxnSpPr/>
          <p:nvPr/>
        </p:nvCxnSpPr>
        <p:spPr>
          <a:xfrm rot="5400000" flipH="1" flipV="1">
            <a:off x="2362201" y="3352801"/>
            <a:ext cx="3657600" cy="3175"/>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5" name="Straight Arrow Connector 4"/>
          <p:cNvCxnSpPr/>
          <p:nvPr/>
        </p:nvCxnSpPr>
        <p:spPr>
          <a:xfrm flipV="1">
            <a:off x="4191000" y="5181600"/>
            <a:ext cx="4268788" cy="1588"/>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8" name="Straight Connector 7"/>
          <p:cNvCxnSpPr>
            <a:endCxn id="49157" idx="2"/>
          </p:cNvCxnSpPr>
          <p:nvPr/>
        </p:nvCxnSpPr>
        <p:spPr>
          <a:xfrm rot="5400000" flipH="1" flipV="1">
            <a:off x="4647407" y="2077244"/>
            <a:ext cx="2800350" cy="2646363"/>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49157" name="TextBox 8"/>
          <p:cNvSpPr txBox="1">
            <a:spLocks noChangeArrowheads="1"/>
          </p:cNvSpPr>
          <p:nvPr/>
        </p:nvSpPr>
        <p:spPr bwMode="auto">
          <a:xfrm>
            <a:off x="7086601" y="1600200"/>
            <a:ext cx="569913" cy="400050"/>
          </a:xfrm>
          <a:prstGeom prst="rect">
            <a:avLst/>
          </a:prstGeom>
          <a:noFill/>
          <a:ln w="9525">
            <a:noFill/>
            <a:miter lim="800000"/>
            <a:headEnd/>
            <a:tailEnd/>
          </a:ln>
        </p:spPr>
        <p:txBody>
          <a:bodyPr wrap="none">
            <a:spAutoFit/>
          </a:bodyPr>
          <a:lstStyle/>
          <a:p>
            <a:pPr algn="ctr" eaLnBrk="0" hangingPunct="0"/>
            <a:r>
              <a:rPr lang="en-US" sz="2000"/>
              <a:t>LM</a:t>
            </a:r>
          </a:p>
        </p:txBody>
      </p:sp>
      <p:cxnSp>
        <p:nvCxnSpPr>
          <p:cNvPr id="10" name="Straight Connector 9"/>
          <p:cNvCxnSpPr/>
          <p:nvPr/>
        </p:nvCxnSpPr>
        <p:spPr>
          <a:xfrm rot="16200000" flipH="1">
            <a:off x="4343400" y="2286000"/>
            <a:ext cx="2895600" cy="21336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flipV="1">
            <a:off x="4648200" y="2590800"/>
            <a:ext cx="3276600" cy="1524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49160" name="TextBox 18"/>
          <p:cNvSpPr txBox="1">
            <a:spLocks noChangeArrowheads="1"/>
          </p:cNvSpPr>
          <p:nvPr/>
        </p:nvSpPr>
        <p:spPr bwMode="auto">
          <a:xfrm>
            <a:off x="6858000" y="4572000"/>
            <a:ext cx="412750" cy="400050"/>
          </a:xfrm>
          <a:prstGeom prst="rect">
            <a:avLst/>
          </a:prstGeom>
          <a:noFill/>
          <a:ln w="9525">
            <a:noFill/>
            <a:miter lim="800000"/>
            <a:headEnd/>
            <a:tailEnd/>
          </a:ln>
        </p:spPr>
        <p:txBody>
          <a:bodyPr wrap="none">
            <a:spAutoFit/>
          </a:bodyPr>
          <a:lstStyle/>
          <a:p>
            <a:pPr algn="ctr" eaLnBrk="0" hangingPunct="0"/>
            <a:r>
              <a:rPr lang="en-US" sz="2000"/>
              <a:t>IS</a:t>
            </a:r>
          </a:p>
        </p:txBody>
      </p:sp>
      <p:cxnSp>
        <p:nvCxnSpPr>
          <p:cNvPr id="21" name="Straight Connector 20"/>
          <p:cNvCxnSpPr/>
          <p:nvPr/>
        </p:nvCxnSpPr>
        <p:spPr>
          <a:xfrm rot="5400000">
            <a:off x="5106194" y="4342606"/>
            <a:ext cx="1676400" cy="1588"/>
          </a:xfrm>
          <a:prstGeom prst="line">
            <a:avLst/>
          </a:prstGeom>
          <a:ln>
            <a:solidFill>
              <a:schemeClr val="tx1"/>
            </a:solidFill>
            <a:prstDash val="dashDot"/>
          </a:ln>
        </p:spPr>
        <p:style>
          <a:lnRef idx="1">
            <a:schemeClr val="accent1"/>
          </a:lnRef>
          <a:fillRef idx="0">
            <a:schemeClr val="accent1"/>
          </a:fillRef>
          <a:effectRef idx="0">
            <a:schemeClr val="accent1"/>
          </a:effectRef>
          <a:fontRef idx="minor">
            <a:schemeClr val="tx1"/>
          </a:fontRef>
        </p:style>
      </p:cxnSp>
      <p:sp>
        <p:nvSpPr>
          <p:cNvPr id="49162" name="TextBox 23"/>
          <p:cNvSpPr txBox="1">
            <a:spLocks noChangeArrowheads="1"/>
          </p:cNvSpPr>
          <p:nvPr/>
        </p:nvSpPr>
        <p:spPr bwMode="auto">
          <a:xfrm>
            <a:off x="5715001" y="5257800"/>
            <a:ext cx="455613" cy="400050"/>
          </a:xfrm>
          <a:prstGeom prst="rect">
            <a:avLst/>
          </a:prstGeom>
          <a:noFill/>
          <a:ln w="9525">
            <a:noFill/>
            <a:miter lim="800000"/>
            <a:headEnd/>
            <a:tailEnd/>
          </a:ln>
        </p:spPr>
        <p:txBody>
          <a:bodyPr wrap="none">
            <a:spAutoFit/>
          </a:bodyPr>
          <a:lstStyle/>
          <a:p>
            <a:pPr algn="ctr" eaLnBrk="0" hangingPunct="0"/>
            <a:r>
              <a:rPr lang="en-US" sz="2000"/>
              <a:t>Y</a:t>
            </a:r>
            <a:r>
              <a:rPr lang="en-US" sz="2000" baseline="-25000"/>
              <a:t>0</a:t>
            </a:r>
          </a:p>
        </p:txBody>
      </p:sp>
      <p:sp>
        <p:nvSpPr>
          <p:cNvPr id="49163" name="TextBox 41"/>
          <p:cNvSpPr txBox="1">
            <a:spLocks noChangeArrowheads="1"/>
          </p:cNvSpPr>
          <p:nvPr/>
        </p:nvSpPr>
        <p:spPr bwMode="auto">
          <a:xfrm>
            <a:off x="7924801" y="2286000"/>
            <a:ext cx="498475" cy="400050"/>
          </a:xfrm>
          <a:prstGeom prst="rect">
            <a:avLst/>
          </a:prstGeom>
          <a:noFill/>
          <a:ln w="9525">
            <a:noFill/>
            <a:miter lim="800000"/>
            <a:headEnd/>
            <a:tailEnd/>
          </a:ln>
        </p:spPr>
        <p:txBody>
          <a:bodyPr wrap="none">
            <a:spAutoFit/>
          </a:bodyPr>
          <a:lstStyle/>
          <a:p>
            <a:pPr algn="ctr" eaLnBrk="0" hangingPunct="0"/>
            <a:r>
              <a:rPr lang="en-US" sz="2000"/>
              <a:t>BP</a:t>
            </a:r>
            <a:endParaRPr lang="en-US" sz="2000" baseline="-25000"/>
          </a:p>
        </p:txBody>
      </p:sp>
      <p:cxnSp>
        <p:nvCxnSpPr>
          <p:cNvPr id="58" name="Straight Connector 57"/>
          <p:cNvCxnSpPr/>
          <p:nvPr/>
        </p:nvCxnSpPr>
        <p:spPr>
          <a:xfrm rot="10800000">
            <a:off x="4191000" y="3505200"/>
            <a:ext cx="1752600" cy="1588"/>
          </a:xfrm>
          <a:prstGeom prst="line">
            <a:avLst/>
          </a:prstGeom>
          <a:ln>
            <a:solidFill>
              <a:schemeClr val="tx1"/>
            </a:solidFill>
            <a:prstDash val="dashDot"/>
          </a:ln>
        </p:spPr>
        <p:style>
          <a:lnRef idx="1">
            <a:schemeClr val="accent1"/>
          </a:lnRef>
          <a:fillRef idx="0">
            <a:schemeClr val="accent1"/>
          </a:fillRef>
          <a:effectRef idx="0">
            <a:schemeClr val="accent1"/>
          </a:effectRef>
          <a:fontRef idx="minor">
            <a:schemeClr val="tx1"/>
          </a:fontRef>
        </p:style>
      </p:cxnSp>
      <p:sp>
        <p:nvSpPr>
          <p:cNvPr id="49165" name="TextBox 59"/>
          <p:cNvSpPr txBox="1">
            <a:spLocks noChangeArrowheads="1"/>
          </p:cNvSpPr>
          <p:nvPr/>
        </p:nvSpPr>
        <p:spPr bwMode="auto">
          <a:xfrm>
            <a:off x="3657600" y="3352800"/>
            <a:ext cx="457200" cy="400050"/>
          </a:xfrm>
          <a:prstGeom prst="rect">
            <a:avLst/>
          </a:prstGeom>
          <a:noFill/>
          <a:ln w="9525">
            <a:noFill/>
            <a:miter lim="800000"/>
            <a:headEnd/>
            <a:tailEnd/>
          </a:ln>
        </p:spPr>
        <p:txBody>
          <a:bodyPr>
            <a:spAutoFit/>
          </a:bodyPr>
          <a:lstStyle/>
          <a:p>
            <a:pPr algn="ctr" eaLnBrk="0" hangingPunct="0"/>
            <a:r>
              <a:rPr lang="en-US" sz="2000"/>
              <a:t>i</a:t>
            </a:r>
            <a:r>
              <a:rPr lang="en-US" sz="2000" baseline="-25000"/>
              <a:t>0</a:t>
            </a:r>
          </a:p>
        </p:txBody>
      </p:sp>
      <p:sp>
        <p:nvSpPr>
          <p:cNvPr id="49166" name="TextBox 60"/>
          <p:cNvSpPr txBox="1">
            <a:spLocks noChangeArrowheads="1"/>
          </p:cNvSpPr>
          <p:nvPr/>
        </p:nvSpPr>
        <p:spPr bwMode="auto">
          <a:xfrm>
            <a:off x="3733800" y="1447800"/>
            <a:ext cx="381000" cy="400050"/>
          </a:xfrm>
          <a:prstGeom prst="rect">
            <a:avLst/>
          </a:prstGeom>
          <a:noFill/>
          <a:ln w="9525">
            <a:noFill/>
            <a:miter lim="800000"/>
            <a:headEnd/>
            <a:tailEnd/>
          </a:ln>
        </p:spPr>
        <p:txBody>
          <a:bodyPr>
            <a:spAutoFit/>
          </a:bodyPr>
          <a:lstStyle/>
          <a:p>
            <a:pPr algn="ctr" eaLnBrk="0" hangingPunct="0"/>
            <a:r>
              <a:rPr lang="en-US" sz="2000"/>
              <a:t>i</a:t>
            </a:r>
            <a:endParaRPr lang="en-US" sz="2000" baseline="30000"/>
          </a:p>
        </p:txBody>
      </p:sp>
      <p:sp>
        <p:nvSpPr>
          <p:cNvPr id="49167" name="TextBox 61"/>
          <p:cNvSpPr txBox="1">
            <a:spLocks noChangeArrowheads="1"/>
          </p:cNvSpPr>
          <p:nvPr/>
        </p:nvSpPr>
        <p:spPr bwMode="auto">
          <a:xfrm>
            <a:off x="8382000" y="5334000"/>
            <a:ext cx="381000" cy="400050"/>
          </a:xfrm>
          <a:prstGeom prst="rect">
            <a:avLst/>
          </a:prstGeom>
          <a:noFill/>
          <a:ln w="9525">
            <a:noFill/>
            <a:miter lim="800000"/>
            <a:headEnd/>
            <a:tailEnd/>
          </a:ln>
        </p:spPr>
        <p:txBody>
          <a:bodyPr>
            <a:spAutoFit/>
          </a:bodyPr>
          <a:lstStyle/>
          <a:p>
            <a:pPr algn="ctr" eaLnBrk="0" hangingPunct="0"/>
            <a:r>
              <a:rPr lang="en-US" sz="2000"/>
              <a:t>Y</a:t>
            </a:r>
            <a:endParaRPr lang="en-US" sz="2000" baseline="30000"/>
          </a:p>
        </p:txBody>
      </p:sp>
      <p:cxnSp>
        <p:nvCxnSpPr>
          <p:cNvPr id="20" name="Straight Connector 19"/>
          <p:cNvCxnSpPr/>
          <p:nvPr/>
        </p:nvCxnSpPr>
        <p:spPr>
          <a:xfrm rot="16200000" flipH="1">
            <a:off x="4876800" y="2209800"/>
            <a:ext cx="2895600" cy="2133600"/>
          </a:xfrm>
          <a:prstGeom prst="line">
            <a:avLst/>
          </a:prstGeom>
          <a:ln w="25400">
            <a:solidFill>
              <a:srgbClr val="37D22E"/>
            </a:solidFill>
          </a:ln>
        </p:spPr>
        <p:style>
          <a:lnRef idx="1">
            <a:schemeClr val="accent1"/>
          </a:lnRef>
          <a:fillRef idx="0">
            <a:schemeClr val="accent1"/>
          </a:fillRef>
          <a:effectRef idx="0">
            <a:schemeClr val="accent1"/>
          </a:effectRef>
          <a:fontRef idx="minor">
            <a:schemeClr val="tx1"/>
          </a:fontRef>
        </p:style>
      </p:cxnSp>
      <p:sp>
        <p:nvSpPr>
          <p:cNvPr id="49169" name="TextBox 21"/>
          <p:cNvSpPr txBox="1">
            <a:spLocks noChangeArrowheads="1"/>
          </p:cNvSpPr>
          <p:nvPr/>
        </p:nvSpPr>
        <p:spPr bwMode="auto">
          <a:xfrm>
            <a:off x="7467600" y="4648200"/>
            <a:ext cx="458788" cy="400050"/>
          </a:xfrm>
          <a:prstGeom prst="rect">
            <a:avLst/>
          </a:prstGeom>
          <a:noFill/>
          <a:ln w="9525">
            <a:noFill/>
            <a:miter lim="800000"/>
            <a:headEnd/>
            <a:tailEnd/>
          </a:ln>
        </p:spPr>
        <p:txBody>
          <a:bodyPr wrap="none">
            <a:spAutoFit/>
          </a:bodyPr>
          <a:lstStyle/>
          <a:p>
            <a:pPr algn="ctr" eaLnBrk="0" hangingPunct="0"/>
            <a:r>
              <a:rPr lang="en-US" sz="2000" dirty="0"/>
              <a:t>IS'</a:t>
            </a:r>
          </a:p>
        </p:txBody>
      </p:sp>
      <p:cxnSp>
        <p:nvCxnSpPr>
          <p:cNvPr id="23" name="Straight Connector 22"/>
          <p:cNvCxnSpPr/>
          <p:nvPr/>
        </p:nvCxnSpPr>
        <p:spPr>
          <a:xfrm flipV="1">
            <a:off x="4267200" y="2286000"/>
            <a:ext cx="3276600" cy="152400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sp>
        <p:nvSpPr>
          <p:cNvPr id="49171" name="TextBox 24"/>
          <p:cNvSpPr txBox="1">
            <a:spLocks noChangeArrowheads="1"/>
          </p:cNvSpPr>
          <p:nvPr/>
        </p:nvSpPr>
        <p:spPr bwMode="auto">
          <a:xfrm>
            <a:off x="7543800" y="1905000"/>
            <a:ext cx="546100" cy="400050"/>
          </a:xfrm>
          <a:prstGeom prst="rect">
            <a:avLst/>
          </a:prstGeom>
          <a:noFill/>
          <a:ln w="9525">
            <a:noFill/>
            <a:miter lim="800000"/>
            <a:headEnd/>
            <a:tailEnd/>
          </a:ln>
        </p:spPr>
        <p:txBody>
          <a:bodyPr wrap="none">
            <a:spAutoFit/>
          </a:bodyPr>
          <a:lstStyle/>
          <a:p>
            <a:pPr algn="ctr" eaLnBrk="0" hangingPunct="0"/>
            <a:r>
              <a:rPr lang="en-US" sz="2000" dirty="0"/>
              <a:t>BP'</a:t>
            </a:r>
            <a:endParaRPr lang="en-US" sz="2000" baseline="-25000" dirty="0"/>
          </a:p>
        </p:txBody>
      </p:sp>
      <p:cxnSp>
        <p:nvCxnSpPr>
          <p:cNvPr id="26" name="Straight Connector 25"/>
          <p:cNvCxnSpPr/>
          <p:nvPr/>
        </p:nvCxnSpPr>
        <p:spPr>
          <a:xfrm flipV="1">
            <a:off x="4572000" y="2438400"/>
            <a:ext cx="3276600" cy="1524000"/>
          </a:xfrm>
          <a:prstGeom prst="line">
            <a:avLst/>
          </a:prstGeom>
          <a:ln w="19050">
            <a:solidFill>
              <a:srgbClr val="37D22E"/>
            </a:solidFill>
          </a:ln>
        </p:spPr>
        <p:style>
          <a:lnRef idx="1">
            <a:schemeClr val="accent1"/>
          </a:lnRef>
          <a:fillRef idx="0">
            <a:schemeClr val="accent1"/>
          </a:fillRef>
          <a:effectRef idx="0">
            <a:schemeClr val="accent1"/>
          </a:effectRef>
          <a:fontRef idx="minor">
            <a:schemeClr val="tx1"/>
          </a:fontRef>
        </p:style>
      </p:cxnSp>
      <p:sp>
        <p:nvSpPr>
          <p:cNvPr id="27" name="TextBox 26"/>
          <p:cNvSpPr txBox="1">
            <a:spLocks noChangeArrowheads="1"/>
          </p:cNvSpPr>
          <p:nvPr/>
        </p:nvSpPr>
        <p:spPr bwMode="auto">
          <a:xfrm>
            <a:off x="7924800" y="2057400"/>
            <a:ext cx="592138" cy="400050"/>
          </a:xfrm>
          <a:prstGeom prst="rect">
            <a:avLst/>
          </a:prstGeom>
          <a:noFill/>
          <a:ln w="9525">
            <a:noFill/>
            <a:miter lim="800000"/>
            <a:headEnd/>
            <a:tailEnd/>
          </a:ln>
        </p:spPr>
        <p:txBody>
          <a:bodyPr wrap="none">
            <a:spAutoFit/>
          </a:bodyPr>
          <a:lstStyle/>
          <a:p>
            <a:pPr algn="ctr" eaLnBrk="0" hangingPunct="0"/>
            <a:r>
              <a:rPr lang="en-US" sz="2000" dirty="0"/>
              <a:t>BP''</a:t>
            </a:r>
            <a:endParaRPr lang="en-US" sz="2000" baseline="-25000" dirty="0"/>
          </a:p>
        </p:txBody>
      </p:sp>
      <p:cxnSp>
        <p:nvCxnSpPr>
          <p:cNvPr id="28" name="Straight Connector 27"/>
          <p:cNvCxnSpPr/>
          <p:nvPr/>
        </p:nvCxnSpPr>
        <p:spPr>
          <a:xfrm rot="5400000">
            <a:off x="5258594" y="4190206"/>
            <a:ext cx="1981200" cy="1588"/>
          </a:xfrm>
          <a:prstGeom prst="line">
            <a:avLst/>
          </a:prstGeom>
          <a:ln>
            <a:solidFill>
              <a:schemeClr val="tx1"/>
            </a:solidFill>
            <a:prstDash val="dashDot"/>
          </a:ln>
        </p:spPr>
        <p:style>
          <a:lnRef idx="1">
            <a:schemeClr val="accent1"/>
          </a:lnRef>
          <a:fillRef idx="0">
            <a:schemeClr val="accent1"/>
          </a:fillRef>
          <a:effectRef idx="0">
            <a:schemeClr val="accent1"/>
          </a:effectRef>
          <a:fontRef idx="minor">
            <a:schemeClr val="tx1"/>
          </a:fontRef>
        </p:style>
      </p:cxnSp>
      <p:sp>
        <p:nvSpPr>
          <p:cNvPr id="30" name="TextBox 29"/>
          <p:cNvSpPr txBox="1">
            <a:spLocks noChangeArrowheads="1"/>
          </p:cNvSpPr>
          <p:nvPr/>
        </p:nvSpPr>
        <p:spPr bwMode="auto">
          <a:xfrm>
            <a:off x="6096001" y="5257800"/>
            <a:ext cx="455613" cy="400050"/>
          </a:xfrm>
          <a:prstGeom prst="rect">
            <a:avLst/>
          </a:prstGeom>
          <a:noFill/>
          <a:ln w="9525">
            <a:noFill/>
            <a:miter lim="800000"/>
            <a:headEnd/>
            <a:tailEnd/>
          </a:ln>
        </p:spPr>
        <p:txBody>
          <a:bodyPr wrap="none">
            <a:spAutoFit/>
          </a:bodyPr>
          <a:lstStyle/>
          <a:p>
            <a:pPr algn="ctr" eaLnBrk="0" hangingPunct="0"/>
            <a:r>
              <a:rPr lang="en-US" sz="2000"/>
              <a:t>Y</a:t>
            </a:r>
            <a:r>
              <a:rPr lang="en-US" sz="2000" baseline="-25000"/>
              <a:t>1</a:t>
            </a:r>
          </a:p>
        </p:txBody>
      </p:sp>
      <p:cxnSp>
        <p:nvCxnSpPr>
          <p:cNvPr id="31" name="Straight Connector 30"/>
          <p:cNvCxnSpPr/>
          <p:nvPr/>
        </p:nvCxnSpPr>
        <p:spPr>
          <a:xfrm rot="10800000">
            <a:off x="4191000" y="3200400"/>
            <a:ext cx="1981200" cy="1588"/>
          </a:xfrm>
          <a:prstGeom prst="line">
            <a:avLst/>
          </a:prstGeom>
          <a:ln>
            <a:solidFill>
              <a:schemeClr val="tx1"/>
            </a:solidFill>
            <a:prstDash val="dashDot"/>
          </a:ln>
        </p:spPr>
        <p:style>
          <a:lnRef idx="1">
            <a:schemeClr val="accent1"/>
          </a:lnRef>
          <a:fillRef idx="0">
            <a:schemeClr val="accent1"/>
          </a:fillRef>
          <a:effectRef idx="0">
            <a:schemeClr val="accent1"/>
          </a:effectRef>
          <a:fontRef idx="minor">
            <a:schemeClr val="tx1"/>
          </a:fontRef>
        </p:style>
      </p:cxnSp>
      <p:sp>
        <p:nvSpPr>
          <p:cNvPr id="33" name="TextBox 32"/>
          <p:cNvSpPr txBox="1">
            <a:spLocks noChangeArrowheads="1"/>
          </p:cNvSpPr>
          <p:nvPr/>
        </p:nvSpPr>
        <p:spPr bwMode="auto">
          <a:xfrm>
            <a:off x="3733800" y="3048000"/>
            <a:ext cx="457200" cy="400050"/>
          </a:xfrm>
          <a:prstGeom prst="rect">
            <a:avLst/>
          </a:prstGeom>
          <a:noFill/>
          <a:ln w="9525">
            <a:noFill/>
            <a:miter lim="800000"/>
            <a:headEnd/>
            <a:tailEnd/>
          </a:ln>
        </p:spPr>
        <p:txBody>
          <a:bodyPr>
            <a:spAutoFit/>
          </a:bodyPr>
          <a:lstStyle/>
          <a:p>
            <a:pPr algn="ctr" eaLnBrk="0" hangingPunct="0"/>
            <a:r>
              <a:rPr lang="en-US" sz="2000"/>
              <a:t>i</a:t>
            </a:r>
            <a:r>
              <a:rPr lang="en-US" sz="2000" baseline="-25000"/>
              <a:t>1</a:t>
            </a:r>
          </a:p>
        </p:txBody>
      </p:sp>
      <p:sp>
        <p:nvSpPr>
          <p:cNvPr id="2" name="Oval 1">
            <a:extLst>
              <a:ext uri="{FF2B5EF4-FFF2-40B4-BE49-F238E27FC236}">
                <a16:creationId xmlns:a16="http://schemas.microsoft.com/office/drawing/2014/main" id="{DC186251-809C-46D9-B20F-08D597B911DF}"/>
              </a:ext>
            </a:extLst>
          </p:cNvPr>
          <p:cNvSpPr/>
          <p:nvPr/>
        </p:nvSpPr>
        <p:spPr>
          <a:xfrm>
            <a:off x="5778010" y="3379494"/>
            <a:ext cx="342899" cy="344154"/>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6" name="Düz Ok Bağlayıcısı 5">
            <a:extLst>
              <a:ext uri="{FF2B5EF4-FFF2-40B4-BE49-F238E27FC236}">
                <a16:creationId xmlns:a16="http://schemas.microsoft.com/office/drawing/2014/main" id="{1B28316C-FD3D-4C42-A188-706D89F3B065}"/>
              </a:ext>
            </a:extLst>
          </p:cNvPr>
          <p:cNvCxnSpPr>
            <a:stCxn id="2" idx="6"/>
          </p:cNvCxnSpPr>
          <p:nvPr/>
        </p:nvCxnSpPr>
        <p:spPr>
          <a:xfrm flipV="1">
            <a:off x="6120909" y="3503612"/>
            <a:ext cx="2302367" cy="47959"/>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7" name="Metin kutusu 6">
            <a:extLst>
              <a:ext uri="{FF2B5EF4-FFF2-40B4-BE49-F238E27FC236}">
                <a16:creationId xmlns:a16="http://schemas.microsoft.com/office/drawing/2014/main" id="{71257BFD-E70D-443C-A4FE-BECFAAE325A5}"/>
              </a:ext>
            </a:extLst>
          </p:cNvPr>
          <p:cNvSpPr txBox="1"/>
          <p:nvPr/>
        </p:nvSpPr>
        <p:spPr>
          <a:xfrm>
            <a:off x="8380411" y="3270609"/>
            <a:ext cx="1221232" cy="369332"/>
          </a:xfrm>
          <a:prstGeom prst="rect">
            <a:avLst/>
          </a:prstGeom>
          <a:noFill/>
        </p:spPr>
        <p:txBody>
          <a:bodyPr wrap="none" rtlCol="0">
            <a:spAutoFit/>
          </a:bodyPr>
          <a:lstStyle/>
          <a:p>
            <a:r>
              <a:rPr lang="en-US" sz="1800" dirty="0" err="1"/>
              <a:t>BoP</a:t>
            </a:r>
            <a:r>
              <a:rPr lang="en-US" sz="1800" dirty="0"/>
              <a:t> deficit</a:t>
            </a:r>
          </a:p>
        </p:txBody>
      </p:sp>
      <p:cxnSp>
        <p:nvCxnSpPr>
          <p:cNvPr id="11" name="Düz Ok Bağlayıcısı 10">
            <a:extLst>
              <a:ext uri="{FF2B5EF4-FFF2-40B4-BE49-F238E27FC236}">
                <a16:creationId xmlns:a16="http://schemas.microsoft.com/office/drawing/2014/main" id="{8E801472-F45A-43FE-980F-5DDB7D5DBB57}"/>
              </a:ext>
            </a:extLst>
          </p:cNvPr>
          <p:cNvCxnSpPr/>
          <p:nvPr/>
        </p:nvCxnSpPr>
        <p:spPr>
          <a:xfrm flipH="1" flipV="1">
            <a:off x="7258052" y="2406983"/>
            <a:ext cx="237330" cy="390525"/>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13" name="Düz Ok Bağlayıcısı 12">
            <a:extLst>
              <a:ext uri="{FF2B5EF4-FFF2-40B4-BE49-F238E27FC236}">
                <a16:creationId xmlns:a16="http://schemas.microsoft.com/office/drawing/2014/main" id="{C8BFF002-2332-4010-96C2-07954F3A4D64}"/>
              </a:ext>
            </a:extLst>
          </p:cNvPr>
          <p:cNvCxnSpPr/>
          <p:nvPr/>
        </p:nvCxnSpPr>
        <p:spPr>
          <a:xfrm>
            <a:off x="6400800" y="4191000"/>
            <a:ext cx="457200" cy="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16" name="Düz Ok Bağlayıcısı 15">
            <a:extLst>
              <a:ext uri="{FF2B5EF4-FFF2-40B4-BE49-F238E27FC236}">
                <a16:creationId xmlns:a16="http://schemas.microsoft.com/office/drawing/2014/main" id="{30278B29-3C4C-497A-BB7C-661938C9E1FB}"/>
              </a:ext>
            </a:extLst>
          </p:cNvPr>
          <p:cNvCxnSpPr/>
          <p:nvPr/>
        </p:nvCxnSpPr>
        <p:spPr>
          <a:xfrm>
            <a:off x="7086601" y="2486025"/>
            <a:ext cx="76199" cy="200025"/>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3" name="Metin kutusu 2">
                <a:extLst>
                  <a:ext uri="{FF2B5EF4-FFF2-40B4-BE49-F238E27FC236}">
                    <a16:creationId xmlns:a16="http://schemas.microsoft.com/office/drawing/2014/main" id="{C195647C-0D88-4572-8324-3BFBC981AA0A}"/>
                  </a:ext>
                </a:extLst>
              </p:cNvPr>
              <p:cNvSpPr txBox="1"/>
              <p:nvPr/>
            </p:nvSpPr>
            <p:spPr>
              <a:xfrm>
                <a:off x="835796" y="1100078"/>
                <a:ext cx="2794022" cy="4914959"/>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sz="1800" i="1" smtClean="0">
                          <a:latin typeface="Cambria Math" panose="02040503050406030204" pitchFamily="18" charset="0"/>
                          <a:ea typeface="Cambria Math" panose="02040503050406030204" pitchFamily="18" charset="0"/>
                        </a:rPr>
                        <m:t>∆</m:t>
                      </m:r>
                      <m:sSup>
                        <m:sSupPr>
                          <m:ctrlPr>
                            <a:rPr lang="en-US" sz="1800" i="1" smtClean="0">
                              <a:latin typeface="Cambria Math" panose="02040503050406030204" pitchFamily="18" charset="0"/>
                              <a:ea typeface="Cambria Math" panose="02040503050406030204" pitchFamily="18" charset="0"/>
                            </a:rPr>
                          </m:ctrlPr>
                        </m:sSupPr>
                        <m:e>
                          <m:r>
                            <a:rPr lang="en-US" sz="1800" b="0" i="1" smtClean="0">
                              <a:latin typeface="Cambria Math" panose="02040503050406030204" pitchFamily="18" charset="0"/>
                              <a:ea typeface="Cambria Math" panose="02040503050406030204" pitchFamily="18" charset="0"/>
                            </a:rPr>
                            <m:t>𝑖</m:t>
                          </m:r>
                        </m:e>
                        <m:sup>
                          <m:r>
                            <a:rPr lang="en-US" sz="1800" b="0" i="1" smtClean="0">
                              <a:latin typeface="Cambria Math" panose="02040503050406030204" pitchFamily="18" charset="0"/>
                              <a:ea typeface="Cambria Math" panose="02040503050406030204" pitchFamily="18" charset="0"/>
                            </a:rPr>
                            <m:t>∗</m:t>
                          </m:r>
                        </m:sup>
                      </m:sSup>
                      <m:r>
                        <a:rPr lang="en-US" sz="1800" b="0" i="1" smtClean="0">
                          <a:latin typeface="Cambria Math" panose="02040503050406030204" pitchFamily="18" charset="0"/>
                          <a:ea typeface="Cambria Math" panose="02040503050406030204" pitchFamily="18" charset="0"/>
                        </a:rPr>
                        <m:t>&gt;0:</m:t>
                      </m:r>
                    </m:oMath>
                  </m:oMathPara>
                </a14:m>
                <a:endParaRPr lang="en-US" sz="1800" b="0" dirty="0">
                  <a:ea typeface="Cambria Math" panose="02040503050406030204" pitchFamily="18" charset="0"/>
                </a:endParaRPr>
              </a:p>
              <a:p>
                <a:pPr marL="342900" indent="-342900">
                  <a:buAutoNum type="arabicParenBoth"/>
                </a:pPr>
                <a:r>
                  <a:rPr lang="en-US" sz="1800" dirty="0"/>
                  <a:t>With an increase in foreign interest rate, capital account balance will worsen, BP shifts left; </a:t>
                </a:r>
                <a:r>
                  <a:rPr lang="en-US" sz="1800" dirty="0" err="1"/>
                  <a:t>BoP</a:t>
                </a:r>
                <a:r>
                  <a:rPr lang="en-US" sz="1800" dirty="0"/>
                  <a:t> deficit (there will be less inflows, and even outflows of foreign capital); foreign exchange appreciates; domestic currency depreciates;</a:t>
                </a:r>
              </a:p>
              <a:p>
                <a:pPr marL="342900" indent="-342900">
                  <a:buAutoNum type="arabicParenBoth"/>
                </a:pPr>
                <a:r>
                  <a:rPr lang="en-US" sz="1800" dirty="0"/>
                  <a:t>With domestic currency depreciation, NX improves; IS and BP shift rightwards</a:t>
                </a:r>
              </a:p>
              <a:p>
                <a:r>
                  <a:rPr lang="en-US" sz="1800" dirty="0"/>
                  <a:t> </a:t>
                </a:r>
              </a:p>
            </p:txBody>
          </p:sp>
        </mc:Choice>
        <mc:Fallback xmlns="">
          <p:sp>
            <p:nvSpPr>
              <p:cNvPr id="3" name="Metin kutusu 2">
                <a:extLst>
                  <a:ext uri="{FF2B5EF4-FFF2-40B4-BE49-F238E27FC236}">
                    <a16:creationId xmlns:a16="http://schemas.microsoft.com/office/drawing/2014/main" id="{C195647C-0D88-4572-8324-3BFBC981AA0A}"/>
                  </a:ext>
                </a:extLst>
              </p:cNvPr>
              <p:cNvSpPr txBox="1">
                <a:spLocks noRot="1" noChangeAspect="1" noMove="1" noResize="1" noEditPoints="1" noAdjustHandles="1" noChangeArrowheads="1" noChangeShapeType="1" noTextEdit="1"/>
              </p:cNvSpPr>
              <p:nvPr/>
            </p:nvSpPr>
            <p:spPr>
              <a:xfrm>
                <a:off x="835796" y="1100078"/>
                <a:ext cx="2794022" cy="4914959"/>
              </a:xfrm>
              <a:prstGeom prst="rect">
                <a:avLst/>
              </a:prstGeom>
              <a:blipFill>
                <a:blip r:embed="rId2"/>
                <a:stretch>
                  <a:fillRect l="-1310" r="-3493"/>
                </a:stretch>
              </a:blipFill>
            </p:spPr>
            <p:txBody>
              <a:bodyPr/>
              <a:lstStyle/>
              <a:p>
                <a:r>
                  <a:rPr lang="en-US">
                    <a:noFill/>
                  </a:rPr>
                  <a:t> </a:t>
                </a:r>
              </a:p>
            </p:txBody>
          </p:sp>
        </mc:Fallback>
      </mc:AlternateContent>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barn(inVertical)">
                                      <p:cBhvr>
                                        <p:cTn id="7" dur="500"/>
                                        <p:tgtEl>
                                          <p:spTgt spid="23"/>
                                        </p:tgtEl>
                                      </p:cBhvr>
                                    </p:animEffect>
                                  </p:childTnLst>
                                </p:cTn>
                              </p:par>
                              <p:par>
                                <p:cTn id="8" presetID="2" presetClass="entr" presetSubtype="4" fill="hold" nodeType="withEffect">
                                  <p:stCondLst>
                                    <p:cond delay="0"/>
                                  </p:stCondLst>
                                  <p:childTnLst>
                                    <p:set>
                                      <p:cBhvr>
                                        <p:cTn id="9" dur="1" fill="hold">
                                          <p:stCondLst>
                                            <p:cond delay="0"/>
                                          </p:stCondLst>
                                        </p:cTn>
                                        <p:tgtEl>
                                          <p:spTgt spid="11"/>
                                        </p:tgtEl>
                                        <p:attrNameLst>
                                          <p:attrName>style.visibility</p:attrName>
                                        </p:attrNameLst>
                                      </p:cBhvr>
                                      <p:to>
                                        <p:strVal val="visible"/>
                                      </p:to>
                                    </p:set>
                                    <p:anim calcmode="lin" valueType="num">
                                      <p:cBhvr additive="base">
                                        <p:cTn id="10" dur="500" fill="hold"/>
                                        <p:tgtEl>
                                          <p:spTgt spid="11"/>
                                        </p:tgtEl>
                                        <p:attrNameLst>
                                          <p:attrName>ppt_x</p:attrName>
                                        </p:attrNameLst>
                                      </p:cBhvr>
                                      <p:tavLst>
                                        <p:tav tm="0">
                                          <p:val>
                                            <p:strVal val="#ppt_x"/>
                                          </p:val>
                                        </p:tav>
                                        <p:tav tm="100000">
                                          <p:val>
                                            <p:strVal val="#ppt_x"/>
                                          </p:val>
                                        </p:tav>
                                      </p:tavLst>
                                    </p:anim>
                                    <p:anim calcmode="lin" valueType="num">
                                      <p:cBhvr additive="base">
                                        <p:cTn id="11" dur="500" fill="hold"/>
                                        <p:tgtEl>
                                          <p:spTgt spid="11"/>
                                        </p:tgtEl>
                                        <p:attrNameLst>
                                          <p:attrName>ppt_y</p:attrName>
                                        </p:attrNameLst>
                                      </p:cBhvr>
                                      <p:tavLst>
                                        <p:tav tm="0">
                                          <p:val>
                                            <p:strVal val="1+#ppt_h/2"/>
                                          </p:val>
                                        </p:tav>
                                        <p:tav tm="100000">
                                          <p:val>
                                            <p:strVal val="#ppt_y"/>
                                          </p:val>
                                        </p:tav>
                                      </p:tavLst>
                                    </p:anim>
                                  </p:childTnLst>
                                </p:cTn>
                              </p:par>
                              <p:par>
                                <p:cTn id="12" presetID="2" presetClass="entr" presetSubtype="4" fill="hold" grpId="0" nodeType="withEffect">
                                  <p:stCondLst>
                                    <p:cond delay="0"/>
                                  </p:stCondLst>
                                  <p:childTnLst>
                                    <p:set>
                                      <p:cBhvr>
                                        <p:cTn id="13" dur="1" fill="hold">
                                          <p:stCondLst>
                                            <p:cond delay="0"/>
                                          </p:stCondLst>
                                        </p:cTn>
                                        <p:tgtEl>
                                          <p:spTgt spid="49171"/>
                                        </p:tgtEl>
                                        <p:attrNameLst>
                                          <p:attrName>style.visibility</p:attrName>
                                        </p:attrNameLst>
                                      </p:cBhvr>
                                      <p:to>
                                        <p:strVal val="visible"/>
                                      </p:to>
                                    </p:set>
                                    <p:anim calcmode="lin" valueType="num">
                                      <p:cBhvr additive="base">
                                        <p:cTn id="14" dur="500" fill="hold"/>
                                        <p:tgtEl>
                                          <p:spTgt spid="49171"/>
                                        </p:tgtEl>
                                        <p:attrNameLst>
                                          <p:attrName>ppt_x</p:attrName>
                                        </p:attrNameLst>
                                      </p:cBhvr>
                                      <p:tavLst>
                                        <p:tav tm="0">
                                          <p:val>
                                            <p:strVal val="#ppt_x"/>
                                          </p:val>
                                        </p:tav>
                                        <p:tav tm="100000">
                                          <p:val>
                                            <p:strVal val="#ppt_x"/>
                                          </p:val>
                                        </p:tav>
                                      </p:tavLst>
                                    </p:anim>
                                    <p:anim calcmode="lin" valueType="num">
                                      <p:cBhvr additive="base">
                                        <p:cTn id="15" dur="500" fill="hold"/>
                                        <p:tgtEl>
                                          <p:spTgt spid="49171"/>
                                        </p:tgtEl>
                                        <p:attrNameLst>
                                          <p:attrName>ppt_y</p:attrName>
                                        </p:attrNameLst>
                                      </p:cBhvr>
                                      <p:tavLst>
                                        <p:tav tm="0">
                                          <p:val>
                                            <p:strVal val="1+#ppt_h/2"/>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2" presetClass="entr" presetSubtype="4" fill="hold" grpId="0" nodeType="clickEffect">
                                  <p:stCondLst>
                                    <p:cond delay="0"/>
                                  </p:stCondLst>
                                  <p:childTnLst>
                                    <p:set>
                                      <p:cBhvr>
                                        <p:cTn id="19" dur="1" fill="hold">
                                          <p:stCondLst>
                                            <p:cond delay="0"/>
                                          </p:stCondLst>
                                        </p:cTn>
                                        <p:tgtEl>
                                          <p:spTgt spid="2"/>
                                        </p:tgtEl>
                                        <p:attrNameLst>
                                          <p:attrName>style.visibility</p:attrName>
                                        </p:attrNameLst>
                                      </p:cBhvr>
                                      <p:to>
                                        <p:strVal val="visible"/>
                                      </p:to>
                                    </p:set>
                                    <p:anim calcmode="lin" valueType="num">
                                      <p:cBhvr additive="base">
                                        <p:cTn id="20" dur="500" fill="hold"/>
                                        <p:tgtEl>
                                          <p:spTgt spid="2"/>
                                        </p:tgtEl>
                                        <p:attrNameLst>
                                          <p:attrName>ppt_x</p:attrName>
                                        </p:attrNameLst>
                                      </p:cBhvr>
                                      <p:tavLst>
                                        <p:tav tm="0">
                                          <p:val>
                                            <p:strVal val="#ppt_x"/>
                                          </p:val>
                                        </p:tav>
                                        <p:tav tm="100000">
                                          <p:val>
                                            <p:strVal val="#ppt_x"/>
                                          </p:val>
                                        </p:tav>
                                      </p:tavLst>
                                    </p:anim>
                                    <p:anim calcmode="lin" valueType="num">
                                      <p:cBhvr additive="base">
                                        <p:cTn id="21" dur="500" fill="hold"/>
                                        <p:tgtEl>
                                          <p:spTgt spid="2"/>
                                        </p:tgtEl>
                                        <p:attrNameLst>
                                          <p:attrName>ppt_y</p:attrName>
                                        </p:attrNameLst>
                                      </p:cBhvr>
                                      <p:tavLst>
                                        <p:tav tm="0">
                                          <p:val>
                                            <p:strVal val="1+#ppt_h/2"/>
                                          </p:val>
                                        </p:tav>
                                        <p:tav tm="100000">
                                          <p:val>
                                            <p:strVal val="#ppt_y"/>
                                          </p:val>
                                        </p:tav>
                                      </p:tavLst>
                                    </p:anim>
                                  </p:childTnLst>
                                </p:cTn>
                              </p:par>
                              <p:par>
                                <p:cTn id="22" presetID="10" presetClass="entr" presetSubtype="0" fill="hold" nodeType="withEffect">
                                  <p:stCondLst>
                                    <p:cond delay="0"/>
                                  </p:stCondLst>
                                  <p:childTnLst>
                                    <p:set>
                                      <p:cBhvr>
                                        <p:cTn id="23" dur="1" fill="hold">
                                          <p:stCondLst>
                                            <p:cond delay="0"/>
                                          </p:stCondLst>
                                        </p:cTn>
                                        <p:tgtEl>
                                          <p:spTgt spid="6"/>
                                        </p:tgtEl>
                                        <p:attrNameLst>
                                          <p:attrName>style.visibility</p:attrName>
                                        </p:attrNameLst>
                                      </p:cBhvr>
                                      <p:to>
                                        <p:strVal val="visible"/>
                                      </p:to>
                                    </p:set>
                                    <p:animEffect transition="in" filter="fade">
                                      <p:cBhvr>
                                        <p:cTn id="24" dur="500"/>
                                        <p:tgtEl>
                                          <p:spTgt spid="6"/>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fade">
                                      <p:cBhvr>
                                        <p:cTn id="27" dur="500"/>
                                        <p:tgtEl>
                                          <p:spTgt spid="7"/>
                                        </p:tgtEl>
                                      </p:cBhvr>
                                    </p:animEffect>
                                  </p:childTnLst>
                                </p:cTn>
                              </p:par>
                            </p:childTnLst>
                          </p:cTn>
                        </p:par>
                      </p:childTnLst>
                    </p:cTn>
                  </p:par>
                  <p:par>
                    <p:cTn id="28" fill="hold">
                      <p:stCondLst>
                        <p:cond delay="indefinite"/>
                      </p:stCondLst>
                      <p:childTnLst>
                        <p:par>
                          <p:cTn id="29" fill="hold">
                            <p:stCondLst>
                              <p:cond delay="0"/>
                            </p:stCondLst>
                            <p:childTnLst>
                              <p:par>
                                <p:cTn id="30" presetID="2" presetClass="entr" presetSubtype="4" fill="hold" nodeType="clickEffect">
                                  <p:stCondLst>
                                    <p:cond delay="0"/>
                                  </p:stCondLst>
                                  <p:childTnLst>
                                    <p:set>
                                      <p:cBhvr>
                                        <p:cTn id="31" dur="1" fill="hold">
                                          <p:stCondLst>
                                            <p:cond delay="0"/>
                                          </p:stCondLst>
                                        </p:cTn>
                                        <p:tgtEl>
                                          <p:spTgt spid="20"/>
                                        </p:tgtEl>
                                        <p:attrNameLst>
                                          <p:attrName>style.visibility</p:attrName>
                                        </p:attrNameLst>
                                      </p:cBhvr>
                                      <p:to>
                                        <p:strVal val="visible"/>
                                      </p:to>
                                    </p:set>
                                    <p:anim calcmode="lin" valueType="num">
                                      <p:cBhvr additive="base">
                                        <p:cTn id="32" dur="500" fill="hold"/>
                                        <p:tgtEl>
                                          <p:spTgt spid="20"/>
                                        </p:tgtEl>
                                        <p:attrNameLst>
                                          <p:attrName>ppt_x</p:attrName>
                                        </p:attrNameLst>
                                      </p:cBhvr>
                                      <p:tavLst>
                                        <p:tav tm="0">
                                          <p:val>
                                            <p:strVal val="#ppt_x"/>
                                          </p:val>
                                        </p:tav>
                                        <p:tav tm="100000">
                                          <p:val>
                                            <p:strVal val="#ppt_x"/>
                                          </p:val>
                                        </p:tav>
                                      </p:tavLst>
                                    </p:anim>
                                    <p:anim calcmode="lin" valueType="num">
                                      <p:cBhvr additive="base">
                                        <p:cTn id="33" dur="500" fill="hold"/>
                                        <p:tgtEl>
                                          <p:spTgt spid="20"/>
                                        </p:tgtEl>
                                        <p:attrNameLst>
                                          <p:attrName>ppt_y</p:attrName>
                                        </p:attrNameLst>
                                      </p:cBhvr>
                                      <p:tavLst>
                                        <p:tav tm="0">
                                          <p:val>
                                            <p:strVal val="1+#ppt_h/2"/>
                                          </p:val>
                                        </p:tav>
                                        <p:tav tm="100000">
                                          <p:val>
                                            <p:strVal val="#ppt_y"/>
                                          </p:val>
                                        </p:tav>
                                      </p:tavLst>
                                    </p:anim>
                                  </p:childTnLst>
                                </p:cTn>
                              </p:par>
                              <p:par>
                                <p:cTn id="34" presetID="2" presetClass="entr" presetSubtype="4" fill="hold" nodeType="withEffect">
                                  <p:stCondLst>
                                    <p:cond delay="0"/>
                                  </p:stCondLst>
                                  <p:childTnLst>
                                    <p:set>
                                      <p:cBhvr>
                                        <p:cTn id="35" dur="1" fill="hold">
                                          <p:stCondLst>
                                            <p:cond delay="0"/>
                                          </p:stCondLst>
                                        </p:cTn>
                                        <p:tgtEl>
                                          <p:spTgt spid="13"/>
                                        </p:tgtEl>
                                        <p:attrNameLst>
                                          <p:attrName>style.visibility</p:attrName>
                                        </p:attrNameLst>
                                      </p:cBhvr>
                                      <p:to>
                                        <p:strVal val="visible"/>
                                      </p:to>
                                    </p:set>
                                    <p:anim calcmode="lin" valueType="num">
                                      <p:cBhvr additive="base">
                                        <p:cTn id="36" dur="500" fill="hold"/>
                                        <p:tgtEl>
                                          <p:spTgt spid="13"/>
                                        </p:tgtEl>
                                        <p:attrNameLst>
                                          <p:attrName>ppt_x</p:attrName>
                                        </p:attrNameLst>
                                      </p:cBhvr>
                                      <p:tavLst>
                                        <p:tav tm="0">
                                          <p:val>
                                            <p:strVal val="#ppt_x"/>
                                          </p:val>
                                        </p:tav>
                                        <p:tav tm="100000">
                                          <p:val>
                                            <p:strVal val="#ppt_x"/>
                                          </p:val>
                                        </p:tav>
                                      </p:tavLst>
                                    </p:anim>
                                    <p:anim calcmode="lin" valueType="num">
                                      <p:cBhvr additive="base">
                                        <p:cTn id="37" dur="500" fill="hold"/>
                                        <p:tgtEl>
                                          <p:spTgt spid="13"/>
                                        </p:tgtEl>
                                        <p:attrNameLst>
                                          <p:attrName>ppt_y</p:attrName>
                                        </p:attrNameLst>
                                      </p:cBhvr>
                                      <p:tavLst>
                                        <p:tav tm="0">
                                          <p:val>
                                            <p:strVal val="1+#ppt_h/2"/>
                                          </p:val>
                                        </p:tav>
                                        <p:tav tm="100000">
                                          <p:val>
                                            <p:strVal val="#ppt_y"/>
                                          </p:val>
                                        </p:tav>
                                      </p:tavLst>
                                    </p:anim>
                                  </p:childTnLst>
                                </p:cTn>
                              </p:par>
                              <p:par>
                                <p:cTn id="38" presetID="2" presetClass="entr" presetSubtype="4" fill="hold" grpId="0" nodeType="withEffect">
                                  <p:stCondLst>
                                    <p:cond delay="0"/>
                                  </p:stCondLst>
                                  <p:childTnLst>
                                    <p:set>
                                      <p:cBhvr>
                                        <p:cTn id="39" dur="1" fill="hold">
                                          <p:stCondLst>
                                            <p:cond delay="0"/>
                                          </p:stCondLst>
                                        </p:cTn>
                                        <p:tgtEl>
                                          <p:spTgt spid="49169"/>
                                        </p:tgtEl>
                                        <p:attrNameLst>
                                          <p:attrName>style.visibility</p:attrName>
                                        </p:attrNameLst>
                                      </p:cBhvr>
                                      <p:to>
                                        <p:strVal val="visible"/>
                                      </p:to>
                                    </p:set>
                                    <p:anim calcmode="lin" valueType="num">
                                      <p:cBhvr additive="base">
                                        <p:cTn id="40" dur="500" fill="hold"/>
                                        <p:tgtEl>
                                          <p:spTgt spid="49169"/>
                                        </p:tgtEl>
                                        <p:attrNameLst>
                                          <p:attrName>ppt_x</p:attrName>
                                        </p:attrNameLst>
                                      </p:cBhvr>
                                      <p:tavLst>
                                        <p:tav tm="0">
                                          <p:val>
                                            <p:strVal val="#ppt_x"/>
                                          </p:val>
                                        </p:tav>
                                        <p:tav tm="100000">
                                          <p:val>
                                            <p:strVal val="#ppt_x"/>
                                          </p:val>
                                        </p:tav>
                                      </p:tavLst>
                                    </p:anim>
                                    <p:anim calcmode="lin" valueType="num">
                                      <p:cBhvr additive="base">
                                        <p:cTn id="41" dur="500" fill="hold"/>
                                        <p:tgtEl>
                                          <p:spTgt spid="49169"/>
                                        </p:tgtEl>
                                        <p:attrNameLst>
                                          <p:attrName>ppt_y</p:attrName>
                                        </p:attrNameLst>
                                      </p:cBhvr>
                                      <p:tavLst>
                                        <p:tav tm="0">
                                          <p:val>
                                            <p:strVal val="1+#ppt_h/2"/>
                                          </p:val>
                                        </p:tav>
                                        <p:tav tm="100000">
                                          <p:val>
                                            <p:strVal val="#ppt_y"/>
                                          </p:val>
                                        </p:tav>
                                      </p:tavLst>
                                    </p:anim>
                                  </p:childTnLst>
                                </p:cTn>
                              </p:par>
                              <p:par>
                                <p:cTn id="42" presetID="2" presetClass="entr" presetSubtype="4" fill="hold" nodeType="withEffect">
                                  <p:stCondLst>
                                    <p:cond delay="0"/>
                                  </p:stCondLst>
                                  <p:childTnLst>
                                    <p:set>
                                      <p:cBhvr>
                                        <p:cTn id="43" dur="1" fill="hold">
                                          <p:stCondLst>
                                            <p:cond delay="0"/>
                                          </p:stCondLst>
                                        </p:cTn>
                                        <p:tgtEl>
                                          <p:spTgt spid="26"/>
                                        </p:tgtEl>
                                        <p:attrNameLst>
                                          <p:attrName>style.visibility</p:attrName>
                                        </p:attrNameLst>
                                      </p:cBhvr>
                                      <p:to>
                                        <p:strVal val="visible"/>
                                      </p:to>
                                    </p:set>
                                    <p:anim calcmode="lin" valueType="num">
                                      <p:cBhvr additive="base">
                                        <p:cTn id="44" dur="500" fill="hold"/>
                                        <p:tgtEl>
                                          <p:spTgt spid="26"/>
                                        </p:tgtEl>
                                        <p:attrNameLst>
                                          <p:attrName>ppt_x</p:attrName>
                                        </p:attrNameLst>
                                      </p:cBhvr>
                                      <p:tavLst>
                                        <p:tav tm="0">
                                          <p:val>
                                            <p:strVal val="#ppt_x"/>
                                          </p:val>
                                        </p:tav>
                                        <p:tav tm="100000">
                                          <p:val>
                                            <p:strVal val="#ppt_x"/>
                                          </p:val>
                                        </p:tav>
                                      </p:tavLst>
                                    </p:anim>
                                    <p:anim calcmode="lin" valueType="num">
                                      <p:cBhvr additive="base">
                                        <p:cTn id="45" dur="500" fill="hold"/>
                                        <p:tgtEl>
                                          <p:spTgt spid="26"/>
                                        </p:tgtEl>
                                        <p:attrNameLst>
                                          <p:attrName>ppt_y</p:attrName>
                                        </p:attrNameLst>
                                      </p:cBhvr>
                                      <p:tavLst>
                                        <p:tav tm="0">
                                          <p:val>
                                            <p:strVal val="1+#ppt_h/2"/>
                                          </p:val>
                                        </p:tav>
                                        <p:tav tm="100000">
                                          <p:val>
                                            <p:strVal val="#ppt_y"/>
                                          </p:val>
                                        </p:tav>
                                      </p:tavLst>
                                    </p:anim>
                                  </p:childTnLst>
                                </p:cTn>
                              </p:par>
                              <p:par>
                                <p:cTn id="46" presetID="2" presetClass="entr" presetSubtype="4" fill="hold" grpId="0" nodeType="withEffect">
                                  <p:stCondLst>
                                    <p:cond delay="0"/>
                                  </p:stCondLst>
                                  <p:childTnLst>
                                    <p:set>
                                      <p:cBhvr>
                                        <p:cTn id="47" dur="1" fill="hold">
                                          <p:stCondLst>
                                            <p:cond delay="0"/>
                                          </p:stCondLst>
                                        </p:cTn>
                                        <p:tgtEl>
                                          <p:spTgt spid="27"/>
                                        </p:tgtEl>
                                        <p:attrNameLst>
                                          <p:attrName>style.visibility</p:attrName>
                                        </p:attrNameLst>
                                      </p:cBhvr>
                                      <p:to>
                                        <p:strVal val="visible"/>
                                      </p:to>
                                    </p:set>
                                    <p:anim calcmode="lin" valueType="num">
                                      <p:cBhvr additive="base">
                                        <p:cTn id="48" dur="500" fill="hold"/>
                                        <p:tgtEl>
                                          <p:spTgt spid="27"/>
                                        </p:tgtEl>
                                        <p:attrNameLst>
                                          <p:attrName>ppt_x</p:attrName>
                                        </p:attrNameLst>
                                      </p:cBhvr>
                                      <p:tavLst>
                                        <p:tav tm="0">
                                          <p:val>
                                            <p:strVal val="#ppt_x"/>
                                          </p:val>
                                        </p:tav>
                                        <p:tav tm="100000">
                                          <p:val>
                                            <p:strVal val="#ppt_x"/>
                                          </p:val>
                                        </p:tav>
                                      </p:tavLst>
                                    </p:anim>
                                    <p:anim calcmode="lin" valueType="num">
                                      <p:cBhvr additive="base">
                                        <p:cTn id="49" dur="500" fill="hold"/>
                                        <p:tgtEl>
                                          <p:spTgt spid="27"/>
                                        </p:tgtEl>
                                        <p:attrNameLst>
                                          <p:attrName>ppt_y</p:attrName>
                                        </p:attrNameLst>
                                      </p:cBhvr>
                                      <p:tavLst>
                                        <p:tav tm="0">
                                          <p:val>
                                            <p:strVal val="1+#ppt_h/2"/>
                                          </p:val>
                                        </p:tav>
                                        <p:tav tm="100000">
                                          <p:val>
                                            <p:strVal val="#ppt_y"/>
                                          </p:val>
                                        </p:tav>
                                      </p:tavLst>
                                    </p:anim>
                                  </p:childTnLst>
                                </p:cTn>
                              </p:par>
                              <p:par>
                                <p:cTn id="50" presetID="10" presetClass="entr" presetSubtype="0" fill="hold" nodeType="withEffect">
                                  <p:stCondLst>
                                    <p:cond delay="0"/>
                                  </p:stCondLst>
                                  <p:childTnLst>
                                    <p:set>
                                      <p:cBhvr>
                                        <p:cTn id="51" dur="1" fill="hold">
                                          <p:stCondLst>
                                            <p:cond delay="0"/>
                                          </p:stCondLst>
                                        </p:cTn>
                                        <p:tgtEl>
                                          <p:spTgt spid="28"/>
                                        </p:tgtEl>
                                        <p:attrNameLst>
                                          <p:attrName>style.visibility</p:attrName>
                                        </p:attrNameLst>
                                      </p:cBhvr>
                                      <p:to>
                                        <p:strVal val="visible"/>
                                      </p:to>
                                    </p:set>
                                    <p:animEffect transition="in" filter="fade">
                                      <p:cBhvr>
                                        <p:cTn id="52" dur="500"/>
                                        <p:tgtEl>
                                          <p:spTgt spid="28"/>
                                        </p:tgtEl>
                                      </p:cBhvr>
                                    </p:animEffect>
                                  </p:childTnLst>
                                </p:cTn>
                              </p:par>
                              <p:par>
                                <p:cTn id="53" presetID="10" presetClass="entr" presetSubtype="0" fill="hold" grpId="0" nodeType="withEffect">
                                  <p:stCondLst>
                                    <p:cond delay="0"/>
                                  </p:stCondLst>
                                  <p:childTnLst>
                                    <p:set>
                                      <p:cBhvr>
                                        <p:cTn id="54" dur="1" fill="hold">
                                          <p:stCondLst>
                                            <p:cond delay="0"/>
                                          </p:stCondLst>
                                        </p:cTn>
                                        <p:tgtEl>
                                          <p:spTgt spid="30"/>
                                        </p:tgtEl>
                                        <p:attrNameLst>
                                          <p:attrName>style.visibility</p:attrName>
                                        </p:attrNameLst>
                                      </p:cBhvr>
                                      <p:to>
                                        <p:strVal val="visible"/>
                                      </p:to>
                                    </p:set>
                                    <p:animEffect transition="in" filter="fade">
                                      <p:cBhvr>
                                        <p:cTn id="55" dur="500"/>
                                        <p:tgtEl>
                                          <p:spTgt spid="30"/>
                                        </p:tgtEl>
                                      </p:cBhvr>
                                    </p:animEffect>
                                  </p:childTnLst>
                                </p:cTn>
                              </p:par>
                              <p:par>
                                <p:cTn id="56" presetID="10" presetClass="entr" presetSubtype="0" fill="hold" grpId="0" nodeType="withEffect">
                                  <p:stCondLst>
                                    <p:cond delay="0"/>
                                  </p:stCondLst>
                                  <p:childTnLst>
                                    <p:set>
                                      <p:cBhvr>
                                        <p:cTn id="57" dur="1" fill="hold">
                                          <p:stCondLst>
                                            <p:cond delay="0"/>
                                          </p:stCondLst>
                                        </p:cTn>
                                        <p:tgtEl>
                                          <p:spTgt spid="33"/>
                                        </p:tgtEl>
                                        <p:attrNameLst>
                                          <p:attrName>style.visibility</p:attrName>
                                        </p:attrNameLst>
                                      </p:cBhvr>
                                      <p:to>
                                        <p:strVal val="visible"/>
                                      </p:to>
                                    </p:set>
                                    <p:animEffect transition="in" filter="fade">
                                      <p:cBhvr>
                                        <p:cTn id="58" dur="500"/>
                                        <p:tgtEl>
                                          <p:spTgt spid="33"/>
                                        </p:tgtEl>
                                      </p:cBhvr>
                                    </p:animEffect>
                                  </p:childTnLst>
                                </p:cTn>
                              </p:par>
                              <p:par>
                                <p:cTn id="59" presetID="10" presetClass="entr" presetSubtype="0" fill="hold" nodeType="withEffect">
                                  <p:stCondLst>
                                    <p:cond delay="0"/>
                                  </p:stCondLst>
                                  <p:childTnLst>
                                    <p:set>
                                      <p:cBhvr>
                                        <p:cTn id="60" dur="1" fill="hold">
                                          <p:stCondLst>
                                            <p:cond delay="0"/>
                                          </p:stCondLst>
                                        </p:cTn>
                                        <p:tgtEl>
                                          <p:spTgt spid="16"/>
                                        </p:tgtEl>
                                        <p:attrNameLst>
                                          <p:attrName>style.visibility</p:attrName>
                                        </p:attrNameLst>
                                      </p:cBhvr>
                                      <p:to>
                                        <p:strVal val="visible"/>
                                      </p:to>
                                    </p:set>
                                    <p:animEffect transition="in" filter="fade">
                                      <p:cBhvr>
                                        <p:cTn id="61" dur="500"/>
                                        <p:tgtEl>
                                          <p:spTgt spid="16"/>
                                        </p:tgtEl>
                                      </p:cBhvr>
                                    </p:animEffect>
                                  </p:childTnLst>
                                </p:cTn>
                              </p:par>
                              <p:par>
                                <p:cTn id="62" presetID="10" presetClass="entr" presetSubtype="0" fill="hold" nodeType="withEffect">
                                  <p:stCondLst>
                                    <p:cond delay="0"/>
                                  </p:stCondLst>
                                  <p:childTnLst>
                                    <p:set>
                                      <p:cBhvr>
                                        <p:cTn id="63" dur="1" fill="hold">
                                          <p:stCondLst>
                                            <p:cond delay="0"/>
                                          </p:stCondLst>
                                        </p:cTn>
                                        <p:tgtEl>
                                          <p:spTgt spid="31"/>
                                        </p:tgtEl>
                                        <p:attrNameLst>
                                          <p:attrName>style.visibility</p:attrName>
                                        </p:attrNameLst>
                                      </p:cBhvr>
                                      <p:to>
                                        <p:strVal val="visible"/>
                                      </p:to>
                                    </p:set>
                                    <p:animEffect transition="in" filter="fade">
                                      <p:cBhvr>
                                        <p:cTn id="64"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169" grpId="0"/>
      <p:bldP spid="49171" grpId="0"/>
      <p:bldP spid="27" grpId="0"/>
      <p:bldP spid="30" grpId="0"/>
      <p:bldP spid="33" grpId="0"/>
      <p:bldP spid="2" grpId="0" animBg="1"/>
      <p:bldP spid="7" grpId="0"/>
    </p:bldLst>
  </p:timing>
</p:sld>
</file>

<file path=ppt/theme/theme1.xml><?xml version="1.0" encoding="utf-8"?>
<a:theme xmlns:a="http://schemas.openxmlformats.org/drawingml/2006/main" name="1_AFC template">
  <a:themeElements>
    <a:clrScheme name="AFC templat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AFC template">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AFC templat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AFC template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AFC template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AFC template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AFC template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AFC template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AFC template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AFC template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AFC template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AFC template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AFC template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AFC template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7076</TotalTime>
  <Words>2336</Words>
  <Application>Microsoft Office PowerPoint</Application>
  <PresentationFormat>Geniş ekran</PresentationFormat>
  <Paragraphs>328</Paragraphs>
  <Slides>29</Slides>
  <Notes>0</Notes>
  <HiddenSlides>0</HiddenSlides>
  <MMClips>0</MMClips>
  <ScaleCrop>false</ScaleCrop>
  <HeadingPairs>
    <vt:vector size="6" baseType="variant">
      <vt:variant>
        <vt:lpstr>Kullanılan Yazı Tipleri</vt:lpstr>
      </vt:variant>
      <vt:variant>
        <vt:i4>4</vt:i4>
      </vt:variant>
      <vt:variant>
        <vt:lpstr>Tema</vt:lpstr>
      </vt:variant>
      <vt:variant>
        <vt:i4>1</vt:i4>
      </vt:variant>
      <vt:variant>
        <vt:lpstr>Slayt Başlıkları</vt:lpstr>
      </vt:variant>
      <vt:variant>
        <vt:i4>29</vt:i4>
      </vt:variant>
    </vt:vector>
  </HeadingPairs>
  <TitlesOfParts>
    <vt:vector size="34" baseType="lpstr">
      <vt:lpstr>Arial</vt:lpstr>
      <vt:lpstr>Cambria Math</vt:lpstr>
      <vt:lpstr>Times New Roman</vt:lpstr>
      <vt:lpstr>Wingdings</vt:lpstr>
      <vt:lpstr>1_AFC template</vt:lpstr>
      <vt:lpstr>Chapter 26:</vt:lpstr>
      <vt:lpstr>     Learning Objectives</vt:lpstr>
      <vt:lpstr>The Effects of Fiscal and Monetary Policy Under Flexible Exchange Rates</vt:lpstr>
      <vt:lpstr>The Effects of a Currency Depreciation on the BP Curve</vt:lpstr>
      <vt:lpstr>The Effects of a Currency Appreciation on the BP Curve</vt:lpstr>
      <vt:lpstr>Uncovered Interest Parity Relation</vt:lpstr>
      <vt:lpstr>Uncovered Interest Parity Relation</vt:lpstr>
      <vt:lpstr>Uncovered Interest Parity Relation</vt:lpstr>
      <vt:lpstr>Fiscal Policy under Flexible Exchange Rates </vt:lpstr>
      <vt:lpstr>Fiscal Policy under Flexible Exchange Rates </vt:lpstr>
      <vt:lpstr> Fiscal Policy Under Flexible Exchange Rates</vt:lpstr>
      <vt:lpstr>Fiscal Policy Under Flexible Exchange Rates</vt:lpstr>
      <vt:lpstr> Fiscal Policy Under Flexible Exchange Rates</vt:lpstr>
      <vt:lpstr>Fiscal Policy Under Flexible Exchange Rates</vt:lpstr>
      <vt:lpstr> Fiscal Policy Under Flexible Exchange Rates</vt:lpstr>
      <vt:lpstr>Monetary Policy under Flexible Exchange Rates</vt:lpstr>
      <vt:lpstr>Monetary Policy under Flexible Exchange Rates</vt:lpstr>
      <vt:lpstr> Monetary Policy Under Flexible Exchange Rates</vt:lpstr>
      <vt:lpstr>Monetary Policy Under Flexible Exchange Rates</vt:lpstr>
      <vt:lpstr> Monetary Policy Under Flexible Exchange Rates</vt:lpstr>
      <vt:lpstr>Monetary Policy Under Flexible Exchange Rates</vt:lpstr>
      <vt:lpstr> Monetary Policy Under Flexible Exchange Rates</vt:lpstr>
      <vt:lpstr> Effects of Shocks in the IS/LM/BP Model (Imperfect K-Mobility)</vt:lpstr>
      <vt:lpstr> Effects of Shocks: A Foreign Price Shock</vt:lpstr>
      <vt:lpstr>Foreign Price Shock</vt:lpstr>
      <vt:lpstr> Effects of Shocks: A Domestic Price Shock</vt:lpstr>
      <vt:lpstr>Domestic Price Shock</vt:lpstr>
      <vt:lpstr> Effects of Shocks: A Foreign Interest Rate Shock</vt:lpstr>
      <vt:lpstr>Foreign Interest Rate Shock</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INTERNATIONAL FACTOR MOVEMENT</dc:title>
  <dc:creator>David J. Molina</dc:creator>
  <cp:lastModifiedBy>Şirin Saraçoğlu</cp:lastModifiedBy>
  <cp:revision>391</cp:revision>
  <dcterms:created xsi:type="dcterms:W3CDTF">1995-05-28T16:26:58Z</dcterms:created>
  <dcterms:modified xsi:type="dcterms:W3CDTF">2025-12-30T12:04:26Z</dcterms:modified>
</cp:coreProperties>
</file>